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notesSlides/notesSlide23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Default Extension="wdp" ContentType="image/vnd.ms-photo"/>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0"/>
  </p:notesMasterIdLst>
  <p:handoutMasterIdLst>
    <p:handoutMasterId r:id="rId251"/>
  </p:handoutMasterIdLst>
  <p:sldIdLst>
    <p:sldId id="256" r:id="rId2"/>
    <p:sldId id="275" r:id="rId3"/>
    <p:sldId id="257" r:id="rId4"/>
    <p:sldId id="260" r:id="rId5"/>
    <p:sldId id="281" r:id="rId6"/>
    <p:sldId id="282" r:id="rId7"/>
    <p:sldId id="280" r:id="rId8"/>
    <p:sldId id="283" r:id="rId9"/>
    <p:sldId id="284" r:id="rId10"/>
    <p:sldId id="342" r:id="rId11"/>
    <p:sldId id="343" r:id="rId12"/>
    <p:sldId id="344" r:id="rId13"/>
    <p:sldId id="345" r:id="rId14"/>
    <p:sldId id="645" r:id="rId15"/>
    <p:sldId id="261" r:id="rId16"/>
    <p:sldId id="262" r:id="rId17"/>
    <p:sldId id="285" r:id="rId18"/>
    <p:sldId id="267" r:id="rId19"/>
    <p:sldId id="341" r:id="rId20"/>
    <p:sldId id="555" r:id="rId21"/>
    <p:sldId id="556" r:id="rId22"/>
    <p:sldId id="557" r:id="rId23"/>
    <p:sldId id="558" r:id="rId24"/>
    <p:sldId id="559" r:id="rId25"/>
    <p:sldId id="563" r:id="rId26"/>
    <p:sldId id="564" r:id="rId27"/>
    <p:sldId id="565" r:id="rId28"/>
    <p:sldId id="560" r:id="rId29"/>
    <p:sldId id="561"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9" r:id="rId48"/>
    <p:sldId id="590" r:id="rId49"/>
    <p:sldId id="591" r:id="rId50"/>
    <p:sldId id="592" r:id="rId51"/>
    <p:sldId id="593" r:id="rId52"/>
    <p:sldId id="594" r:id="rId53"/>
    <p:sldId id="595" r:id="rId54"/>
    <p:sldId id="596" r:id="rId55"/>
    <p:sldId id="597" r:id="rId56"/>
    <p:sldId id="598" r:id="rId57"/>
    <p:sldId id="599" r:id="rId58"/>
    <p:sldId id="308" r:id="rId59"/>
    <p:sldId id="263" r:id="rId60"/>
    <p:sldId id="270" r:id="rId61"/>
    <p:sldId id="612" r:id="rId62"/>
    <p:sldId id="295" r:id="rId63"/>
    <p:sldId id="301" r:id="rId64"/>
    <p:sldId id="330" r:id="rId65"/>
    <p:sldId id="314" r:id="rId66"/>
    <p:sldId id="317" r:id="rId67"/>
    <p:sldId id="310" r:id="rId68"/>
    <p:sldId id="331" r:id="rId69"/>
    <p:sldId id="325" r:id="rId70"/>
    <p:sldId id="609" r:id="rId71"/>
    <p:sldId id="326" r:id="rId72"/>
    <p:sldId id="286" r:id="rId73"/>
    <p:sldId id="287" r:id="rId74"/>
    <p:sldId id="353" r:id="rId75"/>
    <p:sldId id="355" r:id="rId76"/>
    <p:sldId id="356" r:id="rId77"/>
    <p:sldId id="288" r:id="rId78"/>
    <p:sldId id="289" r:id="rId79"/>
    <p:sldId id="360" r:id="rId80"/>
    <p:sldId id="362" r:id="rId81"/>
    <p:sldId id="290" r:id="rId82"/>
    <p:sldId id="363" r:id="rId83"/>
    <p:sldId id="401" r:id="rId84"/>
    <p:sldId id="370" r:id="rId85"/>
    <p:sldId id="371" r:id="rId86"/>
    <p:sldId id="587" r:id="rId87"/>
    <p:sldId id="588" r:id="rId88"/>
    <p:sldId id="381" r:id="rId89"/>
    <p:sldId id="382" r:id="rId90"/>
    <p:sldId id="613" r:id="rId91"/>
    <p:sldId id="383" r:id="rId92"/>
    <p:sldId id="614" r:id="rId93"/>
    <p:sldId id="384" r:id="rId94"/>
    <p:sldId id="385" r:id="rId95"/>
    <p:sldId id="291" r:id="rId96"/>
    <p:sldId id="418" r:id="rId97"/>
    <p:sldId id="425" r:id="rId98"/>
    <p:sldId id="292" r:id="rId99"/>
    <p:sldId id="615" r:id="rId100"/>
    <p:sldId id="294" r:id="rId101"/>
    <p:sldId id="293" r:id="rId102"/>
    <p:sldId id="447" r:id="rId103"/>
    <p:sldId id="562" r:id="rId104"/>
    <p:sldId id="448" r:id="rId105"/>
    <p:sldId id="554" r:id="rId106"/>
    <p:sldId id="449" r:id="rId107"/>
    <p:sldId id="600" r:id="rId108"/>
    <p:sldId id="450" r:id="rId109"/>
    <p:sldId id="601" r:id="rId110"/>
    <p:sldId id="451" r:id="rId111"/>
    <p:sldId id="452" r:id="rId112"/>
    <p:sldId id="453" r:id="rId113"/>
    <p:sldId id="454" r:id="rId114"/>
    <p:sldId id="455" r:id="rId115"/>
    <p:sldId id="611" r:id="rId116"/>
    <p:sldId id="456" r:id="rId117"/>
    <p:sldId id="457" r:id="rId118"/>
    <p:sldId id="628" r:id="rId119"/>
    <p:sldId id="458" r:id="rId120"/>
    <p:sldId id="459" r:id="rId121"/>
    <p:sldId id="460" r:id="rId122"/>
    <p:sldId id="461" r:id="rId123"/>
    <p:sldId id="462" r:id="rId124"/>
    <p:sldId id="463" r:id="rId125"/>
    <p:sldId id="464" r:id="rId126"/>
    <p:sldId id="465" r:id="rId127"/>
    <p:sldId id="466" r:id="rId128"/>
    <p:sldId id="467" r:id="rId129"/>
    <p:sldId id="468" r:id="rId130"/>
    <p:sldId id="566" r:id="rId131"/>
    <p:sldId id="616" r:id="rId132"/>
    <p:sldId id="567" r:id="rId133"/>
    <p:sldId id="617" r:id="rId134"/>
    <p:sldId id="568" r:id="rId135"/>
    <p:sldId id="469" r:id="rId136"/>
    <p:sldId id="470" r:id="rId137"/>
    <p:sldId id="471" r:id="rId138"/>
    <p:sldId id="652" r:id="rId139"/>
    <p:sldId id="473" r:id="rId140"/>
    <p:sldId id="474" r:id="rId141"/>
    <p:sldId id="476" r:id="rId142"/>
    <p:sldId id="477" r:id="rId143"/>
    <p:sldId id="630" r:id="rId144"/>
    <p:sldId id="478" r:id="rId145"/>
    <p:sldId id="479" r:id="rId146"/>
    <p:sldId id="480" r:id="rId147"/>
    <p:sldId id="481" r:id="rId148"/>
    <p:sldId id="482" r:id="rId149"/>
    <p:sldId id="606" r:id="rId150"/>
    <p:sldId id="605" r:id="rId151"/>
    <p:sldId id="603" r:id="rId152"/>
    <p:sldId id="604" r:id="rId153"/>
    <p:sldId id="607" r:id="rId154"/>
    <p:sldId id="648" r:id="rId155"/>
    <p:sldId id="649" r:id="rId156"/>
    <p:sldId id="650" r:id="rId157"/>
    <p:sldId id="483" r:id="rId158"/>
    <p:sldId id="484" r:id="rId159"/>
    <p:sldId id="485" r:id="rId160"/>
    <p:sldId id="486" r:id="rId161"/>
    <p:sldId id="487" r:id="rId162"/>
    <p:sldId id="488" r:id="rId163"/>
    <p:sldId id="489" r:id="rId164"/>
    <p:sldId id="490" r:id="rId165"/>
    <p:sldId id="491" r:id="rId166"/>
    <p:sldId id="492" r:id="rId167"/>
    <p:sldId id="493" r:id="rId168"/>
    <p:sldId id="494" r:id="rId169"/>
    <p:sldId id="495" r:id="rId170"/>
    <p:sldId id="496" r:id="rId171"/>
    <p:sldId id="497" r:id="rId172"/>
    <p:sldId id="498" r:id="rId173"/>
    <p:sldId id="499" r:id="rId174"/>
    <p:sldId id="653" r:id="rId175"/>
    <p:sldId id="500" r:id="rId176"/>
    <p:sldId id="618" r:id="rId177"/>
    <p:sldId id="501" r:id="rId178"/>
    <p:sldId id="627" r:id="rId179"/>
    <p:sldId id="651" r:id="rId180"/>
    <p:sldId id="502" r:id="rId181"/>
    <p:sldId id="631" r:id="rId182"/>
    <p:sldId id="654" r:id="rId183"/>
    <p:sldId id="619" r:id="rId184"/>
    <p:sldId id="503" r:id="rId185"/>
    <p:sldId id="620" r:id="rId186"/>
    <p:sldId id="504" r:id="rId187"/>
    <p:sldId id="621" r:id="rId188"/>
    <p:sldId id="505" r:id="rId189"/>
    <p:sldId id="506" r:id="rId190"/>
    <p:sldId id="622" r:id="rId191"/>
    <p:sldId id="507" r:id="rId192"/>
    <p:sldId id="623" r:id="rId193"/>
    <p:sldId id="508" r:id="rId194"/>
    <p:sldId id="624" r:id="rId195"/>
    <p:sldId id="509" r:id="rId196"/>
    <p:sldId id="513" r:id="rId197"/>
    <p:sldId id="514" r:id="rId198"/>
    <p:sldId id="515" r:id="rId199"/>
    <p:sldId id="643" r:id="rId200"/>
    <p:sldId id="644" r:id="rId201"/>
    <p:sldId id="516" r:id="rId202"/>
    <p:sldId id="637" r:id="rId203"/>
    <p:sldId id="638" r:id="rId204"/>
    <p:sldId id="639" r:id="rId205"/>
    <p:sldId id="640" r:id="rId206"/>
    <p:sldId id="641" r:id="rId207"/>
    <p:sldId id="636" r:id="rId208"/>
    <p:sldId id="635" r:id="rId209"/>
    <p:sldId id="517" r:id="rId210"/>
    <p:sldId id="518" r:id="rId211"/>
    <p:sldId id="519" r:id="rId212"/>
    <p:sldId id="520" r:id="rId213"/>
    <p:sldId id="521" r:id="rId214"/>
    <p:sldId id="522" r:id="rId215"/>
    <p:sldId id="523" r:id="rId216"/>
    <p:sldId id="524" r:id="rId217"/>
    <p:sldId id="525" r:id="rId218"/>
    <p:sldId id="526" r:id="rId219"/>
    <p:sldId id="527" r:id="rId220"/>
    <p:sldId id="528" r:id="rId221"/>
    <p:sldId id="610" r:id="rId222"/>
    <p:sldId id="629" r:id="rId223"/>
    <p:sldId id="642" r:id="rId224"/>
    <p:sldId id="608" r:id="rId225"/>
    <p:sldId id="529" r:id="rId226"/>
    <p:sldId id="530" r:id="rId227"/>
    <p:sldId id="625" r:id="rId228"/>
    <p:sldId id="531" r:id="rId229"/>
    <p:sldId id="532" r:id="rId230"/>
    <p:sldId id="533" r:id="rId231"/>
    <p:sldId id="626" r:id="rId232"/>
    <p:sldId id="534" r:id="rId233"/>
    <p:sldId id="535" r:id="rId234"/>
    <p:sldId id="632" r:id="rId235"/>
    <p:sldId id="634" r:id="rId236"/>
    <p:sldId id="633" r:id="rId237"/>
    <p:sldId id="536" r:id="rId238"/>
    <p:sldId id="538" r:id="rId239"/>
    <p:sldId id="539" r:id="rId240"/>
    <p:sldId id="540" r:id="rId241"/>
    <p:sldId id="541" r:id="rId242"/>
    <p:sldId id="543" r:id="rId243"/>
    <p:sldId id="545" r:id="rId244"/>
    <p:sldId id="547" r:id="rId245"/>
    <p:sldId id="548" r:id="rId246"/>
    <p:sldId id="549" r:id="rId247"/>
    <p:sldId id="550" r:id="rId248"/>
    <p:sldId id="551" r:id="rId249"/>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99"/>
    <a:srgbClr val="FFFF99"/>
    <a:srgbClr val="B9CDE5"/>
    <a:srgbClr val="99CCFF"/>
    <a:srgbClr val="FFFF66"/>
    <a:srgbClr val="CCC2D9"/>
    <a:srgbClr val="9BBBD5"/>
    <a:srgbClr val="B3A2C7"/>
    <a:srgbClr val="E46C0A"/>
    <a:srgbClr val="FEE2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87057" autoAdjust="0"/>
  </p:normalViewPr>
  <p:slideViewPr>
    <p:cSldViewPr>
      <p:cViewPr>
        <p:scale>
          <a:sx n="100" d="100"/>
          <a:sy n="100" d="100"/>
        </p:scale>
        <p:origin x="-2196" y="-366"/>
      </p:cViewPr>
      <p:guideLst>
        <p:guide orient="horz" pos="816"/>
        <p:guide pos="96"/>
      </p:guideLst>
    </p:cSldViewPr>
  </p:slideViewPr>
  <p:outlineViewPr>
    <p:cViewPr>
      <p:scale>
        <a:sx n="33" d="100"/>
        <a:sy n="33" d="100"/>
      </p:scale>
      <p:origin x="0" y="14508"/>
    </p:cViewPr>
  </p:outlineViewPr>
  <p:notesTextViewPr>
    <p:cViewPr>
      <p:scale>
        <a:sx n="1" d="1"/>
        <a:sy n="1" d="1"/>
      </p:scale>
      <p:origin x="0" y="0"/>
    </p:cViewPr>
  </p:notesTextViewPr>
  <p:sorterViewPr>
    <p:cViewPr>
      <p:scale>
        <a:sx n="100" d="100"/>
        <a:sy n="100" d="100"/>
      </p:scale>
      <p:origin x="0" y="34806"/>
    </p:cViewPr>
  </p:sorterViewPr>
  <p:notesViewPr>
    <p:cSldViewPr>
      <p:cViewPr varScale="1">
        <p:scale>
          <a:sx n="83" d="100"/>
          <a:sy n="83" d="100"/>
        </p:scale>
        <p:origin x="-1884" y="-84"/>
      </p:cViewPr>
      <p:guideLst>
        <p:guide orient="horz" pos="2910"/>
        <p:guide pos="219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notesMaster" Target="notesMasters/notesMaster1.xml"/><Relationship Id="rId255"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203DA-85DD-4471-B1C9-94661AFCDA24}"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en-US"/>
        </a:p>
      </dgm:t>
    </dgm:pt>
    <dgm:pt modelId="{9000BCE7-77D3-4D1E-8F61-EBDA6019A1D3}">
      <dgm:prSet phldrT="[Text]" custT="1"/>
      <dgm:spPr>
        <a:solidFill>
          <a:srgbClr val="B9CDE5"/>
        </a:solidFill>
      </dgm:spPr>
      <dgm:t>
        <a:bodyPr/>
        <a:lstStyle/>
        <a:p>
          <a:r>
            <a:rPr lang="en-US" sz="3200" dirty="0" smtClean="0">
              <a:solidFill>
                <a:schemeClr val="tx1"/>
              </a:solidFill>
              <a:effectLst/>
            </a:rPr>
            <a:t>Instructional Design Process Model</a:t>
          </a:r>
          <a:endParaRPr lang="en-US" sz="3400" dirty="0">
            <a:solidFill>
              <a:schemeClr val="tx1"/>
            </a:solidFill>
            <a:effectLst/>
          </a:endParaRPr>
        </a:p>
      </dgm:t>
    </dgm:pt>
    <dgm:pt modelId="{1EB9A44D-8E08-4DBE-A4AA-2E4C3EA951F5}" type="parTrans" cxnId="{B26A6194-D9C0-41E0-A731-E35B41D9FB65}">
      <dgm:prSet/>
      <dgm:spPr/>
      <dgm:t>
        <a:bodyPr/>
        <a:lstStyle/>
        <a:p>
          <a:endParaRPr lang="en-US"/>
        </a:p>
      </dgm:t>
    </dgm:pt>
    <dgm:pt modelId="{CA611596-A6B8-4B4D-9481-81CB68FCC530}" type="sibTrans" cxnId="{B26A6194-D9C0-41E0-A731-E35B41D9FB65}">
      <dgm:prSet/>
      <dgm:spPr/>
      <dgm:t>
        <a:bodyPr/>
        <a:lstStyle/>
        <a:p>
          <a:endParaRPr lang="en-US"/>
        </a:p>
      </dgm:t>
    </dgm:pt>
    <dgm:pt modelId="{FE55D0AE-1647-4190-BCB0-7425326494C1}">
      <dgm:prSet phldrT="[Text]"/>
      <dgm:spPr>
        <a:solidFill>
          <a:srgbClr val="FF9999"/>
        </a:solidFill>
      </dgm:spPr>
      <dgm:t>
        <a:bodyPr/>
        <a:lstStyle/>
        <a:p>
          <a:r>
            <a:rPr lang="en-US" smtClean="0">
              <a:solidFill>
                <a:schemeClr val="tx1"/>
              </a:solidFill>
              <a:effectLst/>
            </a:rPr>
            <a:t>Mobile Learning Theoretical Models</a:t>
          </a:r>
          <a:endParaRPr lang="en-US" dirty="0">
            <a:solidFill>
              <a:schemeClr val="tx1"/>
            </a:solidFill>
            <a:effectLst/>
          </a:endParaRPr>
        </a:p>
      </dgm:t>
    </dgm:pt>
    <dgm:pt modelId="{9F2A7924-69D8-4227-91FD-AE158A165EAD}" type="parTrans" cxnId="{81DA2BC6-8E78-45A0-8E3A-006662A3F72C}">
      <dgm:prSet/>
      <dgm:spPr>
        <a:ln w="76200">
          <a:solidFill>
            <a:srgbClr val="FF9999"/>
          </a:solidFill>
          <a:headEnd type="triangle" w="med" len="med"/>
          <a:tailEnd type="none" w="med" len="med"/>
        </a:ln>
        <a:scene3d>
          <a:camera prst="orthographicFront"/>
          <a:lightRig rig="threePt" dir="t"/>
        </a:scene3d>
        <a:sp3d>
          <a:bevelT/>
        </a:sp3d>
      </dgm:spPr>
      <dgm:t>
        <a:bodyPr/>
        <a:lstStyle/>
        <a:p>
          <a:endParaRPr lang="en-US"/>
        </a:p>
      </dgm:t>
    </dgm:pt>
    <dgm:pt modelId="{F852A237-58D6-4BA9-887F-065B6E9C1917}" type="sibTrans" cxnId="{81DA2BC6-8E78-45A0-8E3A-006662A3F72C}">
      <dgm:prSet/>
      <dgm:spPr/>
      <dgm:t>
        <a:bodyPr/>
        <a:lstStyle/>
        <a:p>
          <a:endParaRPr lang="en-US"/>
        </a:p>
      </dgm:t>
    </dgm:pt>
    <dgm:pt modelId="{ACF860A3-66A6-4552-98E1-A1CFF48D053B}">
      <dgm:prSet phldrT="[Text]" custT="1"/>
      <dgm:spPr>
        <a:solidFill>
          <a:srgbClr val="FFFF99"/>
        </a:solidFill>
      </dgm:spPr>
      <dgm:t>
        <a:bodyPr/>
        <a:lstStyle/>
        <a:p>
          <a:r>
            <a:rPr lang="en-US" sz="1600" b="0" smtClean="0">
              <a:solidFill>
                <a:schemeClr val="tx1"/>
              </a:solidFill>
              <a:effectLst/>
            </a:rPr>
            <a:t>Performance Support Design Best Practices</a:t>
          </a:r>
          <a:endParaRPr lang="en-US" sz="1600" b="0" dirty="0">
            <a:solidFill>
              <a:schemeClr val="tx1"/>
            </a:solidFill>
            <a:effectLst/>
          </a:endParaRPr>
        </a:p>
      </dgm:t>
    </dgm:pt>
    <dgm:pt modelId="{0A375C1D-AA7A-40D0-9779-B99D45B81309}" type="parTrans" cxnId="{87239A5A-00EA-4DB7-8CFC-BEBAEE0D4789}">
      <dgm:prSet/>
      <dgm:spPr>
        <a:ln w="76200">
          <a:solidFill>
            <a:srgbClr val="FFFF99"/>
          </a:solidFill>
          <a:headEnd type="triangle" w="med" len="med"/>
          <a:tailEnd type="none" w="med" len="med"/>
        </a:ln>
        <a:scene3d>
          <a:camera prst="orthographicFront"/>
          <a:lightRig rig="threePt" dir="t"/>
        </a:scene3d>
        <a:sp3d>
          <a:bevelT/>
        </a:sp3d>
      </dgm:spPr>
      <dgm:t>
        <a:bodyPr/>
        <a:lstStyle/>
        <a:p>
          <a:endParaRPr lang="en-US"/>
        </a:p>
      </dgm:t>
    </dgm:pt>
    <dgm:pt modelId="{5DC6C4A2-8D5F-4670-85F7-359E861EDD6C}" type="sibTrans" cxnId="{87239A5A-00EA-4DB7-8CFC-BEBAEE0D4789}">
      <dgm:prSet/>
      <dgm:spPr/>
      <dgm:t>
        <a:bodyPr/>
        <a:lstStyle/>
        <a:p>
          <a:endParaRPr lang="en-US"/>
        </a:p>
      </dgm:t>
    </dgm:pt>
    <dgm:pt modelId="{4CD3C47A-8834-45FC-A83A-9A8AC60D5DC8}">
      <dgm:prSet custT="1"/>
      <dgm:spPr>
        <a:solidFill>
          <a:srgbClr val="FF9999"/>
        </a:solidFill>
      </dgm:spPr>
      <dgm:t>
        <a:bodyPr/>
        <a:lstStyle/>
        <a:p>
          <a:r>
            <a:rPr lang="en-US" sz="1400" smtClean="0">
              <a:solidFill>
                <a:schemeClr val="tx1"/>
              </a:solidFill>
              <a:effectLst/>
            </a:rPr>
            <a:t>Mobile Learning Design Best Practices</a:t>
          </a:r>
          <a:endParaRPr lang="en-US" sz="1400" dirty="0">
            <a:solidFill>
              <a:schemeClr val="tx1"/>
            </a:solidFill>
            <a:effectLst/>
          </a:endParaRPr>
        </a:p>
      </dgm:t>
    </dgm:pt>
    <dgm:pt modelId="{A8387F0E-D5D3-4061-8015-710562860A7D}" type="parTrans" cxnId="{80167DDF-9B49-47E8-B6A8-79E08EB16A97}">
      <dgm:prSet/>
      <dgm:spPr>
        <a:ln w="76200">
          <a:solidFill>
            <a:srgbClr val="FF9999"/>
          </a:solidFill>
          <a:headEnd type="triangle" w="med" len="med"/>
          <a:tailEnd type="none" w="med" len="med"/>
        </a:ln>
        <a:scene3d>
          <a:camera prst="orthographicFront"/>
          <a:lightRig rig="threePt" dir="t"/>
        </a:scene3d>
        <a:sp3d>
          <a:bevelT/>
        </a:sp3d>
      </dgm:spPr>
      <dgm:t>
        <a:bodyPr/>
        <a:lstStyle/>
        <a:p>
          <a:endParaRPr lang="en-US"/>
        </a:p>
      </dgm:t>
    </dgm:pt>
    <dgm:pt modelId="{9EFEF342-F9EB-48C8-B36D-49A0FC34470D}" type="sibTrans" cxnId="{80167DDF-9B49-47E8-B6A8-79E08EB16A97}">
      <dgm:prSet/>
      <dgm:spPr/>
      <dgm:t>
        <a:bodyPr/>
        <a:lstStyle/>
        <a:p>
          <a:endParaRPr lang="en-US"/>
        </a:p>
      </dgm:t>
    </dgm:pt>
    <dgm:pt modelId="{B03F06D9-2A86-495F-80CE-125247BD0A87}" type="pres">
      <dgm:prSet presAssocID="{F92203DA-85DD-4471-B1C9-94661AFCDA24}" presName="Name0" presStyleCnt="0">
        <dgm:presLayoutVars>
          <dgm:chMax val="1"/>
          <dgm:chPref val="1"/>
          <dgm:dir/>
          <dgm:animOne val="branch"/>
          <dgm:animLvl val="lvl"/>
        </dgm:presLayoutVars>
      </dgm:prSet>
      <dgm:spPr/>
      <dgm:t>
        <a:bodyPr/>
        <a:lstStyle/>
        <a:p>
          <a:endParaRPr lang="en-US"/>
        </a:p>
      </dgm:t>
    </dgm:pt>
    <dgm:pt modelId="{92AAC7FF-9741-4257-8589-16F78847D12E}" type="pres">
      <dgm:prSet presAssocID="{9000BCE7-77D3-4D1E-8F61-EBDA6019A1D3}" presName="singleCycle" presStyleCnt="0"/>
      <dgm:spPr/>
      <dgm:t>
        <a:bodyPr/>
        <a:lstStyle/>
        <a:p>
          <a:endParaRPr lang="en-US"/>
        </a:p>
      </dgm:t>
    </dgm:pt>
    <dgm:pt modelId="{54A4EF7A-4DB7-4C80-BA3D-E98198ED9A6D}" type="pres">
      <dgm:prSet presAssocID="{9000BCE7-77D3-4D1E-8F61-EBDA6019A1D3}" presName="singleCenter" presStyleLbl="node1" presStyleIdx="0" presStyleCnt="4" custScaleX="259183" custScaleY="137595" custLinFactNeighborX="-14441" custLinFactNeighborY="-14119">
        <dgm:presLayoutVars>
          <dgm:chMax val="7"/>
          <dgm:chPref val="7"/>
        </dgm:presLayoutVars>
      </dgm:prSet>
      <dgm:spPr/>
      <dgm:t>
        <a:bodyPr/>
        <a:lstStyle/>
        <a:p>
          <a:endParaRPr lang="en-US"/>
        </a:p>
      </dgm:t>
    </dgm:pt>
    <dgm:pt modelId="{4C3B80F3-88B8-4DB5-837B-C76FBB220F8B}" type="pres">
      <dgm:prSet presAssocID="{9F2A7924-69D8-4227-91FD-AE158A165EAD}" presName="Name56" presStyleLbl="parChTrans1D2" presStyleIdx="0" presStyleCnt="3"/>
      <dgm:spPr/>
      <dgm:t>
        <a:bodyPr/>
        <a:lstStyle/>
        <a:p>
          <a:endParaRPr lang="en-US"/>
        </a:p>
      </dgm:t>
    </dgm:pt>
    <dgm:pt modelId="{5F3990BD-4591-4766-BF7E-72B21BA859DF}" type="pres">
      <dgm:prSet presAssocID="{FE55D0AE-1647-4190-BCB0-7425326494C1}" presName="text0" presStyleLbl="node1" presStyleIdx="1" presStyleCnt="4" custScaleX="100607" custScaleY="37752" custRadScaleRad="74980" custRadScaleInc="-209629">
        <dgm:presLayoutVars>
          <dgm:bulletEnabled val="1"/>
        </dgm:presLayoutVars>
      </dgm:prSet>
      <dgm:spPr/>
      <dgm:t>
        <a:bodyPr/>
        <a:lstStyle/>
        <a:p>
          <a:endParaRPr lang="en-US"/>
        </a:p>
      </dgm:t>
    </dgm:pt>
    <dgm:pt modelId="{EF013428-E98A-45DB-81F0-6832639DA4BE}" type="pres">
      <dgm:prSet presAssocID="{0A375C1D-AA7A-40D0-9779-B99D45B81309}" presName="Name56" presStyleLbl="parChTrans1D2" presStyleIdx="1" presStyleCnt="3"/>
      <dgm:spPr/>
      <dgm:t>
        <a:bodyPr/>
        <a:lstStyle/>
        <a:p>
          <a:endParaRPr lang="en-US"/>
        </a:p>
      </dgm:t>
    </dgm:pt>
    <dgm:pt modelId="{A709CE31-32C4-4601-8903-B9F8D2611BAA}" type="pres">
      <dgm:prSet presAssocID="{ACF860A3-66A6-4552-98E1-A1CFF48D053B}" presName="text0" presStyleLbl="node1" presStyleIdx="2" presStyleCnt="4" custScaleX="179688" custScaleY="95414" custRadScaleRad="120780" custRadScaleInc="-89064">
        <dgm:presLayoutVars>
          <dgm:bulletEnabled val="1"/>
        </dgm:presLayoutVars>
      </dgm:prSet>
      <dgm:spPr/>
      <dgm:t>
        <a:bodyPr/>
        <a:lstStyle/>
        <a:p>
          <a:endParaRPr lang="en-US"/>
        </a:p>
      </dgm:t>
    </dgm:pt>
    <dgm:pt modelId="{8C4DEA2C-6B1C-4D7D-BC91-175DFF7E007E}" type="pres">
      <dgm:prSet presAssocID="{A8387F0E-D5D3-4061-8015-710562860A7D}" presName="Name56" presStyleLbl="parChTrans1D2" presStyleIdx="2" presStyleCnt="3"/>
      <dgm:spPr/>
      <dgm:t>
        <a:bodyPr/>
        <a:lstStyle/>
        <a:p>
          <a:endParaRPr lang="en-US"/>
        </a:p>
      </dgm:t>
    </dgm:pt>
    <dgm:pt modelId="{E96F1FB2-CE29-400F-BB96-4236566A69F8}" type="pres">
      <dgm:prSet presAssocID="{4CD3C47A-8834-45FC-A83A-9A8AC60D5DC8}" presName="text0" presStyleLbl="node1" presStyleIdx="3" presStyleCnt="4" custScaleX="110678" custScaleY="92476" custRadScaleRad="135362" custRadScaleInc="19470">
        <dgm:presLayoutVars>
          <dgm:bulletEnabled val="1"/>
        </dgm:presLayoutVars>
      </dgm:prSet>
      <dgm:spPr/>
      <dgm:t>
        <a:bodyPr/>
        <a:lstStyle/>
        <a:p>
          <a:endParaRPr lang="en-US"/>
        </a:p>
      </dgm:t>
    </dgm:pt>
  </dgm:ptLst>
  <dgm:cxnLst>
    <dgm:cxn modelId="{4F6D6077-1324-4F05-AFC6-BFCFB63983AA}" type="presOf" srcId="{F92203DA-85DD-4471-B1C9-94661AFCDA24}" destId="{B03F06D9-2A86-495F-80CE-125247BD0A87}" srcOrd="0" destOrd="0" presId="urn:microsoft.com/office/officeart/2008/layout/RadialCluster"/>
    <dgm:cxn modelId="{87239A5A-00EA-4DB7-8CFC-BEBAEE0D4789}" srcId="{9000BCE7-77D3-4D1E-8F61-EBDA6019A1D3}" destId="{ACF860A3-66A6-4552-98E1-A1CFF48D053B}" srcOrd="1" destOrd="0" parTransId="{0A375C1D-AA7A-40D0-9779-B99D45B81309}" sibTransId="{5DC6C4A2-8D5F-4670-85F7-359E861EDD6C}"/>
    <dgm:cxn modelId="{44DC938C-4B7C-4EE5-B0B6-321651677BF7}" type="presOf" srcId="{9000BCE7-77D3-4D1E-8F61-EBDA6019A1D3}" destId="{54A4EF7A-4DB7-4C80-BA3D-E98198ED9A6D}" srcOrd="0" destOrd="0" presId="urn:microsoft.com/office/officeart/2008/layout/RadialCluster"/>
    <dgm:cxn modelId="{A472CAB2-AF85-4E5E-B48F-A37C4CD26896}" type="presOf" srcId="{ACF860A3-66A6-4552-98E1-A1CFF48D053B}" destId="{A709CE31-32C4-4601-8903-B9F8D2611BAA}" srcOrd="0" destOrd="0" presId="urn:microsoft.com/office/officeart/2008/layout/RadialCluster"/>
    <dgm:cxn modelId="{C3B16378-7B93-4927-A642-1B0B60E6847F}" type="presOf" srcId="{4CD3C47A-8834-45FC-A83A-9A8AC60D5DC8}" destId="{E96F1FB2-CE29-400F-BB96-4236566A69F8}" srcOrd="0" destOrd="0" presId="urn:microsoft.com/office/officeart/2008/layout/RadialCluster"/>
    <dgm:cxn modelId="{B26A6194-D9C0-41E0-A731-E35B41D9FB65}" srcId="{F92203DA-85DD-4471-B1C9-94661AFCDA24}" destId="{9000BCE7-77D3-4D1E-8F61-EBDA6019A1D3}" srcOrd="0" destOrd="0" parTransId="{1EB9A44D-8E08-4DBE-A4AA-2E4C3EA951F5}" sibTransId="{CA611596-A6B8-4B4D-9481-81CB68FCC530}"/>
    <dgm:cxn modelId="{19A5C97C-5E90-417B-B6B7-B00C35AFC8D2}" type="presOf" srcId="{9F2A7924-69D8-4227-91FD-AE158A165EAD}" destId="{4C3B80F3-88B8-4DB5-837B-C76FBB220F8B}" srcOrd="0" destOrd="0" presId="urn:microsoft.com/office/officeart/2008/layout/RadialCluster"/>
    <dgm:cxn modelId="{47876352-3992-43EC-B1B1-809CE2D09FB0}" type="presOf" srcId="{0A375C1D-AA7A-40D0-9779-B99D45B81309}" destId="{EF013428-E98A-45DB-81F0-6832639DA4BE}" srcOrd="0" destOrd="0" presId="urn:microsoft.com/office/officeart/2008/layout/RadialCluster"/>
    <dgm:cxn modelId="{8E436131-B5C9-4A55-903F-064319B1FDAB}" type="presOf" srcId="{FE55D0AE-1647-4190-BCB0-7425326494C1}" destId="{5F3990BD-4591-4766-BF7E-72B21BA859DF}" srcOrd="0" destOrd="0" presId="urn:microsoft.com/office/officeart/2008/layout/RadialCluster"/>
    <dgm:cxn modelId="{80167DDF-9B49-47E8-B6A8-79E08EB16A97}" srcId="{9000BCE7-77D3-4D1E-8F61-EBDA6019A1D3}" destId="{4CD3C47A-8834-45FC-A83A-9A8AC60D5DC8}" srcOrd="2" destOrd="0" parTransId="{A8387F0E-D5D3-4061-8015-710562860A7D}" sibTransId="{9EFEF342-F9EB-48C8-B36D-49A0FC34470D}"/>
    <dgm:cxn modelId="{5D7CA737-E509-403E-B61C-85CC76C4CA5F}" type="presOf" srcId="{A8387F0E-D5D3-4061-8015-710562860A7D}" destId="{8C4DEA2C-6B1C-4D7D-BC91-175DFF7E007E}" srcOrd="0" destOrd="0" presId="urn:microsoft.com/office/officeart/2008/layout/RadialCluster"/>
    <dgm:cxn modelId="{81DA2BC6-8E78-45A0-8E3A-006662A3F72C}" srcId="{9000BCE7-77D3-4D1E-8F61-EBDA6019A1D3}" destId="{FE55D0AE-1647-4190-BCB0-7425326494C1}" srcOrd="0" destOrd="0" parTransId="{9F2A7924-69D8-4227-91FD-AE158A165EAD}" sibTransId="{F852A237-58D6-4BA9-887F-065B6E9C1917}"/>
    <dgm:cxn modelId="{CE0F1199-CC7D-44BD-A102-0B882BC957D1}" type="presParOf" srcId="{B03F06D9-2A86-495F-80CE-125247BD0A87}" destId="{92AAC7FF-9741-4257-8589-16F78847D12E}" srcOrd="0" destOrd="0" presId="urn:microsoft.com/office/officeart/2008/layout/RadialCluster"/>
    <dgm:cxn modelId="{CFCDA806-1F42-4F40-8FC6-1B3A72C72162}" type="presParOf" srcId="{92AAC7FF-9741-4257-8589-16F78847D12E}" destId="{54A4EF7A-4DB7-4C80-BA3D-E98198ED9A6D}" srcOrd="0" destOrd="0" presId="urn:microsoft.com/office/officeart/2008/layout/RadialCluster"/>
    <dgm:cxn modelId="{C4F913C2-D4CD-4F54-AC6E-B0E684570C26}" type="presParOf" srcId="{92AAC7FF-9741-4257-8589-16F78847D12E}" destId="{4C3B80F3-88B8-4DB5-837B-C76FBB220F8B}" srcOrd="1" destOrd="0" presId="urn:microsoft.com/office/officeart/2008/layout/RadialCluster"/>
    <dgm:cxn modelId="{A31243E3-1058-4CB0-8FBE-9C509B2026B9}" type="presParOf" srcId="{92AAC7FF-9741-4257-8589-16F78847D12E}" destId="{5F3990BD-4591-4766-BF7E-72B21BA859DF}" srcOrd="2" destOrd="0" presId="urn:microsoft.com/office/officeart/2008/layout/RadialCluster"/>
    <dgm:cxn modelId="{465ED7A5-4415-4F2E-9A96-CC2E1E63823E}" type="presParOf" srcId="{92AAC7FF-9741-4257-8589-16F78847D12E}" destId="{EF013428-E98A-45DB-81F0-6832639DA4BE}" srcOrd="3" destOrd="0" presId="urn:microsoft.com/office/officeart/2008/layout/RadialCluster"/>
    <dgm:cxn modelId="{D7A6F7F9-BD3E-4DD4-91A1-8B96B6350F37}" type="presParOf" srcId="{92AAC7FF-9741-4257-8589-16F78847D12E}" destId="{A709CE31-32C4-4601-8903-B9F8D2611BAA}" srcOrd="4" destOrd="0" presId="urn:microsoft.com/office/officeart/2008/layout/RadialCluster"/>
    <dgm:cxn modelId="{E0F4A086-C7DF-4934-B0A3-22FF19800A1D}" type="presParOf" srcId="{92AAC7FF-9741-4257-8589-16F78847D12E}" destId="{8C4DEA2C-6B1C-4D7D-BC91-175DFF7E007E}" srcOrd="5" destOrd="0" presId="urn:microsoft.com/office/officeart/2008/layout/RadialCluster"/>
    <dgm:cxn modelId="{1D0A83B8-6858-4B36-B9A8-77137022EF1A}" type="presParOf" srcId="{92AAC7FF-9741-4257-8589-16F78847D12E}" destId="{E96F1FB2-CE29-400F-BB96-4236566A69F8}" srcOrd="6" destOrd="0" presId="urn:microsoft.com/office/officeart/2008/layout/RadialCluster"/>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A4EF7A-4DB7-4C80-BA3D-E98198ED9A6D}">
      <dsp:nvSpPr>
        <dsp:cNvPr id="0" name=""/>
        <dsp:cNvSpPr/>
      </dsp:nvSpPr>
      <dsp:spPr>
        <a:xfrm>
          <a:off x="875596" y="1130404"/>
          <a:ext cx="3519902" cy="1868644"/>
        </a:xfrm>
        <a:prstGeom prst="roundRect">
          <a:avLst/>
        </a:prstGeom>
        <a:solidFill>
          <a:srgbClr val="B9CDE5"/>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effectLst/>
            </a:rPr>
            <a:t>Instructional Design Process Model</a:t>
          </a:r>
          <a:endParaRPr lang="en-US" sz="3400" kern="1200" dirty="0">
            <a:solidFill>
              <a:schemeClr val="tx1"/>
            </a:solidFill>
            <a:effectLst/>
          </a:endParaRPr>
        </a:p>
      </dsp:txBody>
      <dsp:txXfrm>
        <a:off x="875596" y="1130404"/>
        <a:ext cx="3519902" cy="1868644"/>
      </dsp:txXfrm>
    </dsp:sp>
    <dsp:sp modelId="{4C3B80F3-88B8-4DB5-837B-C76FBB220F8B}">
      <dsp:nvSpPr>
        <dsp:cNvPr id="0" name=""/>
        <dsp:cNvSpPr/>
      </dsp:nvSpPr>
      <dsp:spPr>
        <a:xfrm rot="6834399">
          <a:off x="1915618" y="3197969"/>
          <a:ext cx="435176" cy="0"/>
        </a:xfrm>
        <a:custGeom>
          <a:avLst/>
          <a:gdLst/>
          <a:ahLst/>
          <a:cxnLst/>
          <a:rect l="0" t="0" r="0" b="0"/>
          <a:pathLst>
            <a:path>
              <a:moveTo>
                <a:pt x="0" y="0"/>
              </a:moveTo>
              <a:lnTo>
                <a:pt x="435176" y="0"/>
              </a:lnTo>
            </a:path>
          </a:pathLst>
        </a:custGeom>
        <a:noFill/>
        <a:ln w="76200" cap="flat" cmpd="sng" algn="ctr">
          <a:solidFill>
            <a:srgbClr val="FF9999"/>
          </a:solidFill>
          <a:prstDash val="solid"/>
          <a:headEnd type="triangle" w="med" len="med"/>
          <a:tailEnd type="none" w="med" len="me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F3990BD-4591-4766-BF7E-72B21BA859DF}">
      <dsp:nvSpPr>
        <dsp:cNvPr id="0" name=""/>
        <dsp:cNvSpPr/>
      </dsp:nvSpPr>
      <dsp:spPr>
        <a:xfrm>
          <a:off x="1511177" y="3396890"/>
          <a:ext cx="915434" cy="343509"/>
        </a:xfrm>
        <a:prstGeom prst="roundRect">
          <a:avLst/>
        </a:prstGeom>
        <a:solidFill>
          <a:srgbClr val="FF9999"/>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US" sz="800" kern="1200" smtClean="0">
              <a:solidFill>
                <a:schemeClr val="tx1"/>
              </a:solidFill>
              <a:effectLst/>
            </a:rPr>
            <a:t>Mobile Learning Theoretical Models</a:t>
          </a:r>
          <a:endParaRPr lang="en-US" sz="800" kern="1200" dirty="0">
            <a:solidFill>
              <a:schemeClr val="tx1"/>
            </a:solidFill>
            <a:effectLst/>
          </a:endParaRPr>
        </a:p>
      </dsp:txBody>
      <dsp:txXfrm>
        <a:off x="1511177" y="3396890"/>
        <a:ext cx="915434" cy="343509"/>
      </dsp:txXfrm>
    </dsp:sp>
    <dsp:sp modelId="{EF013428-E98A-45DB-81F0-6832639DA4BE}">
      <dsp:nvSpPr>
        <dsp:cNvPr id="0" name=""/>
        <dsp:cNvSpPr/>
      </dsp:nvSpPr>
      <dsp:spPr>
        <a:xfrm rot="21115880">
          <a:off x="4393811" y="1791308"/>
          <a:ext cx="340862" cy="0"/>
        </a:xfrm>
        <a:custGeom>
          <a:avLst/>
          <a:gdLst/>
          <a:ahLst/>
          <a:cxnLst/>
          <a:rect l="0" t="0" r="0" b="0"/>
          <a:pathLst>
            <a:path>
              <a:moveTo>
                <a:pt x="0" y="0"/>
              </a:moveTo>
              <a:lnTo>
                <a:pt x="340862" y="0"/>
              </a:lnTo>
            </a:path>
          </a:pathLst>
        </a:custGeom>
        <a:noFill/>
        <a:ln w="76200" cap="flat" cmpd="sng" algn="ctr">
          <a:solidFill>
            <a:srgbClr val="FFFF99"/>
          </a:solidFill>
          <a:prstDash val="solid"/>
          <a:headEnd type="triangle" w="med" len="med"/>
          <a:tailEnd type="none" w="med" len="me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A709CE31-32C4-4601-8903-B9F8D2611BAA}">
      <dsp:nvSpPr>
        <dsp:cNvPr id="0" name=""/>
        <dsp:cNvSpPr/>
      </dsp:nvSpPr>
      <dsp:spPr>
        <a:xfrm>
          <a:off x="4732987" y="1217404"/>
          <a:ext cx="1635000" cy="868182"/>
        </a:xfrm>
        <a:prstGeom prst="roundRect">
          <a:avLst/>
        </a:prstGeom>
        <a:solidFill>
          <a:srgbClr val="FFFF99"/>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0" kern="1200" smtClean="0">
              <a:solidFill>
                <a:schemeClr val="tx1"/>
              </a:solidFill>
              <a:effectLst/>
            </a:rPr>
            <a:t>Performance Support Design Best Practices</a:t>
          </a:r>
          <a:endParaRPr lang="en-US" sz="1600" b="0" kern="1200" dirty="0">
            <a:solidFill>
              <a:schemeClr val="tx1"/>
            </a:solidFill>
            <a:effectLst/>
          </a:endParaRPr>
        </a:p>
      </dsp:txBody>
      <dsp:txXfrm>
        <a:off x="4732987" y="1217404"/>
        <a:ext cx="1635000" cy="868182"/>
      </dsp:txXfrm>
    </dsp:sp>
    <dsp:sp modelId="{8C4DEA2C-6B1C-4D7D-BC91-175DFF7E007E}">
      <dsp:nvSpPr>
        <dsp:cNvPr id="0" name=""/>
        <dsp:cNvSpPr/>
      </dsp:nvSpPr>
      <dsp:spPr>
        <a:xfrm rot="8676362">
          <a:off x="1030878" y="3091473"/>
          <a:ext cx="319148" cy="0"/>
        </a:xfrm>
        <a:custGeom>
          <a:avLst/>
          <a:gdLst/>
          <a:ahLst/>
          <a:cxnLst/>
          <a:rect l="0" t="0" r="0" b="0"/>
          <a:pathLst>
            <a:path>
              <a:moveTo>
                <a:pt x="0" y="0"/>
              </a:moveTo>
              <a:lnTo>
                <a:pt x="319148" y="0"/>
              </a:lnTo>
            </a:path>
          </a:pathLst>
        </a:custGeom>
        <a:noFill/>
        <a:ln w="76200" cap="flat" cmpd="sng" algn="ctr">
          <a:solidFill>
            <a:srgbClr val="FF9999"/>
          </a:solidFill>
          <a:prstDash val="solid"/>
          <a:headEnd type="triangle" w="med" len="med"/>
          <a:tailEnd type="none" w="med" len="me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E96F1FB2-CE29-400F-BB96-4236566A69F8}">
      <dsp:nvSpPr>
        <dsp:cNvPr id="0" name=""/>
        <dsp:cNvSpPr/>
      </dsp:nvSpPr>
      <dsp:spPr>
        <a:xfrm>
          <a:off x="53298" y="3120938"/>
          <a:ext cx="1007071" cy="841449"/>
        </a:xfrm>
        <a:prstGeom prst="roundRect">
          <a:avLst/>
        </a:prstGeom>
        <a:solidFill>
          <a:srgbClr val="FF9999"/>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effectLst/>
            </a:rPr>
            <a:t>Mobile Learning Design Best Practices</a:t>
          </a:r>
          <a:endParaRPr lang="en-US" sz="1400" kern="1200" dirty="0">
            <a:solidFill>
              <a:schemeClr val="tx1"/>
            </a:solidFill>
            <a:effectLst/>
          </a:endParaRPr>
        </a:p>
      </dsp:txBody>
      <dsp:txXfrm>
        <a:off x="53298" y="3120938"/>
        <a:ext cx="1007071" cy="84144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20" tIns="46262" rIns="92520" bIns="46262"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2042"/>
          </a:xfrm>
          <a:prstGeom prst="rect">
            <a:avLst/>
          </a:prstGeom>
        </p:spPr>
        <p:txBody>
          <a:bodyPr vert="horz" lIns="92520" tIns="46262" rIns="92520" bIns="46262" rtlCol="0"/>
          <a:lstStyle>
            <a:lvl1pPr algn="r">
              <a:defRPr sz="1200"/>
            </a:lvl1pPr>
          </a:lstStyle>
          <a:p>
            <a:fld id="{E075924A-F3F9-4807-9B15-E210F7F67C32}" type="datetimeFigureOut">
              <a:rPr lang="en-US" smtClean="0"/>
              <a:pPr/>
              <a:t>3/28/2016</a:t>
            </a:fld>
            <a:endParaRPr lang="en-US"/>
          </a:p>
        </p:txBody>
      </p:sp>
      <p:sp>
        <p:nvSpPr>
          <p:cNvPr id="4" name="Footer Placeholder 3"/>
          <p:cNvSpPr>
            <a:spLocks noGrp="1"/>
          </p:cNvSpPr>
          <p:nvPr>
            <p:ph type="ftr" sz="quarter" idx="2"/>
          </p:nvPr>
        </p:nvSpPr>
        <p:spPr>
          <a:xfrm>
            <a:off x="0" y="8777193"/>
            <a:ext cx="3013763" cy="462042"/>
          </a:xfrm>
          <a:prstGeom prst="rect">
            <a:avLst/>
          </a:prstGeom>
        </p:spPr>
        <p:txBody>
          <a:bodyPr vert="horz" lIns="92520" tIns="46262" rIns="92520" bIns="46262" rtlCol="0" anchor="b"/>
          <a:lstStyle>
            <a:lvl1pPr algn="l">
              <a:defRPr sz="1200"/>
            </a:lvl1pPr>
          </a:lstStyle>
          <a:p>
            <a:endParaRPr lang="en-US"/>
          </a:p>
        </p:txBody>
      </p:sp>
      <p:sp>
        <p:nvSpPr>
          <p:cNvPr id="5" name="Slide Number Placeholder 4"/>
          <p:cNvSpPr>
            <a:spLocks noGrp="1"/>
          </p:cNvSpPr>
          <p:nvPr>
            <p:ph type="sldNum" sz="quarter" idx="3"/>
          </p:nvPr>
        </p:nvSpPr>
        <p:spPr>
          <a:xfrm>
            <a:off x="3939467" y="8777193"/>
            <a:ext cx="3013763" cy="462042"/>
          </a:xfrm>
          <a:prstGeom prst="rect">
            <a:avLst/>
          </a:prstGeom>
        </p:spPr>
        <p:txBody>
          <a:bodyPr vert="horz" lIns="92520" tIns="46262" rIns="92520" bIns="46262" rtlCol="0" anchor="b"/>
          <a:lstStyle>
            <a:lvl1pPr algn="r">
              <a:defRPr sz="1200"/>
            </a:lvl1pPr>
          </a:lstStyle>
          <a:p>
            <a:fld id="{02B6284A-5FCA-4824-9047-E4832AB2734B}" type="slidenum">
              <a:rPr lang="en-US" smtClean="0"/>
              <a:pPr/>
              <a:t>‹#›</a:t>
            </a:fld>
            <a:endParaRPr lang="en-US"/>
          </a:p>
        </p:txBody>
      </p:sp>
    </p:spTree>
    <p:extLst>
      <p:ext uri="{BB962C8B-B14F-4D97-AF65-F5344CB8AC3E}">
        <p14:creationId xmlns="" xmlns:p14="http://schemas.microsoft.com/office/powerpoint/2010/main" val="100394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20" tIns="46262" rIns="92520" bIns="46262" rtlCol="0"/>
          <a:lstStyle>
            <a:lvl1pPr algn="l">
              <a:defRPr sz="1200"/>
            </a:lvl1pPr>
          </a:lstStyle>
          <a:p>
            <a:endParaRPr lang="en-US"/>
          </a:p>
        </p:txBody>
      </p:sp>
      <p:sp>
        <p:nvSpPr>
          <p:cNvPr id="3" name="Date Placeholder 2"/>
          <p:cNvSpPr>
            <a:spLocks noGrp="1"/>
          </p:cNvSpPr>
          <p:nvPr>
            <p:ph type="dt" idx="1"/>
          </p:nvPr>
        </p:nvSpPr>
        <p:spPr>
          <a:xfrm>
            <a:off x="3939467" y="0"/>
            <a:ext cx="3013763" cy="462042"/>
          </a:xfrm>
          <a:prstGeom prst="rect">
            <a:avLst/>
          </a:prstGeom>
        </p:spPr>
        <p:txBody>
          <a:bodyPr vert="horz" lIns="92520" tIns="46262" rIns="92520" bIns="46262" rtlCol="0"/>
          <a:lstStyle>
            <a:lvl1pPr algn="r">
              <a:defRPr sz="1200"/>
            </a:lvl1pPr>
          </a:lstStyle>
          <a:p>
            <a:fld id="{BD698A78-C911-48CF-8903-381F2C7F6110}" type="datetimeFigureOut">
              <a:rPr lang="en-US" smtClean="0"/>
              <a:pPr/>
              <a:t>3/28/2016</a:t>
            </a:fld>
            <a:endParaRPr lang="en-US"/>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20" tIns="46262" rIns="92520" bIns="46262"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20" tIns="46262" rIns="92520" bIns="462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20" tIns="46262" rIns="92520" bIns="46262"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3"/>
            <a:ext cx="3013763" cy="462042"/>
          </a:xfrm>
          <a:prstGeom prst="rect">
            <a:avLst/>
          </a:prstGeom>
        </p:spPr>
        <p:txBody>
          <a:bodyPr vert="horz" lIns="92520" tIns="46262" rIns="92520" bIns="46262" rtlCol="0" anchor="b"/>
          <a:lstStyle>
            <a:lvl1pPr algn="r">
              <a:defRPr sz="1200"/>
            </a:lvl1pPr>
          </a:lstStyle>
          <a:p>
            <a:fld id="{3B4524D3-2AF6-4F4A-A0FC-6544F7B018F6}" type="slidenum">
              <a:rPr lang="en-US" smtClean="0"/>
              <a:pPr/>
              <a:t>‹#›</a:t>
            </a:fld>
            <a:endParaRPr lang="en-US"/>
          </a:p>
        </p:txBody>
      </p:sp>
    </p:spTree>
    <p:extLst>
      <p:ext uri="{BB962C8B-B14F-4D97-AF65-F5344CB8AC3E}">
        <p14:creationId xmlns="" xmlns:p14="http://schemas.microsoft.com/office/powerpoint/2010/main" val="43862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a:t>
            </a:fld>
            <a:endParaRPr lang="en-US"/>
          </a:p>
        </p:txBody>
      </p:sp>
    </p:spTree>
    <p:extLst>
      <p:ext uri="{BB962C8B-B14F-4D97-AF65-F5344CB8AC3E}">
        <p14:creationId xmlns="" xmlns:p14="http://schemas.microsoft.com/office/powerpoint/2010/main" val="290209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15</a:t>
            </a:fld>
            <a:endParaRPr lang="en-US"/>
          </a:p>
        </p:txBody>
      </p:sp>
    </p:spTree>
    <p:extLst>
      <p:ext uri="{BB962C8B-B14F-4D97-AF65-F5344CB8AC3E}">
        <p14:creationId xmlns="" xmlns:p14="http://schemas.microsoft.com/office/powerpoint/2010/main" val="38833981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a:t>
            </a:fld>
            <a:endParaRPr lang="en-US"/>
          </a:p>
        </p:txBody>
      </p:sp>
    </p:spTree>
    <p:extLst>
      <p:ext uri="{BB962C8B-B14F-4D97-AF65-F5344CB8AC3E}">
        <p14:creationId xmlns="" xmlns:p14="http://schemas.microsoft.com/office/powerpoint/2010/main" val="24889159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129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a:t>
            </a:fld>
            <a:endParaRPr lang="en-US"/>
          </a:p>
        </p:txBody>
      </p:sp>
    </p:spTree>
    <p:extLst>
      <p:ext uri="{BB962C8B-B14F-4D97-AF65-F5344CB8AC3E}">
        <p14:creationId xmlns="" xmlns:p14="http://schemas.microsoft.com/office/powerpoint/2010/main" val="24889159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139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21</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149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22</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159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23</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169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24</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179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25</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189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26</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199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27</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209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3</a:t>
            </a:fld>
            <a:endParaRPr lang="en-US"/>
          </a:p>
        </p:txBody>
      </p:sp>
    </p:spTree>
    <p:extLst>
      <p:ext uri="{BB962C8B-B14F-4D97-AF65-F5344CB8AC3E}">
        <p14:creationId xmlns="" xmlns:p14="http://schemas.microsoft.com/office/powerpoint/2010/main" val="199558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28</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219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29</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226</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227</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228</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229</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230</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30</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231</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232</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233</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234</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235</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236</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239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240</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31</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241</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242</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248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32</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33</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34</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35</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36</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37</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4</a:t>
            </a:fld>
            <a:endParaRPr lang="en-US"/>
          </a:p>
        </p:txBody>
      </p:sp>
    </p:spTree>
    <p:extLst>
      <p:ext uri="{BB962C8B-B14F-4D97-AF65-F5344CB8AC3E}">
        <p14:creationId xmlns="" xmlns:p14="http://schemas.microsoft.com/office/powerpoint/2010/main" val="260698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38</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39</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40</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41</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42</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43</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44</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45</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46</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47</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5</a:t>
            </a:fld>
            <a:endParaRPr lang="en-US"/>
          </a:p>
        </p:txBody>
      </p:sp>
    </p:spTree>
    <p:extLst>
      <p:ext uri="{BB962C8B-B14F-4D97-AF65-F5344CB8AC3E}">
        <p14:creationId xmlns="" xmlns:p14="http://schemas.microsoft.com/office/powerpoint/2010/main" val="260698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48</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49</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50</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51</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52</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53</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54</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55</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56</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57</a:t>
            </a:fld>
            <a:endParaRPr lang="en-US"/>
          </a:p>
        </p:txBody>
      </p:sp>
    </p:spTree>
    <p:extLst>
      <p:ext uri="{BB962C8B-B14F-4D97-AF65-F5344CB8AC3E}">
        <p14:creationId xmlns="" xmlns:p14="http://schemas.microsoft.com/office/powerpoint/2010/main" val="43260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a:t>
            </a:fld>
            <a:endParaRPr lang="en-US"/>
          </a:p>
        </p:txBody>
      </p:sp>
    </p:spTree>
    <p:extLst>
      <p:ext uri="{BB962C8B-B14F-4D97-AF65-F5344CB8AC3E}">
        <p14:creationId xmlns="" xmlns:p14="http://schemas.microsoft.com/office/powerpoint/2010/main" val="260698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60</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61</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62</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63</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64</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65</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66</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67</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68</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69</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a:t>
            </a:fld>
            <a:endParaRPr lang="en-US"/>
          </a:p>
        </p:txBody>
      </p:sp>
    </p:spTree>
    <p:extLst>
      <p:ext uri="{BB962C8B-B14F-4D97-AF65-F5344CB8AC3E}">
        <p14:creationId xmlns="" xmlns:p14="http://schemas.microsoft.com/office/powerpoint/2010/main" val="260698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70</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71</a:t>
            </a:fld>
            <a:endParaRPr lang="en-US"/>
          </a:p>
        </p:txBody>
      </p:sp>
    </p:spTree>
    <p:extLst>
      <p:ext uri="{BB962C8B-B14F-4D97-AF65-F5344CB8AC3E}">
        <p14:creationId xmlns="" xmlns:p14="http://schemas.microsoft.com/office/powerpoint/2010/main" val="34216327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72</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73</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74</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75</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76</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77</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78</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79</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a:t>
            </a:fld>
            <a:endParaRPr lang="en-US"/>
          </a:p>
        </p:txBody>
      </p:sp>
    </p:spTree>
    <p:extLst>
      <p:ext uri="{BB962C8B-B14F-4D97-AF65-F5344CB8AC3E}">
        <p14:creationId xmlns="" xmlns:p14="http://schemas.microsoft.com/office/powerpoint/2010/main" val="260698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80</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81</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82</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83</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84</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85</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86</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87</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88</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89</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a:t>
            </a:fld>
            <a:endParaRPr lang="en-US"/>
          </a:p>
        </p:txBody>
      </p:sp>
    </p:spTree>
    <p:extLst>
      <p:ext uri="{BB962C8B-B14F-4D97-AF65-F5344CB8AC3E}">
        <p14:creationId xmlns="" xmlns:p14="http://schemas.microsoft.com/office/powerpoint/2010/main" val="2606989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90</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91</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92</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93</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94</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95</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96</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97</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98</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99</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24D3-2AF6-4F4A-A0FC-6544F7B018F6}" type="slidenum">
              <a:rPr lang="en-US" smtClean="0"/>
              <a:pPr/>
              <a:t>10</a:t>
            </a:fld>
            <a:endParaRPr lang="en-US"/>
          </a:p>
        </p:txBody>
      </p:sp>
    </p:spTree>
    <p:extLst>
      <p:ext uri="{BB962C8B-B14F-4D97-AF65-F5344CB8AC3E}">
        <p14:creationId xmlns="" xmlns:p14="http://schemas.microsoft.com/office/powerpoint/2010/main" val="20543090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100</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101</a:t>
            </a:fld>
            <a:endParaRPr lang="en-US"/>
          </a:p>
        </p:txBody>
      </p:sp>
    </p:spTree>
    <p:extLst>
      <p:ext uri="{BB962C8B-B14F-4D97-AF65-F5344CB8AC3E}">
        <p14:creationId xmlns="" xmlns:p14="http://schemas.microsoft.com/office/powerpoint/2010/main" val="14225572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103</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104</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105</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106</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107</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108</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109</a:t>
            </a:fld>
            <a:endParaRPr lang="en-US"/>
          </a:p>
        </p:txBody>
      </p:sp>
    </p:spTree>
    <p:extLst>
      <p:ext uri="{BB962C8B-B14F-4D97-AF65-F5344CB8AC3E}">
        <p14:creationId xmlns="" xmlns:p14="http://schemas.microsoft.com/office/powerpoint/2010/main" val="7911921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24D3-2AF6-4F4A-A0FC-6544F7B018F6}" type="slidenum">
              <a:rPr lang="en-US" smtClean="0"/>
              <a:pPr/>
              <a:t>110</a:t>
            </a:fld>
            <a:endParaRPr lang="en-US"/>
          </a:p>
        </p:txBody>
      </p:sp>
    </p:spTree>
    <p:extLst>
      <p:ext uri="{BB962C8B-B14F-4D97-AF65-F5344CB8AC3E}">
        <p14:creationId xmlns="" xmlns:p14="http://schemas.microsoft.com/office/powerpoint/2010/main" val="7911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bullets)">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8382000" cy="4953000"/>
          </a:xfrm>
        </p:spPr>
        <p:txBody>
          <a:bodyPr>
            <a:normAutofit/>
          </a:bodyPr>
          <a:lstStyle>
            <a:lvl1pPr>
              <a:spcBef>
                <a:spcPts val="1800"/>
              </a:spcBef>
              <a:defRPr sz="2400"/>
            </a:lvl1pPr>
            <a:lvl2pPr>
              <a:spcBef>
                <a:spcPts val="600"/>
              </a:spcBef>
              <a:defRPr sz="1800"/>
            </a:lvl2pPr>
            <a:lvl3pPr>
              <a:defRPr sz="2000"/>
            </a:lvl3pPr>
            <a:lvl4pPr>
              <a:defRPr sz="14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line - 1 column">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normAutofit/>
          </a:bodyPr>
          <a:lstStyle>
            <a:lvl1pPr>
              <a:defRPr sz="24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8382000" cy="4953000"/>
          </a:xfrm>
        </p:spPr>
        <p:txBody>
          <a:bodyPr>
            <a:normAutofit/>
          </a:bodyPr>
          <a:lstStyle>
            <a:lvl1pPr marL="457200" indent="-457200">
              <a:spcBef>
                <a:spcPts val="600"/>
              </a:spcBef>
              <a:buNone/>
              <a:defRPr sz="1200">
                <a:latin typeface="Arial" panose="020B0604020202020204" pitchFamily="34" charset="0"/>
                <a:cs typeface="Arial" panose="020B0604020202020204" pitchFamily="34" charset="0"/>
              </a:defRPr>
            </a:lvl1pPr>
            <a:lvl3pPr>
              <a:defRPr sz="2400"/>
            </a:lvl3pPr>
            <a:lvl5pPr>
              <a:defRPr sz="1800"/>
            </a:lvl5pPr>
          </a:lstStyle>
          <a:p>
            <a:pPr lvl="0" eaLnBrk="1" latinLnBrk="0" hangingPunct="1"/>
            <a:r>
              <a:rPr lang="en-US" dirty="0" smtClean="0"/>
              <a:t>Click to edit Master text styles</a:t>
            </a:r>
          </a:p>
        </p:txBody>
      </p:sp>
      <p:pic>
        <p:nvPicPr>
          <p:cNvPr id="5" name="Picture 2" descr="C:\Users\peter.berking\Desktop\list icon.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23825" y="304800"/>
            <a:ext cx="409575" cy="409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48836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tline - 2 column">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normAutofit/>
          </a:bodyPr>
          <a:lstStyle>
            <a:lvl1pPr>
              <a:defRPr sz="24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3965448" cy="4953000"/>
          </a:xfrm>
        </p:spPr>
        <p:txBody>
          <a:bodyPr>
            <a:normAutofit/>
          </a:bodyPr>
          <a:lstStyle>
            <a:lvl1pPr marL="457200" indent="-457200">
              <a:spcBef>
                <a:spcPts val="600"/>
              </a:spcBef>
              <a:buNone/>
              <a:defRPr sz="1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smtClean="0"/>
              <a:t>Click to edit Master text styles</a:t>
            </a:r>
          </a:p>
        </p:txBody>
      </p:sp>
      <p:sp>
        <p:nvSpPr>
          <p:cNvPr id="7" name="Text Placeholder 6"/>
          <p:cNvSpPr>
            <a:spLocks noGrp="1"/>
          </p:cNvSpPr>
          <p:nvPr>
            <p:ph type="body" sz="quarter" idx="14"/>
          </p:nvPr>
        </p:nvSpPr>
        <p:spPr>
          <a:xfrm>
            <a:off x="4876800" y="1295400"/>
            <a:ext cx="4038600" cy="4953000"/>
          </a:xfrm>
        </p:spPr>
        <p:txBody>
          <a:bodyPr>
            <a:normAutofit/>
          </a:bodyPr>
          <a:lstStyle>
            <a:lvl1pPr marL="457200" indent="-457200">
              <a:spcBef>
                <a:spcPts val="600"/>
              </a:spcBef>
              <a:buNone/>
              <a:defRPr sz="1200">
                <a:latin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9" name="Picture 2" descr="C:\Users\peter.berking\Desktop\list icon.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23825" y="304800"/>
            <a:ext cx="409575" cy="409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1359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kumimoji="0" lang="en-US" dirty="0" smtClean="0"/>
              <a:t>Click to edit Master title style</a:t>
            </a:r>
            <a:endParaRPr kumimoji="0" lang="en-US" dirty="0"/>
          </a:p>
        </p:txBody>
      </p:sp>
      <p:grpSp>
        <p:nvGrpSpPr>
          <p:cNvPr id="4" name="Group 3"/>
          <p:cNvGrpSpPr/>
          <p:nvPr userDrawn="1"/>
        </p:nvGrpSpPr>
        <p:grpSpPr>
          <a:xfrm>
            <a:off x="153129" y="333375"/>
            <a:ext cx="339075" cy="454483"/>
            <a:chOff x="4998893" y="2667000"/>
            <a:chExt cx="542925" cy="727716"/>
          </a:xfrm>
        </p:grpSpPr>
        <p:sp>
          <p:nvSpPr>
            <p:cNvPr id="6" name="Rectangle 5"/>
            <p:cNvSpPr/>
            <p:nvPr/>
          </p:nvSpPr>
          <p:spPr>
            <a:xfrm>
              <a:off x="5002392" y="2667000"/>
              <a:ext cx="244905" cy="139945"/>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Diamond 6"/>
            <p:cNvSpPr/>
            <p:nvPr/>
          </p:nvSpPr>
          <p:spPr>
            <a:xfrm>
              <a:off x="4998893" y="2876918"/>
              <a:ext cx="251902" cy="251902"/>
            </a:xfrm>
            <a:prstGeom prst="diamond">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lowchart: Terminator 7"/>
            <p:cNvSpPr/>
            <p:nvPr/>
          </p:nvSpPr>
          <p:spPr>
            <a:xfrm>
              <a:off x="5314088" y="2960885"/>
              <a:ext cx="227730" cy="83967"/>
            </a:xfrm>
            <a:prstGeom prst="flowChartTerminator">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lowchart: Off-page Connector 3"/>
            <p:cNvSpPr/>
            <p:nvPr/>
          </p:nvSpPr>
          <p:spPr>
            <a:xfrm>
              <a:off x="5040877" y="3198792"/>
              <a:ext cx="167935" cy="19592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4176"/>
                <a:gd name="connsiteX1" fmla="*/ 10000 w 10000"/>
                <a:gd name="connsiteY1" fmla="*/ 0 h 14176"/>
                <a:gd name="connsiteX2" fmla="*/ 10000 w 10000"/>
                <a:gd name="connsiteY2" fmla="*/ 8000 h 14176"/>
                <a:gd name="connsiteX3" fmla="*/ 5188 w 10000"/>
                <a:gd name="connsiteY3" fmla="*/ 14176 h 14176"/>
                <a:gd name="connsiteX4" fmla="*/ 0 w 10000"/>
                <a:gd name="connsiteY4" fmla="*/ 8000 h 14176"/>
                <a:gd name="connsiteX5" fmla="*/ 0 w 10000"/>
                <a:gd name="connsiteY5" fmla="*/ 0 h 1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176">
                  <a:moveTo>
                    <a:pt x="0" y="0"/>
                  </a:moveTo>
                  <a:lnTo>
                    <a:pt x="10000" y="0"/>
                  </a:lnTo>
                  <a:lnTo>
                    <a:pt x="10000" y="8000"/>
                  </a:lnTo>
                  <a:lnTo>
                    <a:pt x="5188" y="14176"/>
                  </a:lnTo>
                  <a:lnTo>
                    <a:pt x="0" y="8000"/>
                  </a:lnTo>
                  <a:lnTo>
                    <a:pt x="0" y="0"/>
                  </a:lnTo>
                  <a:close/>
                </a:path>
              </a:pathLst>
            </a:cu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Arrow Connector 9"/>
            <p:cNvCxnSpPr>
              <a:stCxn id="6" idx="2"/>
              <a:endCxn id="7" idx="0"/>
            </p:cNvCxnSpPr>
            <p:nvPr/>
          </p:nvCxnSpPr>
          <p:spPr>
            <a:xfrm>
              <a:off x="5124844" y="2806945"/>
              <a:ext cx="0" cy="69973"/>
            </a:xfrm>
            <a:prstGeom prst="straightConnector1">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24844" y="3128820"/>
              <a:ext cx="0" cy="69973"/>
            </a:xfrm>
            <a:prstGeom prst="straightConnector1">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1"/>
            </p:cNvCxnSpPr>
            <p:nvPr/>
          </p:nvCxnSpPr>
          <p:spPr>
            <a:xfrm>
              <a:off x="5250795" y="3002869"/>
              <a:ext cx="63294" cy="0"/>
            </a:xfrm>
            <a:prstGeom prst="straightConnector1">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 Object-1 column">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8382000" cy="4876800"/>
          </a:xfrm>
        </p:spPr>
        <p:txBody>
          <a:bodyPr>
            <a:normAutofit/>
          </a:bodyPr>
          <a:lstStyle>
            <a:lvl1pPr eaLnBrk="1" latinLnBrk="0" hangingPunct="1">
              <a:spcBef>
                <a:spcPts val="1800"/>
              </a:spcBef>
              <a:defRPr sz="1800"/>
            </a:lvl1pPr>
            <a:lvl2pPr>
              <a:spcBef>
                <a:spcPts val="600"/>
              </a:spcBef>
              <a:defRPr sz="1600"/>
            </a:lvl2pPr>
            <a:lvl3pPr>
              <a:defRPr sz="1400"/>
            </a:lvl3pPr>
            <a:lvl4pPr marL="1143000" indent="-228600">
              <a:defRPr sz="1200"/>
            </a:lvl4pPr>
            <a:lvl5pPr marL="1316038" marR="0" indent="-173038" algn="l" defTabSz="914400" rtl="0" eaLnBrk="1" fontAlgn="auto" latinLnBrk="0" hangingPunct="1">
              <a:lnSpc>
                <a:spcPct val="100000"/>
              </a:lnSpc>
              <a:spcBef>
                <a:spcPts val="400"/>
              </a:spcBef>
              <a:spcAft>
                <a:spcPts val="0"/>
              </a:spcAft>
              <a:buClr>
                <a:schemeClr val="accent4"/>
              </a:buClr>
              <a:buSzPct val="65000"/>
              <a:buFont typeface="Wingdings"/>
              <a:buChar char=""/>
              <a:tabLst/>
              <a:defRPr sz="1000"/>
            </a:lvl5pPr>
            <a:lvl6pPr marL="2101850" indent="-674688">
              <a:defRPr sz="1000">
                <a:latin typeface="Arial" pitchFamily="34" charset="0"/>
                <a:cs typeface="Arial" pitchFamily="34" charset="0"/>
              </a:defRPr>
            </a:lvl6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p>
        </p:txBody>
      </p:sp>
      <p:sp>
        <p:nvSpPr>
          <p:cNvPr id="5" name="Oval 4"/>
          <p:cNvSpPr/>
          <p:nvPr userDrawn="1"/>
        </p:nvSpPr>
        <p:spPr>
          <a:xfrm>
            <a:off x="266687" y="380995"/>
            <a:ext cx="285293" cy="2852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800" b="1" dirty="0" err="1" smtClean="0">
                <a:latin typeface="Times New Roman" panose="02020603050405020304" pitchFamily="18" charset="0"/>
                <a:cs typeface="Times New Roman" panose="02020603050405020304" pitchFamily="18" charset="0"/>
              </a:rPr>
              <a:t>i</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42295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Object-2 column">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3965448" cy="4953000"/>
          </a:xfrm>
        </p:spPr>
        <p:txBody>
          <a:bodyPr>
            <a:normAutofit/>
          </a:bodyPr>
          <a:lstStyle>
            <a:lvl1pPr eaLnBrk="1" latinLnBrk="0" hangingPunct="1">
              <a:spcBef>
                <a:spcPts val="1800"/>
              </a:spcBef>
              <a:defRPr sz="1800"/>
            </a:lvl1pPr>
            <a:lvl2pPr>
              <a:spcBef>
                <a:spcPts val="600"/>
              </a:spcBef>
              <a:defRPr sz="1600"/>
            </a:lvl2pPr>
            <a:lvl3pPr>
              <a:defRPr sz="1400"/>
            </a:lvl3pPr>
            <a:lvl4pPr marL="1143000" indent="-228600">
              <a:defRPr sz="1200"/>
            </a:lvl4pPr>
            <a:lvl5pPr marL="1316038" indent="-173038">
              <a:defRPr sz="1000"/>
            </a:lvl5pPr>
            <a:lvl6pPr marL="1490663" marR="0" indent="-1206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000">
                <a:latin typeface="Arial" pitchFamily="34" charset="0"/>
                <a:cs typeface="Arial" pitchFamily="34" charset="0"/>
              </a:defRPr>
            </a:lvl6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p>
          <a:p>
            <a:pPr lvl="5" eaLnBrk="1" latinLnBrk="0" hangingPunct="1"/>
            <a:r>
              <a:rPr lang="en-US" dirty="0" smtClean="0"/>
              <a:t>Sixth level</a:t>
            </a:r>
          </a:p>
          <a:p>
            <a:pPr lvl="5" eaLnBrk="1" latinLnBrk="0" hangingPunct="1"/>
            <a:endParaRPr lang="en-US" dirty="0" smtClean="0"/>
          </a:p>
        </p:txBody>
      </p:sp>
      <p:sp>
        <p:nvSpPr>
          <p:cNvPr id="4" name="Text Placeholder 3"/>
          <p:cNvSpPr>
            <a:spLocks noGrp="1"/>
          </p:cNvSpPr>
          <p:nvPr>
            <p:ph type="body" sz="quarter" idx="13"/>
          </p:nvPr>
        </p:nvSpPr>
        <p:spPr>
          <a:xfrm>
            <a:off x="4873752" y="1295400"/>
            <a:ext cx="4041648" cy="4953000"/>
          </a:xfrm>
        </p:spPr>
        <p:txBody>
          <a:bodyPr>
            <a:normAutofit/>
          </a:bodyPr>
          <a:lstStyle>
            <a:lvl1pPr>
              <a:defRPr sz="1800"/>
            </a:lvl1pPr>
            <a:lvl2pPr>
              <a:defRPr sz="1600"/>
            </a:lvl2pPr>
            <a:lvl3pPr>
              <a:defRPr sz="1400"/>
            </a:lvl3pPr>
            <a:lvl4pPr marL="1143000" indent="-228600">
              <a:defRPr sz="1200"/>
            </a:lvl4pPr>
            <a:lvl5pPr marL="1316038" indent="-173038">
              <a:defRPr sz="1000"/>
            </a:lvl5pPr>
            <a:lvl6pPr marL="1490663" indent="-120650">
              <a:buFont typeface="Arial" pitchFamily="34" charset="0"/>
              <a:buChar char="•"/>
              <a:defRPr sz="1000" baseline="0">
                <a:latin typeface="Arial" pitchFamily="34" charset="0"/>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9" name="Oval 8"/>
          <p:cNvSpPr/>
          <p:nvPr userDrawn="1"/>
        </p:nvSpPr>
        <p:spPr>
          <a:xfrm>
            <a:off x="266687" y="380995"/>
            <a:ext cx="285293" cy="2852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800" b="1" dirty="0" err="1" smtClean="0">
                <a:latin typeface="Times New Roman" panose="02020603050405020304" pitchFamily="18" charset="0"/>
                <a:cs typeface="Times New Roman" panose="02020603050405020304" pitchFamily="18" charset="0"/>
              </a:rPr>
              <a:t>i</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30040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cision Object-1 column">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8382000" cy="4953000"/>
          </a:xfrm>
        </p:spPr>
        <p:txBody>
          <a:bodyPr>
            <a:normAutofit/>
          </a:bodyPr>
          <a:lstStyle>
            <a:lvl1pPr eaLnBrk="1" latinLnBrk="0" hangingPunct="1">
              <a:spcBef>
                <a:spcPts val="1800"/>
              </a:spcBef>
              <a:defRPr sz="1800" baseline="0"/>
            </a:lvl1pPr>
            <a:lvl2pPr>
              <a:spcBef>
                <a:spcPts val="600"/>
              </a:spcBef>
              <a:defRPr sz="1600"/>
            </a:lvl2pPr>
            <a:lvl3pPr>
              <a:defRPr sz="1400"/>
            </a:lvl3pPr>
            <a:lvl4pPr marL="1143000" indent="-228600">
              <a:defRPr sz="1200"/>
            </a:lvl4pPr>
            <a:lvl5pPr marL="1371600" indent="-228600">
              <a:defRPr sz="1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p>
        </p:txBody>
      </p:sp>
      <p:sp>
        <p:nvSpPr>
          <p:cNvPr id="6" name="Oval 5"/>
          <p:cNvSpPr/>
          <p:nvPr userDrawn="1"/>
        </p:nvSpPr>
        <p:spPr>
          <a:xfrm>
            <a:off x="266687" y="380995"/>
            <a:ext cx="285293" cy="2852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800" b="1" dirty="0" err="1" smtClean="0">
                <a:latin typeface="Times New Roman" panose="02020603050405020304" pitchFamily="18" charset="0"/>
                <a:cs typeface="Times New Roman" panose="02020603050405020304" pitchFamily="18" charset="0"/>
              </a:rPr>
              <a:t>i</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36177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cision Object-2 column">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302752" cy="8382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295400"/>
            <a:ext cx="3965448" cy="4953000"/>
          </a:xfrm>
        </p:spPr>
        <p:txBody>
          <a:bodyPr>
            <a:normAutofit/>
          </a:bodyPr>
          <a:lstStyle>
            <a:lvl1pPr eaLnBrk="1" latinLnBrk="0" hangingPunct="1">
              <a:spcBef>
                <a:spcPts val="1800"/>
              </a:spcBef>
              <a:defRPr sz="1800" baseline="0"/>
            </a:lvl1pPr>
            <a:lvl2pPr>
              <a:spcBef>
                <a:spcPts val="600"/>
              </a:spcBef>
              <a:defRPr sz="1600"/>
            </a:lvl2pPr>
            <a:lvl3pPr>
              <a:defRPr sz="1400"/>
            </a:lvl3pPr>
            <a:lvl4pPr marL="1143000" indent="-228600">
              <a:defRPr sz="1200"/>
            </a:lvl4pPr>
            <a:lvl5pPr marL="1371600" indent="-228600">
              <a:defRPr sz="1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p>
        </p:txBody>
      </p:sp>
      <p:sp>
        <p:nvSpPr>
          <p:cNvPr id="7" name="Content Placeholder 7"/>
          <p:cNvSpPr>
            <a:spLocks noGrp="1"/>
          </p:cNvSpPr>
          <p:nvPr>
            <p:ph sz="quarter" idx="13"/>
          </p:nvPr>
        </p:nvSpPr>
        <p:spPr>
          <a:xfrm>
            <a:off x="4873752" y="1295400"/>
            <a:ext cx="4041648" cy="4953000"/>
          </a:xfrm>
        </p:spPr>
        <p:txBody>
          <a:bodyPr>
            <a:normAutofit/>
          </a:bodyPr>
          <a:lstStyle>
            <a:lvl1pPr eaLnBrk="1" latinLnBrk="0" hangingPunct="1">
              <a:spcBef>
                <a:spcPts val="1800"/>
              </a:spcBef>
              <a:defRPr sz="1800" baseline="0"/>
            </a:lvl1pPr>
            <a:lvl2pPr>
              <a:spcBef>
                <a:spcPts val="600"/>
              </a:spcBef>
              <a:defRPr sz="1600"/>
            </a:lvl2pPr>
            <a:lvl3pPr>
              <a:defRPr sz="1400"/>
            </a:lvl3pPr>
            <a:lvl4pPr marL="1143000" indent="-228600">
              <a:defRPr sz="1200"/>
            </a:lvl4pPr>
            <a:lvl5pPr marL="1371600" indent="-228600">
              <a:defRPr sz="1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p>
        </p:txBody>
      </p:sp>
      <p:sp>
        <p:nvSpPr>
          <p:cNvPr id="10" name="Oval 9"/>
          <p:cNvSpPr/>
          <p:nvPr userDrawn="1"/>
        </p:nvSpPr>
        <p:spPr>
          <a:xfrm>
            <a:off x="266687" y="380995"/>
            <a:ext cx="285293" cy="2852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800" b="1" dirty="0" err="1" smtClean="0">
                <a:latin typeface="Times New Roman" panose="02020603050405020304" pitchFamily="18" charset="0"/>
                <a:cs typeface="Times New Roman" panose="02020603050405020304" pitchFamily="18" charset="0"/>
              </a:rPr>
              <a:t>i</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66728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76200"/>
            <a:ext cx="8305800" cy="846138"/>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533400" y="1295400"/>
            <a:ext cx="8382000" cy="4953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8" name="Rectangle 7"/>
          <p:cNvSpPr/>
          <p:nvPr/>
        </p:nvSpPr>
        <p:spPr>
          <a:xfrm>
            <a:off x="0" y="92233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fld id="{1473E243-47DE-49E7-84E5-1B833E6006C8}" type="slidenum">
              <a:rPr lang="en-US" sz="1000" smtClean="0">
                <a:latin typeface="Arial" panose="020B0604020202020204" pitchFamily="34" charset="0"/>
                <a:cs typeface="Arial" panose="020B0604020202020204" pitchFamily="34" charset="0"/>
              </a:rPr>
              <a:pPr algn="ctr" eaLnBrk="1" latinLnBrk="0" hangingPunct="1"/>
              <a:t>‹#›</a:t>
            </a:fld>
            <a:endParaRPr kumimoji="0" lang="en-US" sz="1000" dirty="0">
              <a:latin typeface="Arial" panose="020B0604020202020204" pitchFamily="34" charset="0"/>
              <a:cs typeface="Arial" panose="020B0604020202020204" pitchFamily="34" charset="0"/>
            </a:endParaRPr>
          </a:p>
        </p:txBody>
      </p:sp>
      <p:sp>
        <p:nvSpPr>
          <p:cNvPr id="9" name="Rectangle 8"/>
          <p:cNvSpPr/>
          <p:nvPr/>
        </p:nvSpPr>
        <p:spPr>
          <a:xfrm>
            <a:off x="590550" y="9144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userDrawn="1"/>
        </p:nvSpPr>
        <p:spPr>
          <a:xfrm>
            <a:off x="0" y="6324600"/>
            <a:ext cx="9144000" cy="533400"/>
          </a:xfrm>
          <a:prstGeom prst="rect">
            <a:avLst/>
          </a:prstGeom>
          <a:solidFill>
            <a:srgbClr val="94B6D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0" r:id="rId4"/>
    <p:sldLayoutId id="2147483678" r:id="rId5"/>
    <p:sldLayoutId id="2147483682" r:id="rId6"/>
    <p:sldLayoutId id="2147483684" r:id="rId7"/>
    <p:sldLayoutId id="2147483683" r:id="rId8"/>
    <p:sldLayoutId id="2147483685" r:id="rId9"/>
    <p:sldLayoutId id="2147483679" r:id="rId10"/>
  </p:sldLayoutIdLst>
  <p:timing>
    <p:tnLst>
      <p:par>
        <p:cTn id="1" dur="indefinite" restart="never" nodeType="tmRoot"/>
      </p:par>
    </p:tnLst>
  </p:timing>
  <p:hf hdr="0" ftr="0" dt="0"/>
  <p:txStyles>
    <p:titleStyle>
      <a:lvl1pPr algn="l" rtl="0" eaLnBrk="1" latinLnBrk="0" hangingPunct="1">
        <a:spcBef>
          <a:spcPct val="0"/>
        </a:spcBef>
        <a:buNone/>
        <a:defRPr kumimoji="0" sz="2400" kern="1200">
          <a:solidFill>
            <a:schemeClr val="tx2"/>
          </a:solidFill>
          <a:latin typeface="Arial" panose="020B0604020202020204" pitchFamily="34" charset="0"/>
          <a:ea typeface="+mj-ea"/>
          <a:cs typeface="Arial" panose="020B0604020202020204" pitchFamily="34" charset="0"/>
        </a:defRPr>
      </a:lvl1pPr>
    </p:titleStyle>
    <p:bodyStyle>
      <a:lvl1pPr marL="320040" indent="-320040" algn="l" rtl="0" eaLnBrk="1" latinLnBrk="0" hangingPunct="1">
        <a:spcBef>
          <a:spcPts val="1800"/>
        </a:spcBef>
        <a:buClr>
          <a:schemeClr val="accent2"/>
        </a:buClr>
        <a:buSzPct val="60000"/>
        <a:buFont typeface="Wingdings"/>
        <a:buChar char=""/>
        <a:defRPr kumimoji="0" sz="2400" kern="1200">
          <a:solidFill>
            <a:schemeClr val="tx1"/>
          </a:solidFill>
          <a:latin typeface="Arial" panose="020B0604020202020204" pitchFamily="34" charset="0"/>
          <a:ea typeface="+mn-ea"/>
          <a:cs typeface="Arial" panose="020B0604020202020204" pitchFamily="34" charset="0"/>
        </a:defRPr>
      </a:lvl1pPr>
      <a:lvl2pPr marL="640080" indent="-274320" algn="l" rtl="0" eaLnBrk="1" latinLnBrk="0" hangingPunct="1">
        <a:spcBef>
          <a:spcPts val="600"/>
        </a:spcBef>
        <a:buClr>
          <a:schemeClr val="accent1"/>
        </a:buClr>
        <a:buSzPct val="70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28600" algn="l" rtl="0" eaLnBrk="1" latinLnBrk="0" hangingPunct="1">
        <a:spcBef>
          <a:spcPts val="600"/>
        </a:spcBef>
        <a:buClr>
          <a:schemeClr val="accent2"/>
        </a:buClr>
        <a:buSzPct val="75000"/>
        <a:buFont typeface="Wingdings"/>
        <a:buChar char=""/>
        <a:defRPr kumimoji="0" sz="2000" kern="1200">
          <a:solidFill>
            <a:schemeClr val="tx1"/>
          </a:solidFill>
          <a:latin typeface="Arial" panose="020B0604020202020204" pitchFamily="34" charset="0"/>
          <a:ea typeface="+mn-ea"/>
          <a:cs typeface="Arial" panose="020B0604020202020204" pitchFamily="34" charset="0"/>
        </a:defRPr>
      </a:lvl3pPr>
      <a:lvl4pPr marL="1371600" indent="-228600" algn="l" rtl="0" eaLnBrk="1" latinLnBrk="0" hangingPunct="1">
        <a:spcBef>
          <a:spcPts val="400"/>
        </a:spcBef>
        <a:buClr>
          <a:schemeClr val="accent3"/>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1828800" indent="-228600" algn="l" rtl="0" eaLnBrk="1" latinLnBrk="0" hangingPunct="1">
        <a:spcBef>
          <a:spcPts val="400"/>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11.xml"/><Relationship Id="rId5" Type="http://schemas.openxmlformats.org/officeDocument/2006/relationships/diagramQuickStyle" Target="../diagrams/quickStyle1.xml"/><Relationship Id="rId10" Type="http://schemas.openxmlformats.org/officeDocument/2006/relationships/slide" Target="slide2.xml"/><Relationship Id="rId4" Type="http://schemas.openxmlformats.org/officeDocument/2006/relationships/diagramLayout" Target="../diagrams/layout1.xml"/><Relationship Id="rId9" Type="http://schemas.openxmlformats.org/officeDocument/2006/relationships/slide" Target="slide15.xml"/></Relationships>
</file>

<file path=ppt/slides/_rels/slide100.xml.rels><?xml version="1.0" encoding="UTF-8" standalone="yes"?>
<Relationships xmlns="http://schemas.openxmlformats.org/package/2006/relationships"><Relationship Id="rId3" Type="http://schemas.openxmlformats.org/officeDocument/2006/relationships/slide" Target="slide245.xml"/><Relationship Id="rId7" Type="http://schemas.openxmlformats.org/officeDocument/2006/relationships/slide" Target="slide15.xml"/><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slide" Target="slide56.xml"/><Relationship Id="rId5" Type="http://schemas.openxmlformats.org/officeDocument/2006/relationships/slide" Target="slide59.xml"/><Relationship Id="rId4" Type="http://schemas.openxmlformats.org/officeDocument/2006/relationships/slide" Target="slide101.xml"/></Relationships>
</file>

<file path=ppt/slides/_rels/slide10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43.xml"/><Relationship Id="rId7" Type="http://schemas.openxmlformats.org/officeDocument/2006/relationships/slide" Target="slide57.xml"/><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slide" Target="slide59.xml"/><Relationship Id="rId5" Type="http://schemas.openxmlformats.org/officeDocument/2006/relationships/slide" Target="slide248.xml"/><Relationship Id="rId4" Type="http://schemas.openxmlformats.org/officeDocument/2006/relationships/slide" Target="slide24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2.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2.xml"/><Relationship Id="rId4" Type="http://schemas.openxmlformats.org/officeDocument/2006/relationships/slide" Target="slide60.xml"/></Relationships>
</file>

<file path=ppt/slides/_rels/slide10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3.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60.xml"/></Relationships>
</file>

<file path=ppt/slides/_rels/slide10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0.xml"/></Relationships>
</file>

<file path=ppt/slides/_rels/slide10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2.xml"/></Relationships>
</file>

<file path=ppt/slides/_rels/slide10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2.xml"/></Relationships>
</file>

<file path=ppt/slides/_rels/slide10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2.xml"/></Relationships>
</file>

<file path=ppt/slides/_rels/slide10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2.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2.xml"/></Relationships>
</file>

<file path=ppt/slides/_rels/slide1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0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2.xml"/></Relationships>
</file>

<file path=ppt/slides/_rels/slide11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0.xml"/></Relationships>
</file>

<file path=ppt/slides/_rels/slide1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2.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60.xml"/></Relationships>
</file>

<file path=ppt/slides/_rels/slide1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3.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60.xml"/></Relationships>
</file>

<file path=ppt/slides/_rels/slide1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0.xml"/></Relationships>
</file>

<file path=ppt/slides/_rels/slide1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0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3.xml"/></Relationships>
</file>

<file path=ppt/slides/_rels/slide1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0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3.xml"/></Relationships>
</file>

<file path=ppt/slides/_rels/slide118.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15.xml"/><Relationship Id="rId2" Type="http://schemas.openxmlformats.org/officeDocument/2006/relationships/notesSlide" Target="../notesSlides/notesSlide107.xml"/><Relationship Id="rId1" Type="http://schemas.openxmlformats.org/officeDocument/2006/relationships/slideLayout" Target="../slideLayouts/slideLayout6.xml"/><Relationship Id="rId6" Type="http://schemas.openxmlformats.org/officeDocument/2006/relationships/slide" Target="slide63.xml"/><Relationship Id="rId5" Type="http://schemas.openxmlformats.org/officeDocument/2006/relationships/slide" Target="slide61.xml"/><Relationship Id="rId4" Type="http://schemas.openxmlformats.org/officeDocument/2006/relationships/slide" Target="slide22.xml"/></Relationships>
</file>

<file path=ppt/slides/_rels/slide11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08.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64.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elearningguild.com/publications/?id=57"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5.xml"/></Relationships>
</file>

<file path=ppt/slides/_rels/slide1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09.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64.xml"/></Relationships>
</file>

<file path=ppt/slides/_rels/slide1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10.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64.xml"/></Relationships>
</file>

<file path=ppt/slides/_rels/slide1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1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64.xml"/></Relationships>
</file>

<file path=ppt/slides/_rels/slide1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2.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5.xml"/></Relationships>
</file>

<file path=ppt/slides/_rels/slide1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3.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4.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5.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6.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7.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8.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2.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3.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4.xml"/><Relationship Id="rId4" Type="http://schemas.openxmlformats.org/officeDocument/2006/relationships/slide" Target="slide66.xml"/></Relationships>
</file>

<file path=ppt/slides/_rels/slide1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2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1.xml"/></Relationships>
</file>

<file path=ppt/slides/_rels/slide13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2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1.xml"/></Relationships>
</file>

<file path=ppt/slides/_rels/slide13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2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1.xml"/></Relationships>
</file>

<file path=ppt/slides/_rels/slide13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2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1.xml"/></Relationships>
</file>

<file path=ppt/slides/_rels/slide1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2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2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2.xml"/></Relationships>
</file>

<file path=ppt/slides/_rels/slide1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73.xml"/></Relationships>
</file>

<file path=ppt/slides/_rels/slide14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3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4.xml"/></Relationships>
</file>

<file path=ppt/slides/_rels/slide14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32.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4.xml"/></Relationships>
</file>

<file path=ppt/slides/_rels/slide14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74.xml"/></Relationships>
</file>

<file path=ppt/slides/_rels/slide14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3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3.xml"/></Relationships>
</file>

<file path=ppt/slides/_rels/slide14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3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3.xml"/></Relationships>
</file>

<file path=ppt/slides/_rels/slide14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3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3.xml"/></Relationships>
</file>

<file path=ppt/slides/_rels/slide14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3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7.xml"/></Relationships>
</file>

<file path=ppt/slides/_rels/slide14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3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1.xml"/><Relationship Id="rId4" Type="http://schemas.openxmlformats.org/officeDocument/2006/relationships/slide" Target="slide59.xml"/></Relationships>
</file>

<file path=ppt/slides/_rels/slide15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3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7.xml"/></Relationships>
</file>

<file path=ppt/slides/_rels/slide15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4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7.xml"/></Relationships>
</file>

<file path=ppt/slides/_rels/slide15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4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7.xml"/></Relationships>
</file>

<file path=ppt/slides/_rels/slide15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42.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7.xml"/></Relationships>
</file>

<file path=ppt/slides/_rels/slide15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43.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2.xml"/><Relationship Id="rId4" Type="http://schemas.openxmlformats.org/officeDocument/2006/relationships/slide" Target="slide60.xml"/></Relationships>
</file>

<file path=ppt/slides/_rels/slide15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44.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2.xml"/><Relationship Id="rId4" Type="http://schemas.openxmlformats.org/officeDocument/2006/relationships/slide" Target="slide60.xml"/></Relationships>
</file>

<file path=ppt/slides/_rels/slide15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45.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62.xml"/><Relationship Id="rId4" Type="http://schemas.openxmlformats.org/officeDocument/2006/relationships/slide" Target="slide60.xml"/></Relationships>
</file>

<file path=ppt/slides/_rels/slide15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4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8.xml"/></Relationships>
</file>

<file path=ppt/slides/_rels/slide15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4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8.xml"/></Relationships>
</file>

<file path=ppt/slides/_rels/slide15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4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8.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5.xml"/></Relationships>
</file>

<file path=ppt/slides/_rels/slide16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4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79.xml"/></Relationships>
</file>

<file path=ppt/slides/_rels/slide16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2.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3.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2.xml"/></Relationships>
</file>

<file path=ppt/slides/_rels/slide16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58.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image" Target="../media/image15.png"/><Relationship Id="rId4" Type="http://schemas.openxmlformats.org/officeDocument/2006/relationships/slide" Target="slide81.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9.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1.xml"/><Relationship Id="rId4" Type="http://schemas.openxmlformats.org/officeDocument/2006/relationships/slide" Target="slide42.xml"/></Relationships>
</file>

<file path=ppt/slides/_rels/slide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0.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1.xml"/><Relationship Id="rId4" Type="http://schemas.openxmlformats.org/officeDocument/2006/relationships/slide" Target="slide42.xml"/></Relationships>
</file>

<file path=ppt/slides/_rels/slide17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1.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83.xml"/></Relationships>
</file>

<file path=ppt/slides/_rels/slide17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2.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83.xml"/></Relationships>
</file>

<file path=ppt/slides/_rels/slide17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3.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83.xml"/></Relationships>
</file>

<file path=ppt/slides/_rels/slide17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7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7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7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7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8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2.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3.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3.xml"/></Relationships>
</file>

<file path=ppt/slides/_rels/slide18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7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4.xml"/></Relationships>
</file>

<file path=ppt/slides/_rels/slide18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7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4.xml"/></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2.png"/><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14.png"/><Relationship Id="rId4" Type="http://schemas.openxmlformats.org/officeDocument/2006/relationships/image" Target="../media/image13.png"/></Relationships>
</file>

<file path=ppt/slides/_rels/slide190.xml.rels><?xml version="1.0" encoding="UTF-8" standalone="yes"?>
<Relationships xmlns="http://schemas.openxmlformats.org/package/2006/relationships"><Relationship Id="rId3" Type="http://schemas.openxmlformats.org/officeDocument/2006/relationships/hyperlink" Target="http://www.nwlink.com/~donclark/hrd/learning/id/4c_id.html" TargetMode="External"/><Relationship Id="rId7" Type="http://schemas.openxmlformats.org/officeDocument/2006/relationships/slide" Target="slide15.xml"/><Relationship Id="rId2" Type="http://schemas.openxmlformats.org/officeDocument/2006/relationships/notesSlide" Target="../notesSlides/notesSlide179.xml"/><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45.xml"/><Relationship Id="rId4" Type="http://schemas.openxmlformats.org/officeDocument/2006/relationships/hyperlink" Target="http://www.cogtech.usc.edu/publications/clark_4cid.pdf" TargetMode="External"/></Relationships>
</file>

<file path=ppt/slides/_rels/slide19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4.xml"/></Relationships>
</file>

<file path=ppt/slides/_rels/slide19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4.xml"/></Relationships>
</file>

<file path=ppt/slides/_rels/slide19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2.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84.xml"/></Relationships>
</file>

<file path=ppt/slides/_rels/slide19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3.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84.xml"/></Relationships>
</file>

<file path=ppt/slides/_rels/slide19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4.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84.xml"/></Relationships>
</file>

<file path=ppt/slides/_rels/slide19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5.xml"/><Relationship Id="rId1" Type="http://schemas.openxmlformats.org/officeDocument/2006/relationships/slideLayout" Target="../slideLayouts/slideLayout7.xml"/><Relationship Id="rId6" Type="http://schemas.openxmlformats.org/officeDocument/2006/relationships/hyperlink" Target="http://cehdclass.gmu.edu/ndabbagh/Resources/IDKB/strategies_tactics.htm" TargetMode="External"/><Relationship Id="rId5" Type="http://schemas.openxmlformats.org/officeDocument/2006/relationships/slide" Target="slide15.xml"/><Relationship Id="rId4" Type="http://schemas.openxmlformats.org/officeDocument/2006/relationships/slide" Target="slide85.xml"/></Relationships>
</file>

<file path=ppt/slides/_rels/slide197.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hyperlink" Target="http://cehdclass.gmu.edu/ndabbagh/Resources/IDKB/strategies_tactics.htm" TargetMode="External"/><Relationship Id="rId2" Type="http://schemas.openxmlformats.org/officeDocument/2006/relationships/notesSlide" Target="../notesSlides/notesSlide186.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19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7.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19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8.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7.png"/><Relationship Id="rId7" Type="http://schemas.openxmlformats.org/officeDocument/2006/relationships/hyperlink" Target="http://creativecommons.org/licenses/by-nc-sa/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9.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0.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1.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2.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3.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4.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5.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6.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85.xml"/><Relationship Id="rId4" Type="http://schemas.openxmlformats.org/officeDocument/2006/relationships/slide" Target="slide87.xml"/></Relationships>
</file>

<file path=ppt/slides/_rels/slide208.xml.rels><?xml version="1.0" encoding="UTF-8" standalone="yes"?>
<Relationships xmlns="http://schemas.openxmlformats.org/package/2006/relationships"><Relationship Id="rId3" Type="http://schemas.openxmlformats.org/officeDocument/2006/relationships/slide" Target="slide198.xml"/><Relationship Id="rId7" Type="http://schemas.openxmlformats.org/officeDocument/2006/relationships/slide" Target="slide15.xml"/><Relationship Id="rId2" Type="http://schemas.openxmlformats.org/officeDocument/2006/relationships/notesSlide" Target="../notesSlides/notesSlide197.xml"/><Relationship Id="rId1" Type="http://schemas.openxmlformats.org/officeDocument/2006/relationships/slideLayout" Target="../slideLayouts/slideLayout7.xml"/><Relationship Id="rId6" Type="http://schemas.openxmlformats.org/officeDocument/2006/relationships/slide" Target="slide85.xml"/><Relationship Id="rId5" Type="http://schemas.openxmlformats.org/officeDocument/2006/relationships/slide" Target="slide87.xml"/><Relationship Id="rId4" Type="http://schemas.openxmlformats.org/officeDocument/2006/relationships/slide" Target="slide46.xml"/></Relationships>
</file>

<file path=ppt/slides/_rels/slide20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9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1.xml"/></Relationships>
</file>

<file path=ppt/slides/_rels/slide2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57.xml"/><Relationship Id="rId18" Type="http://schemas.openxmlformats.org/officeDocument/2006/relationships/slide" Target="slide155.xml"/><Relationship Id="rId3" Type="http://schemas.openxmlformats.org/officeDocument/2006/relationships/slide" Target="slide15.xml"/><Relationship Id="rId7" Type="http://schemas.openxmlformats.org/officeDocument/2006/relationships/slide" Target="slide38.xml"/><Relationship Id="rId12" Type="http://schemas.openxmlformats.org/officeDocument/2006/relationships/slide" Target="slide55.xml"/><Relationship Id="rId17" Type="http://schemas.openxmlformats.org/officeDocument/2006/relationships/slide" Target="slide154.xml"/><Relationship Id="rId2" Type="http://schemas.openxmlformats.org/officeDocument/2006/relationships/notesSlide" Target="../notesSlides/notesSlide13.xml"/><Relationship Id="rId16" Type="http://schemas.openxmlformats.org/officeDocument/2006/relationships/slide" Target="slide25.xml"/><Relationship Id="rId1" Type="http://schemas.openxmlformats.org/officeDocument/2006/relationships/slideLayout" Target="../slideLayouts/slideLayout5.xml"/><Relationship Id="rId6" Type="http://schemas.openxmlformats.org/officeDocument/2006/relationships/slide" Target="slide33.xml"/><Relationship Id="rId11" Type="http://schemas.openxmlformats.org/officeDocument/2006/relationships/slide" Target="slide52.xml"/><Relationship Id="rId5" Type="http://schemas.openxmlformats.org/officeDocument/2006/relationships/slide" Target="slide34.xml"/><Relationship Id="rId15" Type="http://schemas.openxmlformats.org/officeDocument/2006/relationships/slide" Target="slide30.xml"/><Relationship Id="rId10" Type="http://schemas.openxmlformats.org/officeDocument/2006/relationships/slide" Target="slide42.xml"/><Relationship Id="rId4" Type="http://schemas.openxmlformats.org/officeDocument/2006/relationships/slide" Target="slide22.xml"/><Relationship Id="rId9" Type="http://schemas.openxmlformats.org/officeDocument/2006/relationships/slide" Target="slide56.xml"/><Relationship Id="rId14" Type="http://schemas.openxmlformats.org/officeDocument/2006/relationships/slide" Target="slide59.xml"/></Relationships>
</file>

<file path=ppt/slides/_rels/slide21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9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1.xml"/></Relationships>
</file>

<file path=ppt/slides/_rels/slide21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0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1.xml"/></Relationships>
</file>

<file path=ppt/slides/_rels/slide21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01.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81.xml"/></Relationships>
</file>

<file path=ppt/slides/_rels/slide21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02.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5.xml"/></Relationships>
</file>

<file path=ppt/slides/_rels/slide21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03.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5.xml"/></Relationships>
</file>

<file path=ppt/slides/_rels/slide21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0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6.xml"/></Relationships>
</file>

<file path=ppt/slides/_rels/slide21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0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6.xml"/></Relationships>
</file>

<file path=ppt/slides/_rels/slide217.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0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6.xml"/></Relationships>
</file>

<file path=ppt/slides/_rels/slide21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0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6.xml"/></Relationships>
</file>

<file path=ppt/slides/_rels/slide2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0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6.xml"/></Relationships>
</file>

<file path=ppt/slides/_rels/slide22.xml.rels><?xml version="1.0" encoding="UTF-8" standalone="yes"?>
<Relationships xmlns="http://schemas.openxmlformats.org/package/2006/relationships"><Relationship Id="rId8" Type="http://schemas.openxmlformats.org/officeDocument/2006/relationships/slide" Target="slide105.xml"/><Relationship Id="rId13" Type="http://schemas.openxmlformats.org/officeDocument/2006/relationships/slide" Target="slide25.xml"/><Relationship Id="rId18" Type="http://schemas.openxmlformats.org/officeDocument/2006/relationships/slide" Target="slide115.xml"/><Relationship Id="rId3" Type="http://schemas.openxmlformats.org/officeDocument/2006/relationships/slide" Target="slide21.xml"/><Relationship Id="rId7" Type="http://schemas.openxmlformats.org/officeDocument/2006/relationships/slide" Target="slide103.xml"/><Relationship Id="rId12" Type="http://schemas.openxmlformats.org/officeDocument/2006/relationships/slide" Target="slide24.xml"/><Relationship Id="rId17" Type="http://schemas.openxmlformats.org/officeDocument/2006/relationships/slide" Target="slide15.xml"/><Relationship Id="rId2" Type="http://schemas.openxmlformats.org/officeDocument/2006/relationships/notesSlide" Target="../notesSlides/notesSlide14.xml"/><Relationship Id="rId16" Type="http://schemas.openxmlformats.org/officeDocument/2006/relationships/slide" Target="slide112.xml"/><Relationship Id="rId1" Type="http://schemas.openxmlformats.org/officeDocument/2006/relationships/slideLayout" Target="../slideLayouts/slideLayout5.xml"/><Relationship Id="rId6" Type="http://schemas.openxmlformats.org/officeDocument/2006/relationships/slide" Target="slide104.xml"/><Relationship Id="rId11" Type="http://schemas.openxmlformats.org/officeDocument/2006/relationships/slide" Target="slide114.xml"/><Relationship Id="rId5" Type="http://schemas.openxmlformats.org/officeDocument/2006/relationships/slide" Target="slide60.xml"/><Relationship Id="rId15" Type="http://schemas.openxmlformats.org/officeDocument/2006/relationships/slide" Target="slide118.xml"/><Relationship Id="rId10" Type="http://schemas.openxmlformats.org/officeDocument/2006/relationships/slide" Target="slide113.xml"/><Relationship Id="rId4" Type="http://schemas.openxmlformats.org/officeDocument/2006/relationships/slide" Target="slide59.xml"/><Relationship Id="rId9" Type="http://schemas.openxmlformats.org/officeDocument/2006/relationships/slide" Target="slide23.xml"/><Relationship Id="rId14" Type="http://schemas.openxmlformats.org/officeDocument/2006/relationships/slide" Target="slide33.xml"/></Relationships>
</file>

<file path=ppt/slides/_rels/slide22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09.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2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10.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7.xml"/></Relationships>
</file>

<file path=ppt/slides/_rels/slide22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11.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97.xml"/></Relationships>
</file>

<file path=ppt/slides/_rels/slide22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12.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97.xml"/></Relationships>
</file>

<file path=ppt/slides/_rels/slide22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3.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25.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4.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26.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5.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2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6.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2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7.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29.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8.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22.xml"/><Relationship Id="rId7" Type="http://schemas.openxmlformats.org/officeDocument/2006/relationships/slide" Target="slide109.xml"/><Relationship Id="rId12" Type="http://schemas.openxmlformats.org/officeDocument/2006/relationships/slide" Target="slide10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slide" Target="slide106.xml"/><Relationship Id="rId11" Type="http://schemas.openxmlformats.org/officeDocument/2006/relationships/slide" Target="slide15.xml"/><Relationship Id="rId5" Type="http://schemas.openxmlformats.org/officeDocument/2006/relationships/slide" Target="slide62.xml"/><Relationship Id="rId10" Type="http://schemas.openxmlformats.org/officeDocument/2006/relationships/slide" Target="slide110.xml"/><Relationship Id="rId4" Type="http://schemas.openxmlformats.org/officeDocument/2006/relationships/slide" Target="slide59.xml"/><Relationship Id="rId9" Type="http://schemas.openxmlformats.org/officeDocument/2006/relationships/slide" Target="slide108.xml"/></Relationships>
</file>

<file path=ppt/slides/_rels/slide23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19.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0.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1.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2.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3.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5.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4.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6.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5.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26.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97.xml"/><Relationship Id="rId4" Type="http://schemas.openxmlformats.org/officeDocument/2006/relationships/slide" Target="slide95.xml"/></Relationships>
</file>

<file path=ppt/slides/_rels/slide23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27.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98.xml"/></Relationships>
</file>

<file path=ppt/slides/_rels/slide23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28.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8.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2.xml"/><Relationship Id="rId7" Type="http://schemas.openxmlformats.org/officeDocument/2006/relationships/slide" Target="slide117.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slide" Target="slide116.xml"/><Relationship Id="rId5" Type="http://schemas.openxmlformats.org/officeDocument/2006/relationships/slide" Target="slide63.xml"/><Relationship Id="rId4" Type="http://schemas.openxmlformats.org/officeDocument/2006/relationships/slide" Target="slide59.xml"/></Relationships>
</file>

<file path=ppt/slides/_rels/slide24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29.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8.xml"/></Relationships>
</file>

<file path=ppt/slides/_rels/slide241.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30.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98.xml"/></Relationships>
</file>

<file path=ppt/slides/_rels/slide24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31.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98.xml"/></Relationships>
</file>

<file path=ppt/slides/_rels/slide24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32.xml"/><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slide" Target="slide98.xml"/></Relationships>
</file>

<file path=ppt/slides/_rels/slide24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33.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98.xml"/></Relationships>
</file>

<file path=ppt/slides/_rels/slide24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234.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241.xml"/><Relationship Id="rId4" Type="http://schemas.openxmlformats.org/officeDocument/2006/relationships/slide" Target="slide100.xml"/></Relationships>
</file>

<file path=ppt/slides/_rels/slide24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235.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101.xml"/></Relationships>
</file>

<file path=ppt/slides/_rels/slide24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236.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101.xml"/></Relationships>
</file>

<file path=ppt/slides/_rels/slide24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237.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slide" Target="slide101.xml"/></Relationships>
</file>

<file path=ppt/slides/_rels/slide25.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22.xml"/><Relationship Id="rId7" Type="http://schemas.openxmlformats.org/officeDocument/2006/relationships/slide" Target="slide2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slide" Target="slide33.xml"/><Relationship Id="rId11" Type="http://schemas.openxmlformats.org/officeDocument/2006/relationships/slide" Target="slide15.xml"/><Relationship Id="rId5" Type="http://schemas.openxmlformats.org/officeDocument/2006/relationships/slide" Target="slide64.xml"/><Relationship Id="rId10" Type="http://schemas.openxmlformats.org/officeDocument/2006/relationships/slide" Target="slide121.xml"/><Relationship Id="rId4" Type="http://schemas.openxmlformats.org/officeDocument/2006/relationships/slide" Target="slide59.xml"/><Relationship Id="rId9" Type="http://schemas.openxmlformats.org/officeDocument/2006/relationships/slide" Target="slide120.xml"/></Relationships>
</file>

<file path=ppt/slides/_rels/slide2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122.xml"/><Relationship Id="rId7" Type="http://schemas.openxmlformats.org/officeDocument/2006/relationships/slide" Target="slide27.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slide" Target="slide65.xml"/><Relationship Id="rId5" Type="http://schemas.openxmlformats.org/officeDocument/2006/relationships/slide" Target="slide59.xml"/><Relationship Id="rId4" Type="http://schemas.openxmlformats.org/officeDocument/2006/relationships/slide" Target="slide22.xml"/><Relationship Id="rId9" Type="http://schemas.openxmlformats.org/officeDocument/2006/relationships/slide" Target="slide15.xml"/></Relationships>
</file>

<file path=ppt/slides/_rels/slide27.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slide" Target="slide22.xml"/><Relationship Id="rId7" Type="http://schemas.openxmlformats.org/officeDocument/2006/relationships/slide" Target="slide126.xml"/><Relationship Id="rId12" Type="http://schemas.openxmlformats.org/officeDocument/2006/relationships/slide" Target="slide3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slide" Target="slide124.xml"/><Relationship Id="rId11" Type="http://schemas.openxmlformats.org/officeDocument/2006/relationships/slide" Target="slide28.xml"/><Relationship Id="rId5" Type="http://schemas.openxmlformats.org/officeDocument/2006/relationships/slide" Target="slide66.xml"/><Relationship Id="rId10" Type="http://schemas.openxmlformats.org/officeDocument/2006/relationships/slide" Target="slide30.xml"/><Relationship Id="rId4" Type="http://schemas.openxmlformats.org/officeDocument/2006/relationships/slide" Target="slide59.xml"/><Relationship Id="rId9" Type="http://schemas.openxmlformats.org/officeDocument/2006/relationships/slide" Target="slide15.xml"/></Relationships>
</file>

<file path=ppt/slides/_rels/slide2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2.xml"/><Relationship Id="rId7" Type="http://schemas.openxmlformats.org/officeDocument/2006/relationships/slide" Target="slide29.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slide" Target="slide66.xml"/><Relationship Id="rId5" Type="http://schemas.openxmlformats.org/officeDocument/2006/relationships/slide" Target="slide67.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slide" Target="slide68.xml"/><Relationship Id="rId4" Type="http://schemas.openxmlformats.org/officeDocument/2006/relationships/slide" Target="slide66.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motifproject.org/"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55.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slide" Target="slide31.xml"/><Relationship Id="rId5" Type="http://schemas.openxmlformats.org/officeDocument/2006/relationships/slide" Target="slide69.xml"/><Relationship Id="rId4" Type="http://schemas.openxmlformats.org/officeDocument/2006/relationships/slide" Target="slide59.xml"/></Relationships>
</file>

<file path=ppt/slides/_rels/slide3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21.xml"/><Relationship Id="rId7" Type="http://schemas.openxmlformats.org/officeDocument/2006/relationships/slide" Target="slide32.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slide" Target="slide22.xml"/><Relationship Id="rId5" Type="http://schemas.openxmlformats.org/officeDocument/2006/relationships/slide" Target="slide70.xml"/><Relationship Id="rId4" Type="http://schemas.openxmlformats.org/officeDocument/2006/relationships/slide" Target="slide59.xml"/><Relationship Id="rId9" Type="http://schemas.openxmlformats.org/officeDocument/2006/relationships/slide" Target="slide15.xml"/></Relationships>
</file>

<file path=ppt/slides/_rels/slide32.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31.xml"/><Relationship Id="rId7" Type="http://schemas.openxmlformats.org/officeDocument/2006/relationships/slide" Target="slide43.xml"/><Relationship Id="rId12" Type="http://schemas.openxmlformats.org/officeDocument/2006/relationships/slide" Target="slide138.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slide" Target="slide55.xml"/><Relationship Id="rId11" Type="http://schemas.openxmlformats.org/officeDocument/2006/relationships/slide" Target="slide15.xml"/><Relationship Id="rId5" Type="http://schemas.openxmlformats.org/officeDocument/2006/relationships/slide" Target="slide71.xml"/><Relationship Id="rId10" Type="http://schemas.openxmlformats.org/officeDocument/2006/relationships/slide" Target="slide226.xml"/><Relationship Id="rId4" Type="http://schemas.openxmlformats.org/officeDocument/2006/relationships/slide" Target="slide59.xml"/><Relationship Id="rId9" Type="http://schemas.openxmlformats.org/officeDocument/2006/relationships/slide" Target="slide137.xml"/></Relationships>
</file>

<file path=ppt/slides/_rels/slide33.xml.rels><?xml version="1.0" encoding="UTF-8" standalone="yes"?>
<Relationships xmlns="http://schemas.openxmlformats.org/package/2006/relationships"><Relationship Id="rId8" Type="http://schemas.openxmlformats.org/officeDocument/2006/relationships/slide" Target="slide139.xml"/><Relationship Id="rId3" Type="http://schemas.openxmlformats.org/officeDocument/2006/relationships/slide" Target="slide21.xml"/><Relationship Id="rId7" Type="http://schemas.openxmlformats.org/officeDocument/2006/relationships/slide" Target="slide34.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slide" Target="slide140.xml"/><Relationship Id="rId5"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15.xml"/></Relationships>
</file>

<file path=ppt/slides/_rels/slide3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21.xml"/><Relationship Id="rId7" Type="http://schemas.openxmlformats.org/officeDocument/2006/relationships/slide" Target="slide37.xml"/><Relationship Id="rId12" Type="http://schemas.openxmlformats.org/officeDocument/2006/relationships/slide" Target="slide147.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slide" Target="slide35.xml"/><Relationship Id="rId11" Type="http://schemas.openxmlformats.org/officeDocument/2006/relationships/slide" Target="slide15.xml"/><Relationship Id="rId5" Type="http://schemas.openxmlformats.org/officeDocument/2006/relationships/slide" Target="slide73.xml"/><Relationship Id="rId10" Type="http://schemas.openxmlformats.org/officeDocument/2006/relationships/slide" Target="slide36.xml"/><Relationship Id="rId4" Type="http://schemas.openxmlformats.org/officeDocument/2006/relationships/slide" Target="slide59.xml"/><Relationship Id="rId9" Type="http://schemas.openxmlformats.org/officeDocument/2006/relationships/slide" Target="slide141.xml"/></Relationships>
</file>

<file path=ppt/slides/_rels/slide3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4.xml"/><Relationship Id="rId7" Type="http://schemas.openxmlformats.org/officeDocument/2006/relationships/slide" Target="slide1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59.xml"/><Relationship Id="rId9" Type="http://schemas.openxmlformats.org/officeDocument/2006/relationships/slide" Target="slide15.xml"/></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4.xml"/><Relationship Id="rId7" Type="http://schemas.openxmlformats.org/officeDocument/2006/relationships/slide" Target="slide145.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slide" Target="slide37.xml"/><Relationship Id="rId5" Type="http://schemas.openxmlformats.org/officeDocument/2006/relationships/slide" Target="slide75.xml"/><Relationship Id="rId4" Type="http://schemas.openxmlformats.org/officeDocument/2006/relationships/slide" Target="slide59.xml"/><Relationship Id="rId9" Type="http://schemas.openxmlformats.org/officeDocument/2006/relationships/slide" Target="slide15.xml"/></Relationships>
</file>

<file path=ppt/slides/_rels/slide3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4.xml"/><Relationship Id="rId7" Type="http://schemas.openxmlformats.org/officeDocument/2006/relationships/slide" Target="slide4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slide" Target="slide146.xml"/><Relationship Id="rId5" Type="http://schemas.openxmlformats.org/officeDocument/2006/relationships/slide" Target="slide76.xml"/><Relationship Id="rId4" Type="http://schemas.openxmlformats.org/officeDocument/2006/relationships/slide" Target="slide59.xml"/></Relationships>
</file>

<file path=ppt/slides/_rels/slide38.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slide" Target="slide21.xml"/><Relationship Id="rId7" Type="http://schemas.openxmlformats.org/officeDocument/2006/relationships/slide" Target="slide39.xml"/><Relationship Id="rId12" Type="http://schemas.openxmlformats.org/officeDocument/2006/relationships/slide" Target="slide150.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slide" Target="slide152.xml"/><Relationship Id="rId11" Type="http://schemas.openxmlformats.org/officeDocument/2006/relationships/slide" Target="slide15.xml"/><Relationship Id="rId5" Type="http://schemas.openxmlformats.org/officeDocument/2006/relationships/slide" Target="slide148.xml"/><Relationship Id="rId10" Type="http://schemas.openxmlformats.org/officeDocument/2006/relationships/slide" Target="slide149.xml"/><Relationship Id="rId4" Type="http://schemas.openxmlformats.org/officeDocument/2006/relationships/slide" Target="slide59.xml"/><Relationship Id="rId9" Type="http://schemas.openxmlformats.org/officeDocument/2006/relationships/slide" Target="slide151.xml"/></Relationships>
</file>

<file path=ppt/slides/_rels/slide3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1.xml"/><Relationship Id="rId7" Type="http://schemas.openxmlformats.org/officeDocument/2006/relationships/slide" Target="slide159.xml"/><Relationship Id="rId12" Type="http://schemas.openxmlformats.org/officeDocument/2006/relationships/slide" Target="slide15.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slide" Target="slide158.xml"/><Relationship Id="rId11" Type="http://schemas.openxmlformats.org/officeDocument/2006/relationships/slide" Target="slide41.xml"/><Relationship Id="rId5" Type="http://schemas.openxmlformats.org/officeDocument/2006/relationships/slide" Target="slide78.xml"/><Relationship Id="rId10" Type="http://schemas.openxmlformats.org/officeDocument/2006/relationships/slide" Target="slide157.xml"/><Relationship Id="rId4" Type="http://schemas.openxmlformats.org/officeDocument/2006/relationships/slide" Target="slide59.xml"/><Relationship Id="rId9"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hyperlink" Target="http://www.adlnet.gov/mobile-learning/moti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9.xml"/><Relationship Id="rId7" Type="http://schemas.openxmlformats.org/officeDocument/2006/relationships/slide" Target="slide160.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slide" Target="slide42.xml"/><Relationship Id="rId5" Type="http://schemas.openxmlformats.org/officeDocument/2006/relationships/slide" Target="slide79.xml"/><Relationship Id="rId4" Type="http://schemas.openxmlformats.org/officeDocument/2006/relationships/slide" Target="slide59.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15.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slide" Target="slide42.xml"/><Relationship Id="rId5" Type="http://schemas.openxmlformats.org/officeDocument/2006/relationships/slide" Target="slide80.xml"/><Relationship Id="rId4" Type="http://schemas.openxmlformats.org/officeDocument/2006/relationships/slide" Target="slide59.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11.xml"/><Relationship Id="rId3" Type="http://schemas.openxmlformats.org/officeDocument/2006/relationships/slide" Target="slide21.xml"/><Relationship Id="rId7" Type="http://schemas.openxmlformats.org/officeDocument/2006/relationships/slide" Target="slide52.xml"/><Relationship Id="rId12" Type="http://schemas.openxmlformats.org/officeDocument/2006/relationships/slide" Target="slide210.xml"/><Relationship Id="rId2" Type="http://schemas.openxmlformats.org/officeDocument/2006/relationships/notesSlide" Target="../notesSlides/notesSlide34.xml"/><Relationship Id="rId16" Type="http://schemas.openxmlformats.org/officeDocument/2006/relationships/slide" Target="slide180.xml"/><Relationship Id="rId1" Type="http://schemas.openxmlformats.org/officeDocument/2006/relationships/slideLayout" Target="../slideLayouts/slideLayout5.xml"/><Relationship Id="rId6" Type="http://schemas.openxmlformats.org/officeDocument/2006/relationships/slide" Target="slide169.xml"/><Relationship Id="rId11" Type="http://schemas.openxmlformats.org/officeDocument/2006/relationships/slide" Target="slide209.xml"/><Relationship Id="rId5" Type="http://schemas.openxmlformats.org/officeDocument/2006/relationships/slide" Target="slide81.xml"/><Relationship Id="rId15" Type="http://schemas.openxmlformats.org/officeDocument/2006/relationships/slide" Target="slide15.xml"/><Relationship Id="rId10" Type="http://schemas.openxmlformats.org/officeDocument/2006/relationships/slide" Target="slide44.xml"/><Relationship Id="rId4" Type="http://schemas.openxmlformats.org/officeDocument/2006/relationships/slide" Target="slide59.xml"/><Relationship Id="rId9" Type="http://schemas.openxmlformats.org/officeDocument/2006/relationships/slide" Target="slide45.xml"/><Relationship Id="rId14" Type="http://schemas.openxmlformats.org/officeDocument/2006/relationships/slide" Target="slide212.xml"/></Relationships>
</file>

<file path=ppt/slides/_rels/slide43.xml.rels><?xml version="1.0" encoding="UTF-8" standalone="yes"?>
<Relationships xmlns="http://schemas.openxmlformats.org/package/2006/relationships"><Relationship Id="rId8" Type="http://schemas.openxmlformats.org/officeDocument/2006/relationships/slide" Target="slide162.xml"/><Relationship Id="rId13" Type="http://schemas.openxmlformats.org/officeDocument/2006/relationships/slide" Target="slide167.xml"/><Relationship Id="rId3" Type="http://schemas.openxmlformats.org/officeDocument/2006/relationships/slide" Target="slide42.xml"/><Relationship Id="rId7" Type="http://schemas.openxmlformats.org/officeDocument/2006/relationships/slide" Target="slide161.xml"/><Relationship Id="rId12" Type="http://schemas.openxmlformats.org/officeDocument/2006/relationships/slide" Target="slide166.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slide" Target="slide15.xml"/><Relationship Id="rId11" Type="http://schemas.openxmlformats.org/officeDocument/2006/relationships/slide" Target="slide165.xml"/><Relationship Id="rId5" Type="http://schemas.openxmlformats.org/officeDocument/2006/relationships/slide" Target="slide82.xml"/><Relationship Id="rId10" Type="http://schemas.openxmlformats.org/officeDocument/2006/relationships/slide" Target="slide164.xml"/><Relationship Id="rId4" Type="http://schemas.openxmlformats.org/officeDocument/2006/relationships/slide" Target="slide59.xml"/><Relationship Id="rId9" Type="http://schemas.openxmlformats.org/officeDocument/2006/relationships/slide" Target="slide163.xml"/><Relationship Id="rId14" Type="http://schemas.openxmlformats.org/officeDocument/2006/relationships/slide" Target="slide168.xml"/></Relationships>
</file>

<file path=ppt/slides/_rels/slide44.xml.rels><?xml version="1.0" encoding="UTF-8" standalone="yes"?>
<Relationships xmlns="http://schemas.openxmlformats.org/package/2006/relationships"><Relationship Id="rId8" Type="http://schemas.openxmlformats.org/officeDocument/2006/relationships/slide" Target="slide177.xml"/><Relationship Id="rId3" Type="http://schemas.openxmlformats.org/officeDocument/2006/relationships/slide" Target="slide42.xml"/><Relationship Id="rId7" Type="http://schemas.openxmlformats.org/officeDocument/2006/relationships/slide" Target="slide175.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slide" Target="slide172.xml"/><Relationship Id="rId5" Type="http://schemas.openxmlformats.org/officeDocument/2006/relationships/slide" Target="slide83.xml"/><Relationship Id="rId4" Type="http://schemas.openxmlformats.org/officeDocument/2006/relationships/slide" Target="slide59.xml"/><Relationship Id="rId9" Type="http://schemas.openxmlformats.org/officeDocument/2006/relationships/slide" Target="slide15.xml"/></Relationships>
</file>

<file path=ppt/slides/_rels/slide4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1.xml"/><Relationship Id="rId3" Type="http://schemas.openxmlformats.org/officeDocument/2006/relationships/slide" Target="slide42.xml"/><Relationship Id="rId7" Type="http://schemas.openxmlformats.org/officeDocument/2006/relationships/slide" Target="slide191.xml"/><Relationship Id="rId12" Type="http://schemas.openxmlformats.org/officeDocument/2006/relationships/slide" Target="slide46.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slide" Target="slide188.xml"/><Relationship Id="rId11" Type="http://schemas.openxmlformats.org/officeDocument/2006/relationships/slide" Target="slide50.xml"/><Relationship Id="rId5" Type="http://schemas.openxmlformats.org/officeDocument/2006/relationships/slide" Target="slide84.xml"/><Relationship Id="rId15" Type="http://schemas.openxmlformats.org/officeDocument/2006/relationships/slide" Target="slide15.xml"/><Relationship Id="rId10" Type="http://schemas.openxmlformats.org/officeDocument/2006/relationships/slide" Target="slide49.xml"/><Relationship Id="rId4" Type="http://schemas.openxmlformats.org/officeDocument/2006/relationships/slide" Target="slide59.xml"/><Relationship Id="rId9" Type="http://schemas.openxmlformats.org/officeDocument/2006/relationships/slide" Target="slide48.xml"/><Relationship Id="rId14" Type="http://schemas.openxmlformats.org/officeDocument/2006/relationships/slide" Target="slide193.xml"/></Relationships>
</file>

<file path=ppt/slides/_rels/slide46.xml.rels><?xml version="1.0" encoding="UTF-8" standalone="yes"?>
<Relationships xmlns="http://schemas.openxmlformats.org/package/2006/relationships"><Relationship Id="rId8" Type="http://schemas.openxmlformats.org/officeDocument/2006/relationships/slide" Target="slide198.xml"/><Relationship Id="rId3" Type="http://schemas.openxmlformats.org/officeDocument/2006/relationships/slide" Target="slide45.xml"/><Relationship Id="rId7" Type="http://schemas.openxmlformats.org/officeDocument/2006/relationships/slide" Target="slide201.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slide" Target="slide47.xml"/><Relationship Id="rId5" Type="http://schemas.openxmlformats.org/officeDocument/2006/relationships/slide" Target="slide85.xml"/><Relationship Id="rId10" Type="http://schemas.openxmlformats.org/officeDocument/2006/relationships/slide" Target="slide15.xml"/><Relationship Id="rId4" Type="http://schemas.openxmlformats.org/officeDocument/2006/relationships/slide" Target="slide59.xml"/><Relationship Id="rId9" Type="http://schemas.openxmlformats.org/officeDocument/2006/relationships/slide" Target="slide196.xml"/></Relationships>
</file>

<file path=ppt/slides/_rels/slide47.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15.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slide" Target="slide48.xml"/><Relationship Id="rId5" Type="http://schemas.openxmlformats.org/officeDocument/2006/relationships/slide" Target="slide88.xml"/><Relationship Id="rId4" Type="http://schemas.openxmlformats.org/officeDocument/2006/relationships/slide" Target="slide59.xml"/></Relationships>
</file>

<file path=ppt/slides/_rels/slide48.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15.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slide" Target="slide49.xml"/><Relationship Id="rId5" Type="http://schemas.openxmlformats.org/officeDocument/2006/relationships/slide" Target="slide89.xml"/><Relationship Id="rId4" Type="http://schemas.openxmlformats.org/officeDocument/2006/relationships/slide" Target="slide59.xml"/></Relationships>
</file>

<file path=ppt/slides/_rels/slide49.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15.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slide" Target="slide50.xml"/><Relationship Id="rId5" Type="http://schemas.openxmlformats.org/officeDocument/2006/relationships/slide" Target="slide91.xml"/><Relationship Id="rId4" Type="http://schemas.openxmlformats.org/officeDocument/2006/relationships/slide" Target="slide59.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15.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slide" Target="slide51.xml"/><Relationship Id="rId5" Type="http://schemas.openxmlformats.org/officeDocument/2006/relationships/slide" Target="slide93.xml"/><Relationship Id="rId4" Type="http://schemas.openxmlformats.org/officeDocument/2006/relationships/slide" Target="slide59.xml"/></Relationships>
</file>

<file path=ppt/slides/_rels/slide51.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15.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slide" Target="slide42.xml"/><Relationship Id="rId5" Type="http://schemas.openxmlformats.org/officeDocument/2006/relationships/slide" Target="slide94.xml"/><Relationship Id="rId4" Type="http://schemas.openxmlformats.org/officeDocument/2006/relationships/slide" Target="slide59.xml"/></Relationships>
</file>

<file path=ppt/slides/_rels/slide52.xml.rels><?xml version="1.0" encoding="UTF-8" standalone="yes"?>
<Relationships xmlns="http://schemas.openxmlformats.org/package/2006/relationships"><Relationship Id="rId8" Type="http://schemas.openxmlformats.org/officeDocument/2006/relationships/slide" Target="slide213.xml"/><Relationship Id="rId13" Type="http://schemas.openxmlformats.org/officeDocument/2006/relationships/slide" Target="slide54.xml"/><Relationship Id="rId3" Type="http://schemas.openxmlformats.org/officeDocument/2006/relationships/slide" Target="slide21.xml"/><Relationship Id="rId7" Type="http://schemas.openxmlformats.org/officeDocument/2006/relationships/slide" Target="slide55.xml"/><Relationship Id="rId12" Type="http://schemas.openxmlformats.org/officeDocument/2006/relationships/slide" Target="slide226.xml"/><Relationship Id="rId2" Type="http://schemas.openxmlformats.org/officeDocument/2006/relationships/notesSlide" Target="../notesSlides/notesSlide44.xml"/><Relationship Id="rId16" Type="http://schemas.openxmlformats.org/officeDocument/2006/relationships/slide" Target="slide15.xml"/><Relationship Id="rId1" Type="http://schemas.openxmlformats.org/officeDocument/2006/relationships/slideLayout" Target="../slideLayouts/slideLayout5.xml"/><Relationship Id="rId6" Type="http://schemas.openxmlformats.org/officeDocument/2006/relationships/slide" Target="slide220.xml"/><Relationship Id="rId11" Type="http://schemas.openxmlformats.org/officeDocument/2006/relationships/slide" Target="slide53.xml"/><Relationship Id="rId5" Type="http://schemas.openxmlformats.org/officeDocument/2006/relationships/slide" Target="slide95.xml"/><Relationship Id="rId15" Type="http://schemas.openxmlformats.org/officeDocument/2006/relationships/slide" Target="slide237.xml"/><Relationship Id="rId10" Type="http://schemas.openxmlformats.org/officeDocument/2006/relationships/slide" Target="slide225.xml"/><Relationship Id="rId4" Type="http://schemas.openxmlformats.org/officeDocument/2006/relationships/slide" Target="slide59.xml"/><Relationship Id="rId9" Type="http://schemas.openxmlformats.org/officeDocument/2006/relationships/slide" Target="slide224.xml"/><Relationship Id="rId14" Type="http://schemas.openxmlformats.org/officeDocument/2006/relationships/slide" Target="slide214.xml"/></Relationships>
</file>

<file path=ppt/slides/_rels/slide53.xml.rels><?xml version="1.0" encoding="UTF-8" standalone="yes"?>
<Relationships xmlns="http://schemas.openxmlformats.org/package/2006/relationships"><Relationship Id="rId8" Type="http://schemas.openxmlformats.org/officeDocument/2006/relationships/slide" Target="slide217.xml"/><Relationship Id="rId3" Type="http://schemas.openxmlformats.org/officeDocument/2006/relationships/slide" Target="slide52.xml"/><Relationship Id="rId7" Type="http://schemas.openxmlformats.org/officeDocument/2006/relationships/slide" Target="slide216.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slide" Target="slide215.xml"/><Relationship Id="rId11" Type="http://schemas.openxmlformats.org/officeDocument/2006/relationships/slide" Target="slide15.xml"/><Relationship Id="rId5" Type="http://schemas.openxmlformats.org/officeDocument/2006/relationships/slide" Target="slide96.xml"/><Relationship Id="rId10" Type="http://schemas.openxmlformats.org/officeDocument/2006/relationships/slide" Target="slide219.xml"/><Relationship Id="rId4" Type="http://schemas.openxmlformats.org/officeDocument/2006/relationships/slide" Target="slide59.xml"/><Relationship Id="rId9" Type="http://schemas.openxmlformats.org/officeDocument/2006/relationships/slide" Target="slide218.xml"/></Relationships>
</file>

<file path=ppt/slides/_rels/slide5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2.xml"/><Relationship Id="rId7" Type="http://schemas.openxmlformats.org/officeDocument/2006/relationships/slide" Target="slide222.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slide" Target="slide221.xml"/><Relationship Id="rId5" Type="http://schemas.openxmlformats.org/officeDocument/2006/relationships/slide" Target="slide97.xml"/><Relationship Id="rId10" Type="http://schemas.openxmlformats.org/officeDocument/2006/relationships/slide" Target="slide43.xml"/><Relationship Id="rId4" Type="http://schemas.openxmlformats.org/officeDocument/2006/relationships/slide" Target="slide59.xml"/><Relationship Id="rId9" Type="http://schemas.openxmlformats.org/officeDocument/2006/relationships/slide" Target="slide34.xml"/></Relationships>
</file>

<file path=ppt/slides/_rels/slide55.xml.rels><?xml version="1.0" encoding="UTF-8" standalone="yes"?>
<Relationships xmlns="http://schemas.openxmlformats.org/package/2006/relationships"><Relationship Id="rId8" Type="http://schemas.openxmlformats.org/officeDocument/2006/relationships/slide" Target="slide242.xml"/><Relationship Id="rId13"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241.xml"/><Relationship Id="rId12" Type="http://schemas.openxmlformats.org/officeDocument/2006/relationships/slide" Target="slide240.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slide" Target="slide238.xml"/><Relationship Id="rId11" Type="http://schemas.openxmlformats.org/officeDocument/2006/relationships/slide" Target="slide239.xml"/><Relationship Id="rId5" Type="http://schemas.openxmlformats.org/officeDocument/2006/relationships/slide" Target="slide98.xml"/><Relationship Id="rId10" Type="http://schemas.openxmlformats.org/officeDocument/2006/relationships/slide" Target="slide56.xml"/><Relationship Id="rId4" Type="http://schemas.openxmlformats.org/officeDocument/2006/relationships/slide" Target="slide59.xml"/><Relationship Id="rId9" Type="http://schemas.openxmlformats.org/officeDocument/2006/relationships/slide" Target="slide243.xml"/><Relationship Id="rId14" Type="http://schemas.openxmlformats.org/officeDocument/2006/relationships/slide" Target="slide244.xml"/></Relationships>
</file>

<file path=ppt/slides/_rels/slide5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245.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slide" Target="slide57.xml"/><Relationship Id="rId5" Type="http://schemas.openxmlformats.org/officeDocument/2006/relationships/slide" Target="slide100.xml"/><Relationship Id="rId4" Type="http://schemas.openxmlformats.org/officeDocument/2006/relationships/slide" Target="slide59.xml"/></Relationships>
</file>

<file path=ppt/slides/_rels/slide57.xml.rels><?xml version="1.0" encoding="UTF-8" standalone="yes"?>
<Relationships xmlns="http://schemas.openxmlformats.org/package/2006/relationships"><Relationship Id="rId8" Type="http://schemas.openxmlformats.org/officeDocument/2006/relationships/slide" Target="slide247.xml"/><Relationship Id="rId3" Type="http://schemas.openxmlformats.org/officeDocument/2006/relationships/slide" Target="slide21.xml"/><Relationship Id="rId7" Type="http://schemas.openxmlformats.org/officeDocument/2006/relationships/slide" Target="slide248.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slide" Target="slide246.xml"/><Relationship Id="rId5" Type="http://schemas.openxmlformats.org/officeDocument/2006/relationships/slide" Target="slide101.xml"/><Relationship Id="rId4" Type="http://schemas.openxmlformats.org/officeDocument/2006/relationships/slide" Target="slide59.xml"/><Relationship Id="rId9" Type="http://schemas.openxmlformats.org/officeDocument/2006/relationships/slide" Target="slide15.xml"/></Relationships>
</file>

<file path=ppt/slides/_rels/slide5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slide" Target="slide154.xml"/><Relationship Id="rId13" Type="http://schemas.openxmlformats.org/officeDocument/2006/relationships/slide" Target="slide98.xml"/><Relationship Id="rId3" Type="http://schemas.openxmlformats.org/officeDocument/2006/relationships/slide" Target="slide64.xml"/><Relationship Id="rId7" Type="http://schemas.openxmlformats.org/officeDocument/2006/relationships/slide" Target="slide77.xml"/><Relationship Id="rId12" Type="http://schemas.openxmlformats.org/officeDocument/2006/relationships/slide" Target="slide95.xml"/><Relationship Id="rId17" Type="http://schemas.openxmlformats.org/officeDocument/2006/relationships/slide" Target="slide21.xml"/><Relationship Id="rId2" Type="http://schemas.openxmlformats.org/officeDocument/2006/relationships/slide" Target="slide60.xml"/><Relationship Id="rId16"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73.xml"/><Relationship Id="rId11" Type="http://schemas.openxmlformats.org/officeDocument/2006/relationships/slide" Target="slide81.xml"/><Relationship Id="rId5" Type="http://schemas.openxmlformats.org/officeDocument/2006/relationships/slide" Target="slide72.xml"/><Relationship Id="rId15" Type="http://schemas.openxmlformats.org/officeDocument/2006/relationships/slide" Target="slide101.xml"/><Relationship Id="rId10" Type="http://schemas.openxmlformats.org/officeDocument/2006/relationships/slide" Target="slide78.xml"/><Relationship Id="rId4" Type="http://schemas.openxmlformats.org/officeDocument/2006/relationships/slide" Target="slide30.xml"/><Relationship Id="rId9" Type="http://schemas.openxmlformats.org/officeDocument/2006/relationships/slide" Target="slide155.xml"/><Relationship Id="rId14" Type="http://schemas.openxmlformats.org/officeDocument/2006/relationships/slide" Target="slide100.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5.xml"/></Relationships>
</file>

<file path=ppt/slides/_rels/slide60.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15.xml"/><Relationship Id="rId3" Type="http://schemas.openxmlformats.org/officeDocument/2006/relationships/slide" Target="slide103.xml"/><Relationship Id="rId7" Type="http://schemas.openxmlformats.org/officeDocument/2006/relationships/slide" Target="slide77.xml"/><Relationship Id="rId12" Type="http://schemas.openxmlformats.org/officeDocument/2006/relationships/slide" Target="slide59.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slide" Target="slide72.xml"/><Relationship Id="rId11" Type="http://schemas.openxmlformats.org/officeDocument/2006/relationships/slide" Target="slide22.xml"/><Relationship Id="rId5" Type="http://schemas.openxmlformats.org/officeDocument/2006/relationships/slide" Target="slide105.xml"/><Relationship Id="rId10" Type="http://schemas.openxmlformats.org/officeDocument/2006/relationships/slide" Target="slide112.xml"/><Relationship Id="rId4" Type="http://schemas.openxmlformats.org/officeDocument/2006/relationships/slide" Target="slide104.xml"/><Relationship Id="rId9" Type="http://schemas.openxmlformats.org/officeDocument/2006/relationships/slide" Target="slide62.xml"/></Relationships>
</file>

<file path=ppt/slides/_rels/slide61.xml.rels><?xml version="1.0" encoding="UTF-8" standalone="yes"?>
<Relationships xmlns="http://schemas.openxmlformats.org/package/2006/relationships"><Relationship Id="rId8" Type="http://schemas.openxmlformats.org/officeDocument/2006/relationships/slide" Target="slide72.xml"/><Relationship Id="rId13" Type="http://schemas.openxmlformats.org/officeDocument/2006/relationships/slide" Target="slide15.xml"/><Relationship Id="rId3" Type="http://schemas.openxmlformats.org/officeDocument/2006/relationships/slide" Target="slide112.xml"/><Relationship Id="rId7" Type="http://schemas.openxmlformats.org/officeDocument/2006/relationships/slide" Target="slide64.xml"/><Relationship Id="rId12" Type="http://schemas.openxmlformats.org/officeDocument/2006/relationships/slide" Target="slide59.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63.xml"/><Relationship Id="rId11" Type="http://schemas.openxmlformats.org/officeDocument/2006/relationships/slide" Target="slide22.xml"/><Relationship Id="rId5" Type="http://schemas.openxmlformats.org/officeDocument/2006/relationships/slide" Target="slide136.xml"/><Relationship Id="rId10" Type="http://schemas.openxmlformats.org/officeDocument/2006/relationships/slide" Target="slide98.xml"/><Relationship Id="rId4" Type="http://schemas.openxmlformats.org/officeDocument/2006/relationships/slide" Target="slide113.xml"/><Relationship Id="rId9" Type="http://schemas.openxmlformats.org/officeDocument/2006/relationships/slide" Target="slide118.xml"/></Relationships>
</file>

<file path=ppt/slides/_rels/slide62.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15.xml"/><Relationship Id="rId3" Type="http://schemas.openxmlformats.org/officeDocument/2006/relationships/slide" Target="slide106.xml"/><Relationship Id="rId7" Type="http://schemas.openxmlformats.org/officeDocument/2006/relationships/slide" Target="slide110.xml"/><Relationship Id="rId12" Type="http://schemas.openxmlformats.org/officeDocument/2006/relationships/slide" Target="slide23.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slide" Target="slide109.xml"/><Relationship Id="rId11" Type="http://schemas.microsoft.com/office/2007/relationships/hdphoto" Target="../media/hdphoto1.wdp"/><Relationship Id="rId5" Type="http://schemas.openxmlformats.org/officeDocument/2006/relationships/slide" Target="slide108.xml"/><Relationship Id="rId10" Type="http://schemas.openxmlformats.org/officeDocument/2006/relationships/image" Target="../media/image3.png"/><Relationship Id="rId4" Type="http://schemas.openxmlformats.org/officeDocument/2006/relationships/slide" Target="slide107.xml"/><Relationship Id="rId9" Type="http://schemas.openxmlformats.org/officeDocument/2006/relationships/slide" Target="slide60.xml"/></Relationships>
</file>

<file path=ppt/slides/_rels/slide63.xml.rels><?xml version="1.0" encoding="UTF-8" standalone="yes"?>
<Relationships xmlns="http://schemas.openxmlformats.org/package/2006/relationships"><Relationship Id="rId3" Type="http://schemas.openxmlformats.org/officeDocument/2006/relationships/slide" Target="slide60.xml"/><Relationship Id="rId7" Type="http://schemas.openxmlformats.org/officeDocument/2006/relationships/slide" Target="slide15.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117.xml"/><Relationship Id="rId4" Type="http://schemas.openxmlformats.org/officeDocument/2006/relationships/slide" Target="slide116.xml"/></Relationships>
</file>

<file path=ppt/slides/_rels/slide64.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119.xml"/><Relationship Id="rId7" Type="http://schemas.openxmlformats.org/officeDocument/2006/relationships/slide" Target="slide72.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slide" Target="slide60.xml"/><Relationship Id="rId11" Type="http://schemas.openxmlformats.org/officeDocument/2006/relationships/slide" Target="slide15.xml"/><Relationship Id="rId5" Type="http://schemas.openxmlformats.org/officeDocument/2006/relationships/slide" Target="slide81.xml"/><Relationship Id="rId10" Type="http://schemas.openxmlformats.org/officeDocument/2006/relationships/slide" Target="slide25.xml"/><Relationship Id="rId4" Type="http://schemas.openxmlformats.org/officeDocument/2006/relationships/slide" Target="slide120.xml"/><Relationship Id="rId9" Type="http://schemas.openxmlformats.org/officeDocument/2006/relationships/slide" Target="slide65.xml"/></Relationships>
</file>

<file path=ppt/slides/_rels/slide6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22.xml"/><Relationship Id="rId7" Type="http://schemas.openxmlformats.org/officeDocument/2006/relationships/slide" Target="slide60.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slide" Target="slide66.xml"/><Relationship Id="rId5" Type="http://schemas.openxmlformats.org/officeDocument/2006/relationships/slide" Target="slide123.xml"/><Relationship Id="rId4" Type="http://schemas.openxmlformats.org/officeDocument/2006/relationships/slide" Target="slide83.xml"/><Relationship Id="rId9" Type="http://schemas.openxmlformats.org/officeDocument/2006/relationships/slide" Target="slide15.xml"/></Relationships>
</file>

<file path=ppt/slides/_rels/slide66.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slide" Target="slide27.xml"/><Relationship Id="rId3" Type="http://schemas.openxmlformats.org/officeDocument/2006/relationships/slide" Target="slide124.xml"/><Relationship Id="rId7" Type="http://schemas.openxmlformats.org/officeDocument/2006/relationships/slide" Target="slide130.xml"/><Relationship Id="rId12" Type="http://schemas.openxmlformats.org/officeDocument/2006/relationships/slide" Target="slide72.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slide" Target="slide60.xml"/><Relationship Id="rId11" Type="http://schemas.openxmlformats.org/officeDocument/2006/relationships/slide" Target="slide67.xml"/><Relationship Id="rId5" Type="http://schemas.openxmlformats.org/officeDocument/2006/relationships/slide" Target="slide128.xml"/><Relationship Id="rId10" Type="http://schemas.openxmlformats.org/officeDocument/2006/relationships/slide" Target="slide134.xml"/><Relationship Id="rId4" Type="http://schemas.openxmlformats.org/officeDocument/2006/relationships/slide" Target="slide126.xml"/><Relationship Id="rId9" Type="http://schemas.openxmlformats.org/officeDocument/2006/relationships/slide" Target="slide132.xml"/><Relationship Id="rId14" Type="http://schemas.openxmlformats.org/officeDocument/2006/relationships/slide" Target="slide15.xml"/></Relationships>
</file>

<file path=ppt/slides/_rels/slide6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6.xml"/><Relationship Id="rId7" Type="http://schemas.openxmlformats.org/officeDocument/2006/relationships/slide" Target="slide25.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slide" Target="slide28.xml"/><Relationship Id="rId5" Type="http://schemas.openxmlformats.org/officeDocument/2006/relationships/slide" Target="slide68.xml"/><Relationship Id="rId4" Type="http://schemas.openxmlformats.org/officeDocument/2006/relationships/slide" Target="slide60.xml"/></Relationships>
</file>

<file path=ppt/slides/_rels/slide68.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slide" Target="slide15.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slide" Target="slide67.xml"/><Relationship Id="rId4" Type="http://schemas.openxmlformats.org/officeDocument/2006/relationships/slide" Target="slide60.xml"/></Relationships>
</file>

<file path=ppt/slides/_rels/slide6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98.xml"/><Relationship Id="rId7" Type="http://schemas.openxmlformats.org/officeDocument/2006/relationships/slide" Target="slide30.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5.xml"/></Relationships>
</file>

<file path=ppt/slides/_rels/slide7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0.xml"/><Relationship Id="rId7" Type="http://schemas.openxmlformats.org/officeDocument/2006/relationships/slide" Target="slide31.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slide" Target="slide59.xml"/><Relationship Id="rId5" Type="http://schemas.openxmlformats.org/officeDocument/2006/relationships/slide" Target="slide71.xml"/><Relationship Id="rId4" Type="http://schemas.openxmlformats.org/officeDocument/2006/relationships/slide" Target="slide98.xml"/></Relationships>
</file>

<file path=ppt/slides/_rels/slide71.xml.rels><?xml version="1.0" encoding="UTF-8" standalone="yes"?>
<Relationships xmlns="http://schemas.openxmlformats.org/package/2006/relationships"><Relationship Id="rId8" Type="http://schemas.openxmlformats.org/officeDocument/2006/relationships/slide" Target="slide98.xml"/><Relationship Id="rId13" Type="http://schemas.openxmlformats.org/officeDocument/2006/relationships/slide" Target="slide30.xml"/><Relationship Id="rId3" Type="http://schemas.openxmlformats.org/officeDocument/2006/relationships/slide" Target="slide82.xml"/><Relationship Id="rId7" Type="http://schemas.openxmlformats.org/officeDocument/2006/relationships/slide" Target="slide138.xml"/><Relationship Id="rId12" Type="http://schemas.openxmlformats.org/officeDocument/2006/relationships/slide" Target="slide32.xm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slide" Target="slide226.xml"/><Relationship Id="rId11" Type="http://schemas.openxmlformats.org/officeDocument/2006/relationships/slide" Target="slide69.xml"/><Relationship Id="rId5" Type="http://schemas.openxmlformats.org/officeDocument/2006/relationships/slide" Target="slide136.xml"/><Relationship Id="rId10" Type="http://schemas.openxmlformats.org/officeDocument/2006/relationships/slide" Target="slide70.xml"/><Relationship Id="rId4" Type="http://schemas.openxmlformats.org/officeDocument/2006/relationships/slide" Target="slide135.xml"/><Relationship Id="rId9" Type="http://schemas.openxmlformats.org/officeDocument/2006/relationships/slide" Target="slide137.xml"/><Relationship Id="rId14" Type="http://schemas.openxmlformats.org/officeDocument/2006/relationships/slide" Target="slide15.xml"/></Relationships>
</file>

<file path=ppt/slides/_rels/slide7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73.xml"/><Relationship Id="rId7" Type="http://schemas.openxmlformats.org/officeDocument/2006/relationships/slide" Target="slide59.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slide" Target="slide140.xml"/><Relationship Id="rId5" Type="http://schemas.openxmlformats.org/officeDocument/2006/relationships/slide" Target="slide72.xml"/><Relationship Id="rId10" Type="http://schemas.openxmlformats.org/officeDocument/2006/relationships/slide" Target="slide15.xml"/><Relationship Id="rId4" Type="http://schemas.openxmlformats.org/officeDocument/2006/relationships/slide" Target="slide139.xml"/><Relationship Id="rId9" Type="http://schemas.openxmlformats.org/officeDocument/2006/relationships/slide" Target="slide21.xml"/></Relationships>
</file>

<file path=ppt/slides/_rels/slide73.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15.xml"/><Relationship Id="rId3" Type="http://schemas.openxmlformats.org/officeDocument/2006/relationships/slide" Target="slide141.xml"/><Relationship Id="rId7" Type="http://schemas.openxmlformats.org/officeDocument/2006/relationships/slide" Target="slide147.xml"/><Relationship Id="rId12" Type="http://schemas.openxmlformats.org/officeDocument/2006/relationships/slide" Target="slide21.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slide" Target="slide76.xml"/><Relationship Id="rId11" Type="http://schemas.openxmlformats.org/officeDocument/2006/relationships/slide" Target="slide34.xml"/><Relationship Id="rId5" Type="http://schemas.openxmlformats.org/officeDocument/2006/relationships/slide" Target="slide75.xml"/><Relationship Id="rId10" Type="http://schemas.openxmlformats.org/officeDocument/2006/relationships/slide" Target="slide59.xml"/><Relationship Id="rId4" Type="http://schemas.openxmlformats.org/officeDocument/2006/relationships/slide" Target="slide74.xml"/><Relationship Id="rId9" Type="http://schemas.openxmlformats.org/officeDocument/2006/relationships/slide" Target="slide73.xml"/></Relationships>
</file>

<file path=ppt/slides/_rels/slide7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42.xml"/><Relationship Id="rId7" Type="http://schemas.openxmlformats.org/officeDocument/2006/relationships/slide" Target="slide73.xm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slide" Target="slide74.xml"/><Relationship Id="rId5" Type="http://schemas.openxmlformats.org/officeDocument/2006/relationships/slide" Target="slide75.xml"/><Relationship Id="rId4" Type="http://schemas.openxmlformats.org/officeDocument/2006/relationships/slide" Target="slide82.xml"/><Relationship Id="rId9" Type="http://schemas.openxmlformats.org/officeDocument/2006/relationships/slide" Target="slide15.xml"/></Relationships>
</file>

<file path=ppt/slides/_rels/slide7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45.xml"/><Relationship Id="rId7" Type="http://schemas.openxmlformats.org/officeDocument/2006/relationships/slide" Target="slide36.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76.xml"/><Relationship Id="rId4" Type="http://schemas.openxmlformats.org/officeDocument/2006/relationships/slide" Target="slide82.xml"/></Relationships>
</file>

<file path=ppt/slides/_rels/slide76.xml.rels><?xml version="1.0" encoding="UTF-8" standalone="yes"?>
<Relationships xmlns="http://schemas.openxmlformats.org/package/2006/relationships"><Relationship Id="rId3" Type="http://schemas.openxmlformats.org/officeDocument/2006/relationships/slide" Target="slide146.xml"/><Relationship Id="rId7" Type="http://schemas.openxmlformats.org/officeDocument/2006/relationships/slide" Target="slide15.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82.xml"/><Relationship Id="rId4" Type="http://schemas.openxmlformats.org/officeDocument/2006/relationships/slide" Target="slide73.xml"/></Relationships>
</file>

<file path=ppt/slides/_rels/slide77.xml.rels><?xml version="1.0" encoding="UTF-8" standalone="yes"?>
<Relationships xmlns="http://schemas.openxmlformats.org/package/2006/relationships"><Relationship Id="rId8" Type="http://schemas.openxmlformats.org/officeDocument/2006/relationships/slide" Target="slide78.xml"/><Relationship Id="rId3" Type="http://schemas.openxmlformats.org/officeDocument/2006/relationships/slide" Target="slide148.xml"/><Relationship Id="rId7" Type="http://schemas.openxmlformats.org/officeDocument/2006/relationships/slide" Target="slide152.xml"/><Relationship Id="rId12" Type="http://schemas.openxmlformats.org/officeDocument/2006/relationships/slide" Target="slide15.xm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slide" Target="slide151.xml"/><Relationship Id="rId11" Type="http://schemas.openxmlformats.org/officeDocument/2006/relationships/slide" Target="slide38.xml"/><Relationship Id="rId5" Type="http://schemas.openxmlformats.org/officeDocument/2006/relationships/slide" Target="slide150.xml"/><Relationship Id="rId10" Type="http://schemas.openxmlformats.org/officeDocument/2006/relationships/slide" Target="slide59.xml"/><Relationship Id="rId4" Type="http://schemas.openxmlformats.org/officeDocument/2006/relationships/slide" Target="slide149.xml"/><Relationship Id="rId9" Type="http://schemas.openxmlformats.org/officeDocument/2006/relationships/slide" Target="slide153.xml"/></Relationships>
</file>

<file path=ppt/slides/_rels/slide78.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157.xml"/><Relationship Id="rId7" Type="http://schemas.openxmlformats.org/officeDocument/2006/relationships/slide" Target="slide79.xm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slide" Target="slide159.xml"/><Relationship Id="rId11" Type="http://schemas.openxmlformats.org/officeDocument/2006/relationships/slide" Target="slide15.xml"/><Relationship Id="rId5" Type="http://schemas.openxmlformats.org/officeDocument/2006/relationships/slide" Target="slide81.xml"/><Relationship Id="rId10" Type="http://schemas.openxmlformats.org/officeDocument/2006/relationships/slide" Target="slide39.xml"/><Relationship Id="rId4" Type="http://schemas.openxmlformats.org/officeDocument/2006/relationships/slide" Target="slide158.xml"/><Relationship Id="rId9" Type="http://schemas.openxmlformats.org/officeDocument/2006/relationships/slide" Target="slide59.xml"/></Relationships>
</file>

<file path=ppt/slides/_rels/slide79.xml.rels><?xml version="1.0" encoding="UTF-8" standalone="yes"?>
<Relationships xmlns="http://schemas.openxmlformats.org/package/2006/relationships"><Relationship Id="rId3" Type="http://schemas.openxmlformats.org/officeDocument/2006/relationships/slide" Target="slide160.xml"/><Relationship Id="rId7" Type="http://schemas.openxmlformats.org/officeDocument/2006/relationships/slide" Target="slide15.xm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78.xml"/><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5.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41.xml"/><Relationship Id="rId4" Type="http://schemas.openxmlformats.org/officeDocument/2006/relationships/slide" Target="slide78.xml"/></Relationships>
</file>

<file path=ppt/slides/_rels/slide81.xml.rels><?xml version="1.0" encoding="UTF-8" standalone="yes"?>
<Relationships xmlns="http://schemas.openxmlformats.org/package/2006/relationships"><Relationship Id="rId8" Type="http://schemas.openxmlformats.org/officeDocument/2006/relationships/slide" Target="slide209.xml"/><Relationship Id="rId13" Type="http://schemas.openxmlformats.org/officeDocument/2006/relationships/slide" Target="slide59.xml"/><Relationship Id="rId3" Type="http://schemas.openxmlformats.org/officeDocument/2006/relationships/slide" Target="slide82.xml"/><Relationship Id="rId7" Type="http://schemas.openxmlformats.org/officeDocument/2006/relationships/slide" Target="slide84.xml"/><Relationship Id="rId12" Type="http://schemas.openxmlformats.org/officeDocument/2006/relationships/slide" Target="slide95.xm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slide" Target="slide180.xml"/><Relationship Id="rId11" Type="http://schemas.openxmlformats.org/officeDocument/2006/relationships/slide" Target="slide212.xml"/><Relationship Id="rId5" Type="http://schemas.openxmlformats.org/officeDocument/2006/relationships/slide" Target="slide83.xml"/><Relationship Id="rId15" Type="http://schemas.openxmlformats.org/officeDocument/2006/relationships/slide" Target="slide15.xml"/><Relationship Id="rId10" Type="http://schemas.openxmlformats.org/officeDocument/2006/relationships/slide" Target="slide211.xml"/><Relationship Id="rId4" Type="http://schemas.openxmlformats.org/officeDocument/2006/relationships/slide" Target="slide169.xml"/><Relationship Id="rId9" Type="http://schemas.openxmlformats.org/officeDocument/2006/relationships/slide" Target="slide210.xml"/><Relationship Id="rId14" Type="http://schemas.openxmlformats.org/officeDocument/2006/relationships/slide" Target="slide42.xml"/></Relationships>
</file>

<file path=ppt/slides/_rels/slide82.xml.rels><?xml version="1.0" encoding="UTF-8" standalone="yes"?>
<Relationships xmlns="http://schemas.openxmlformats.org/package/2006/relationships"><Relationship Id="rId8" Type="http://schemas.openxmlformats.org/officeDocument/2006/relationships/slide" Target="slide166.xml"/><Relationship Id="rId13" Type="http://schemas.openxmlformats.org/officeDocument/2006/relationships/slide" Target="slide15.xml"/><Relationship Id="rId3" Type="http://schemas.openxmlformats.org/officeDocument/2006/relationships/slide" Target="slide161.xml"/><Relationship Id="rId7" Type="http://schemas.openxmlformats.org/officeDocument/2006/relationships/slide" Target="slide165.xml"/><Relationship Id="rId12" Type="http://schemas.openxmlformats.org/officeDocument/2006/relationships/slide" Target="slide43.xml"/><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slide" Target="slide164.xml"/><Relationship Id="rId11" Type="http://schemas.openxmlformats.org/officeDocument/2006/relationships/slide" Target="slide81.xml"/><Relationship Id="rId5" Type="http://schemas.openxmlformats.org/officeDocument/2006/relationships/slide" Target="slide163.xml"/><Relationship Id="rId10" Type="http://schemas.openxmlformats.org/officeDocument/2006/relationships/slide" Target="slide168.xml"/><Relationship Id="rId4" Type="http://schemas.openxmlformats.org/officeDocument/2006/relationships/slide" Target="slide162.xml"/><Relationship Id="rId9" Type="http://schemas.openxmlformats.org/officeDocument/2006/relationships/slide" Target="slide167.xml"/></Relationships>
</file>

<file path=ppt/slides/_rels/slide8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72.xml"/><Relationship Id="rId7" Type="http://schemas.openxmlformats.org/officeDocument/2006/relationships/slide" Target="slide44.xml"/><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slide" Target="slide81.xml"/><Relationship Id="rId5" Type="http://schemas.openxmlformats.org/officeDocument/2006/relationships/slide" Target="slide177.xml"/><Relationship Id="rId4" Type="http://schemas.openxmlformats.org/officeDocument/2006/relationships/slide" Target="slide175.xml"/></Relationships>
</file>

<file path=ppt/slides/_rels/slide84.xml.rels><?xml version="1.0" encoding="UTF-8" standalone="yes"?>
<Relationships xmlns="http://schemas.openxmlformats.org/package/2006/relationships"><Relationship Id="rId8" Type="http://schemas.openxmlformats.org/officeDocument/2006/relationships/slide" Target="slide88.xml"/><Relationship Id="rId13" Type="http://schemas.openxmlformats.org/officeDocument/2006/relationships/slide" Target="slide45.xml"/><Relationship Id="rId3" Type="http://schemas.openxmlformats.org/officeDocument/2006/relationships/slide" Target="slide188.xml"/><Relationship Id="rId7" Type="http://schemas.openxmlformats.org/officeDocument/2006/relationships/slide" Target="slide85.xml"/><Relationship Id="rId12" Type="http://schemas.openxmlformats.org/officeDocument/2006/relationships/slide" Target="slide94.xm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slide" Target="slide193.xml"/><Relationship Id="rId11" Type="http://schemas.openxmlformats.org/officeDocument/2006/relationships/slide" Target="slide93.xml"/><Relationship Id="rId5" Type="http://schemas.openxmlformats.org/officeDocument/2006/relationships/slide" Target="slide191.xml"/><Relationship Id="rId10" Type="http://schemas.openxmlformats.org/officeDocument/2006/relationships/slide" Target="slide91.xml"/><Relationship Id="rId4" Type="http://schemas.openxmlformats.org/officeDocument/2006/relationships/slide" Target="slide81.xml"/><Relationship Id="rId9" Type="http://schemas.openxmlformats.org/officeDocument/2006/relationships/slide" Target="slide89.xml"/><Relationship Id="rId14" Type="http://schemas.openxmlformats.org/officeDocument/2006/relationships/slide" Target="slide15.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7" Type="http://schemas.openxmlformats.org/officeDocument/2006/relationships/slide" Target="slide15.xm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slide" Target="slide46.xml"/><Relationship Id="rId5" Type="http://schemas.openxmlformats.org/officeDocument/2006/relationships/slide" Target="slide85.xml"/><Relationship Id="rId4" Type="http://schemas.openxmlformats.org/officeDocument/2006/relationships/slide" Target="slide84.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7" Type="http://schemas.openxmlformats.org/officeDocument/2006/relationships/slide" Target="slide15.xm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slide" Target="slide46.xml"/><Relationship Id="rId5" Type="http://schemas.openxmlformats.org/officeDocument/2006/relationships/slide" Target="slide85.xml"/><Relationship Id="rId4" Type="http://schemas.openxmlformats.org/officeDocument/2006/relationships/slide" Target="slide84.xml"/></Relationships>
</file>

<file path=ppt/slides/_rels/slide87.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196.xml"/><Relationship Id="rId7" Type="http://schemas.openxmlformats.org/officeDocument/2006/relationships/slide" Target="slide84.xm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slide" Target="slide88.xml"/><Relationship Id="rId5" Type="http://schemas.openxmlformats.org/officeDocument/2006/relationships/slide" Target="slide201.xml"/><Relationship Id="rId10" Type="http://schemas.openxmlformats.org/officeDocument/2006/relationships/slide" Target="slide15.xml"/><Relationship Id="rId4" Type="http://schemas.openxmlformats.org/officeDocument/2006/relationships/slide" Target="slide198.xml"/><Relationship Id="rId9" Type="http://schemas.openxmlformats.org/officeDocument/2006/relationships/slide" Target="slide46.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47.xml"/><Relationship Id="rId4" Type="http://schemas.openxmlformats.org/officeDocument/2006/relationships/slide" Target="slide84.xml"/></Relationships>
</file>

<file path=ppt/slides/_rels/slide89.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48.xml"/><Relationship Id="rId4" Type="http://schemas.openxmlformats.org/officeDocument/2006/relationships/slide" Target="slide84.xml"/></Relationships>
</file>

<file path=ppt/slides/_rels/slide9.xml.rels><?xml version="1.0" encoding="UTF-8" standalone="yes"?>
<Relationships xmlns="http://schemas.openxmlformats.org/package/2006/relationships"><Relationship Id="rId3" Type="http://schemas.openxmlformats.org/officeDocument/2006/relationships/hyperlink" Target="mailto:peter.berking.ctr@adlnet.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slide" Target="slide3.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48.xml"/><Relationship Id="rId4" Type="http://schemas.openxmlformats.org/officeDocument/2006/relationships/slide" Target="slide84.xml"/></Relationships>
</file>

<file path=ppt/slides/_rels/slide91.xml.rels><?xml version="1.0" encoding="UTF-8" standalone="yes"?>
<Relationships xmlns="http://schemas.openxmlformats.org/package/2006/relationships"><Relationship Id="rId3" Type="http://schemas.openxmlformats.org/officeDocument/2006/relationships/slide" Target="slide93.xml"/><Relationship Id="rId7" Type="http://schemas.openxmlformats.org/officeDocument/2006/relationships/slide" Target="slide15.xml"/><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slide" Target="slide49.xml"/><Relationship Id="rId5" Type="http://schemas.openxmlformats.org/officeDocument/2006/relationships/slide" Target="slide91.xml"/><Relationship Id="rId4" Type="http://schemas.openxmlformats.org/officeDocument/2006/relationships/slide" Target="slide84.xml"/></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91.xml"/><Relationship Id="rId4" Type="http://schemas.openxmlformats.org/officeDocument/2006/relationships/slide" Target="slide84.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50.xml"/><Relationship Id="rId4" Type="http://schemas.openxmlformats.org/officeDocument/2006/relationships/slide" Target="slide84.xml"/></Relationships>
</file>

<file path=ppt/slides/_rels/slide94.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51.xml"/><Relationship Id="rId4" Type="http://schemas.openxmlformats.org/officeDocument/2006/relationships/slide" Target="slide84.xml"/></Relationships>
</file>

<file path=ppt/slides/_rels/slide95.xml.rels><?xml version="1.0" encoding="UTF-8" standalone="yes"?>
<Relationships xmlns="http://schemas.openxmlformats.org/package/2006/relationships"><Relationship Id="rId8" Type="http://schemas.openxmlformats.org/officeDocument/2006/relationships/slide" Target="slide98.xml"/><Relationship Id="rId13" Type="http://schemas.openxmlformats.org/officeDocument/2006/relationships/slide" Target="slide59.xml"/><Relationship Id="rId3" Type="http://schemas.openxmlformats.org/officeDocument/2006/relationships/slide" Target="slide213.xml"/><Relationship Id="rId7" Type="http://schemas.openxmlformats.org/officeDocument/2006/relationships/slide" Target="slide97.xml"/><Relationship Id="rId12" Type="http://schemas.openxmlformats.org/officeDocument/2006/relationships/slide" Target="slide237.xml"/><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slide" Target="slide220.xml"/><Relationship Id="rId11" Type="http://schemas.openxmlformats.org/officeDocument/2006/relationships/slide" Target="slide221.xml"/><Relationship Id="rId5" Type="http://schemas.openxmlformats.org/officeDocument/2006/relationships/slide" Target="slide96.xml"/><Relationship Id="rId15" Type="http://schemas.openxmlformats.org/officeDocument/2006/relationships/slide" Target="slide15.xml"/><Relationship Id="rId10" Type="http://schemas.openxmlformats.org/officeDocument/2006/relationships/slide" Target="slide219.xml"/><Relationship Id="rId4" Type="http://schemas.openxmlformats.org/officeDocument/2006/relationships/slide" Target="slide214.xml"/><Relationship Id="rId9" Type="http://schemas.openxmlformats.org/officeDocument/2006/relationships/slide" Target="slide224.xml"/><Relationship Id="rId14" Type="http://schemas.openxmlformats.org/officeDocument/2006/relationships/slide" Target="slide52.xml"/></Relationships>
</file>

<file path=ppt/slides/_rels/slide96.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215.xml"/><Relationship Id="rId7" Type="http://schemas.openxmlformats.org/officeDocument/2006/relationships/slide" Target="slide219.xm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slide" Target="slide218.xml"/><Relationship Id="rId5" Type="http://schemas.openxmlformats.org/officeDocument/2006/relationships/slide" Target="slide217.xml"/><Relationship Id="rId10" Type="http://schemas.openxmlformats.org/officeDocument/2006/relationships/slide" Target="slide15.xml"/><Relationship Id="rId4" Type="http://schemas.openxmlformats.org/officeDocument/2006/relationships/slide" Target="slide216.xml"/><Relationship Id="rId9" Type="http://schemas.openxmlformats.org/officeDocument/2006/relationships/slide" Target="slide53.xml"/></Relationships>
</file>

<file path=ppt/slides/_rels/slide97.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73.xml"/><Relationship Id="rId7" Type="http://schemas.openxmlformats.org/officeDocument/2006/relationships/slide" Target="slide95.xml"/><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slide" Target="slide222.xml"/><Relationship Id="rId5" Type="http://schemas.openxmlformats.org/officeDocument/2006/relationships/slide" Target="slide221.xml"/><Relationship Id="rId4" Type="http://schemas.openxmlformats.org/officeDocument/2006/relationships/slide" Target="slide82.xml"/><Relationship Id="rId9" Type="http://schemas.openxmlformats.org/officeDocument/2006/relationships/slide" Target="slide15.xml"/></Relationships>
</file>

<file path=ppt/slides/_rels/slide98.xml.rels><?xml version="1.0" encoding="UTF-8" standalone="yes"?>
<Relationships xmlns="http://schemas.openxmlformats.org/package/2006/relationships"><Relationship Id="rId8" Type="http://schemas.openxmlformats.org/officeDocument/2006/relationships/slide" Target="slide232.xml"/><Relationship Id="rId3" Type="http://schemas.openxmlformats.org/officeDocument/2006/relationships/slide" Target="slide238.xml"/><Relationship Id="rId7" Type="http://schemas.openxmlformats.org/officeDocument/2006/relationships/slide" Target="slide99.xml"/><Relationship Id="rId12" Type="http://schemas.openxmlformats.org/officeDocument/2006/relationships/slide" Target="slide15.xml"/><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slide" Target="slide237.xml"/><Relationship Id="rId11" Type="http://schemas.openxmlformats.org/officeDocument/2006/relationships/slide" Target="slide55.xml"/><Relationship Id="rId5" Type="http://schemas.openxmlformats.org/officeDocument/2006/relationships/slide" Target="slide240.xml"/><Relationship Id="rId10" Type="http://schemas.openxmlformats.org/officeDocument/2006/relationships/slide" Target="slide59.xml"/><Relationship Id="rId4" Type="http://schemas.openxmlformats.org/officeDocument/2006/relationships/slide" Target="slide239.xml"/><Relationship Id="rId9" Type="http://schemas.openxmlformats.org/officeDocument/2006/relationships/slide" Target="slide233.xml"/></Relationships>
</file>

<file path=ppt/slides/_rels/slide99.xml.rels><?xml version="1.0" encoding="UTF-8" standalone="yes"?>
<Relationships xmlns="http://schemas.openxmlformats.org/package/2006/relationships"><Relationship Id="rId8" Type="http://schemas.openxmlformats.org/officeDocument/2006/relationships/slide" Target="slide240.xml"/><Relationship Id="rId13" Type="http://schemas.openxmlformats.org/officeDocument/2006/relationships/slide" Target="slide15.xml"/><Relationship Id="rId3" Type="http://schemas.openxmlformats.org/officeDocument/2006/relationships/slide" Target="slide238.xml"/><Relationship Id="rId7" Type="http://schemas.openxmlformats.org/officeDocument/2006/relationships/slide" Target="slide220.xml"/><Relationship Id="rId12" Type="http://schemas.openxmlformats.org/officeDocument/2006/relationships/slide" Target="slide55.xm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slide" Target="slide239.xml"/><Relationship Id="rId11" Type="http://schemas.openxmlformats.org/officeDocument/2006/relationships/slide" Target="slide59.xml"/><Relationship Id="rId5" Type="http://schemas.openxmlformats.org/officeDocument/2006/relationships/slide" Target="slide233.xml"/><Relationship Id="rId10" Type="http://schemas.openxmlformats.org/officeDocument/2006/relationships/slide" Target="slide100.xml"/><Relationship Id="rId4" Type="http://schemas.openxmlformats.org/officeDocument/2006/relationships/slide" Target="slide232.xml"/><Relationship Id="rId9" Type="http://schemas.openxmlformats.org/officeDocument/2006/relationships/slide" Target="slide2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cNvSpPr txBox="1">
            <a:spLocks/>
          </p:cNvSpPr>
          <p:nvPr/>
        </p:nvSpPr>
        <p:spPr>
          <a:xfrm>
            <a:off x="685800" y="1295400"/>
            <a:ext cx="7924800" cy="5029200"/>
          </a:xfrm>
          <a:prstGeom prst="rect">
            <a:avLst/>
          </a:prstGeom>
        </p:spPr>
        <p:txBody>
          <a:bodyPr>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400" dirty="0" smtClean="0">
                <a:latin typeface="Arial" pitchFamily="34" charset="0"/>
                <a:cs typeface="Arial" pitchFamily="34" charset="0"/>
              </a:rPr>
              <a:t>Unlike most PowerPoint files, this file is designed to be taken as an interactive, standalone application. Go into Slide Show mode now (see screen captures below) if you are not already in it. You are not in Slide Show mode if you see the PowerPoint menu bar and toolbar at the top of the screen. </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pPr marL="0" indent="0">
              <a:buNone/>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marL="0" indent="0">
              <a:spcBef>
                <a:spcPts val="600"/>
              </a:spcBef>
              <a:buNone/>
            </a:pPr>
            <a:endParaRPr lang="en-US" sz="1600" dirty="0" smtClean="0">
              <a:latin typeface="Arial" pitchFamily="34" charset="0"/>
              <a:cs typeface="Arial" pitchFamily="34" charset="0"/>
            </a:endParaRPr>
          </a:p>
          <a:p>
            <a:pPr marL="0" indent="0">
              <a:spcBef>
                <a:spcPts val="600"/>
              </a:spcBef>
              <a:buNone/>
            </a:pPr>
            <a:endParaRPr lang="en-US" sz="1600" dirty="0" smtClean="0">
              <a:latin typeface="Arial" pitchFamily="34" charset="0"/>
              <a:cs typeface="Arial" pitchFamily="34" charset="0"/>
            </a:endParaRPr>
          </a:p>
          <a:p>
            <a:pPr marL="0" indent="0">
              <a:spcBef>
                <a:spcPts val="600"/>
              </a:spcBef>
              <a:buNone/>
            </a:pPr>
            <a:endParaRPr lang="en-US" sz="1400" dirty="0" smtClean="0">
              <a:latin typeface="Arial" pitchFamily="34" charset="0"/>
              <a:cs typeface="Arial" pitchFamily="34" charset="0"/>
            </a:endParaRPr>
          </a:p>
          <a:p>
            <a:pPr marL="0" indent="0">
              <a:spcBef>
                <a:spcPts val="600"/>
              </a:spcBef>
              <a:buNone/>
            </a:pPr>
            <a:r>
              <a:rPr lang="en-US" sz="1400" dirty="0" smtClean="0">
                <a:latin typeface="Arial" pitchFamily="34" charset="0"/>
                <a:cs typeface="Arial" pitchFamily="34" charset="0"/>
              </a:rPr>
              <a:t>In Slide Show mode, you can click links and buttons to navigate. To exit Slide Show mode, press </a:t>
            </a:r>
            <a:r>
              <a:rPr lang="en-US" sz="1400" b="1" dirty="0" smtClean="0">
                <a:latin typeface="Arial" pitchFamily="34" charset="0"/>
                <a:cs typeface="Arial" pitchFamily="34" charset="0"/>
              </a:rPr>
              <a:t>&lt;Esc&gt;</a:t>
            </a:r>
            <a:r>
              <a:rPr lang="en-US" sz="1400" dirty="0" smtClean="0">
                <a:latin typeface="Arial" pitchFamily="34" charset="0"/>
                <a:cs typeface="Arial" pitchFamily="34" charset="0"/>
              </a:rPr>
              <a:t>. Note that when you are in Normal (Edit) mode, you may see objects stacked on top of other objects on slides. These are popup objects triggered by various buttons on the slide. Go into Slide Show mode to see the slide function properly.</a:t>
            </a:r>
          </a:p>
        </p:txBody>
      </p:sp>
      <p:pic>
        <p:nvPicPr>
          <p:cNvPr id="24" name="PPT 2007 screen capture" descr="Screen capture of PowerPoint interface showing View&gt;Slide Show"/>
          <p:cNvPicPr>
            <a:picLocks noChangeAspect="1"/>
          </p:cNvPicPr>
          <p:nvPr/>
        </p:nvPicPr>
        <p:blipFill>
          <a:blip r:embed="rId2" cstate="screen"/>
          <a:stretch>
            <a:fillRect/>
          </a:stretch>
        </p:blipFill>
        <p:spPr>
          <a:xfrm>
            <a:off x="304800" y="2517580"/>
            <a:ext cx="3723531" cy="990600"/>
          </a:xfrm>
          <a:prstGeom prst="rect">
            <a:avLst/>
          </a:prstGeom>
          <a:ln>
            <a:solidFill>
              <a:schemeClr val="tx1"/>
            </a:solidFill>
          </a:ln>
        </p:spPr>
      </p:pic>
      <p:sp>
        <p:nvSpPr>
          <p:cNvPr id="25" name="PowerPoint 2003 caption"/>
          <p:cNvSpPr txBox="1"/>
          <p:nvPr/>
        </p:nvSpPr>
        <p:spPr>
          <a:xfrm>
            <a:off x="1055423" y="2209800"/>
            <a:ext cx="2457450" cy="307777"/>
          </a:xfrm>
          <a:prstGeom prst="rect">
            <a:avLst/>
          </a:prstGeom>
          <a:noFill/>
        </p:spPr>
        <p:txBody>
          <a:bodyPr wrap="square" rtlCol="0">
            <a:spAutoFit/>
          </a:bodyPr>
          <a:lstStyle/>
          <a:p>
            <a:r>
              <a:rPr lang="en-US" sz="1400" dirty="0" smtClean="0">
                <a:latin typeface="Arial" pitchFamily="34" charset="0"/>
                <a:cs typeface="Arial" pitchFamily="34" charset="0"/>
              </a:rPr>
              <a:t>PowerPoint 2007 (Windows)</a:t>
            </a:r>
            <a:endParaRPr lang="en-US" sz="1400" dirty="0">
              <a:latin typeface="Arial" pitchFamily="34" charset="0"/>
              <a:cs typeface="Arial" pitchFamily="34" charset="0"/>
            </a:endParaRPr>
          </a:p>
        </p:txBody>
      </p:sp>
      <p:sp>
        <p:nvSpPr>
          <p:cNvPr id="26" name="PowerPoint 2007 caption"/>
          <p:cNvSpPr txBox="1"/>
          <p:nvPr/>
        </p:nvSpPr>
        <p:spPr>
          <a:xfrm>
            <a:off x="5334000" y="2209801"/>
            <a:ext cx="2590800" cy="307777"/>
          </a:xfrm>
          <a:prstGeom prst="rect">
            <a:avLst/>
          </a:prstGeom>
          <a:noFill/>
        </p:spPr>
        <p:txBody>
          <a:bodyPr wrap="square" rtlCol="0">
            <a:spAutoFit/>
          </a:bodyPr>
          <a:lstStyle/>
          <a:p>
            <a:r>
              <a:rPr lang="en-US" sz="1400" dirty="0" smtClean="0">
                <a:latin typeface="Arial" pitchFamily="34" charset="0"/>
                <a:cs typeface="Arial" pitchFamily="34" charset="0"/>
              </a:rPr>
              <a:t>PowerPoint 2010 (Windows)</a:t>
            </a:r>
            <a:endParaRPr lang="en-US" sz="1400" dirty="0">
              <a:latin typeface="Arial" pitchFamily="34" charset="0"/>
              <a:cs typeface="Arial" pitchFamily="34" charset="0"/>
            </a:endParaRPr>
          </a:p>
        </p:txBody>
      </p:sp>
      <p:grpSp>
        <p:nvGrpSpPr>
          <p:cNvPr id="7" name="Group 6"/>
          <p:cNvGrpSpPr/>
          <p:nvPr/>
        </p:nvGrpSpPr>
        <p:grpSpPr>
          <a:xfrm>
            <a:off x="4210050" y="2562514"/>
            <a:ext cx="4686300" cy="945666"/>
            <a:chOff x="4210050" y="3553111"/>
            <a:chExt cx="4686300" cy="945666"/>
          </a:xfrm>
        </p:grpSpPr>
        <p:pic>
          <p:nvPicPr>
            <p:cNvPr id="512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 r="47735" b="83125"/>
            <a:stretch/>
          </p:blipFill>
          <p:spPr bwMode="auto">
            <a:xfrm>
              <a:off x="4210050" y="3553111"/>
              <a:ext cx="4686300" cy="94566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4210050" y="3848100"/>
              <a:ext cx="476250" cy="650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399309" y="381000"/>
            <a:ext cx="6172200"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Before You Begin</a:t>
            </a:r>
            <a:endParaRPr lang="en-US" sz="4400" dirty="0">
              <a:latin typeface="Arial" panose="020B0604020202020204" pitchFamily="34" charset="0"/>
              <a:cs typeface="Arial" panose="020B0604020202020204" pitchFamily="34" charset="0"/>
            </a:endParaRPr>
          </a:p>
        </p:txBody>
      </p:sp>
      <p:sp>
        <p:nvSpPr>
          <p:cNvPr id="30" name="TextBox 29">
            <a:hlinkClick r:id="rId4" action="ppaction://hlinksldjump"/>
          </p:cNvPr>
          <p:cNvSpPr txBox="1"/>
          <p:nvPr/>
        </p:nvSpPr>
        <p:spPr>
          <a:xfrm>
            <a:off x="4023518" y="6243935"/>
            <a:ext cx="1539082" cy="461665"/>
          </a:xfrm>
          <a:prstGeom prst="rect">
            <a:avLst/>
          </a:prstGeom>
          <a:noFill/>
        </p:spPr>
        <p:txBody>
          <a:bodyPr wrap="square" rtlCol="0">
            <a:spAutoFit/>
          </a:bodyPr>
          <a:lstStyle/>
          <a:p>
            <a:r>
              <a:rPr lang="en-US" sz="2400" u="sng" dirty="0" smtClean="0">
                <a:latin typeface="Arial" panose="020B0604020202020204" pitchFamily="34" charset="0"/>
                <a:cs typeface="Arial" panose="020B0604020202020204" pitchFamily="34" charset="0"/>
                <a:hlinkClick r:id="" action="ppaction://hlinkshowjump?jump=nextslide"/>
              </a:rPr>
              <a:t>Continue</a:t>
            </a:r>
            <a:endParaRPr lang="en-US" sz="2400" u="sng" dirty="0">
              <a:latin typeface="Arial" panose="020B0604020202020204" pitchFamily="34" charset="0"/>
              <a:cs typeface="Arial" panose="020B0604020202020204" pitchFamily="34" charset="0"/>
            </a:endParaRPr>
          </a:p>
        </p:txBody>
      </p:sp>
      <p:pic>
        <p:nvPicPr>
          <p:cNvPr id="1026" name="Picture 2" descr="C:\Users\peter.berking\Desktop\Mac screen show (cropp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46461" y="4001547"/>
            <a:ext cx="2202471" cy="115919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4" name="PowerPoint 2003 caption"/>
          <p:cNvSpPr txBox="1"/>
          <p:nvPr/>
        </p:nvSpPr>
        <p:spPr>
          <a:xfrm>
            <a:off x="3504406" y="3654623"/>
            <a:ext cx="2058194" cy="307777"/>
          </a:xfrm>
          <a:prstGeom prst="rect">
            <a:avLst/>
          </a:prstGeom>
          <a:noFill/>
        </p:spPr>
        <p:txBody>
          <a:bodyPr wrap="square" rtlCol="0">
            <a:spAutoFit/>
          </a:bodyPr>
          <a:lstStyle/>
          <a:p>
            <a:r>
              <a:rPr lang="en-US" sz="1400" dirty="0" smtClean="0">
                <a:latin typeface="Arial" pitchFamily="34" charset="0"/>
                <a:cs typeface="Arial" pitchFamily="34" charset="0"/>
              </a:rPr>
              <a:t>PowerPoint 2011 (Mac)</a:t>
            </a:r>
            <a:endParaRPr lang="en-US" sz="1400" dirty="0">
              <a:latin typeface="Arial" pitchFamily="34" charset="0"/>
              <a:cs typeface="Arial" pitchFamily="34" charset="0"/>
            </a:endParaRPr>
          </a:p>
        </p:txBody>
      </p:sp>
      <p:sp>
        <p:nvSpPr>
          <p:cNvPr id="4" name="Rectangle 3"/>
          <p:cNvSpPr/>
          <p:nvPr/>
        </p:nvSpPr>
        <p:spPr>
          <a:xfrm>
            <a:off x="3446461" y="4627342"/>
            <a:ext cx="577057" cy="554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17864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Reference Model</a:t>
            </a:r>
            <a:endParaRPr lang="en-US" dirty="0"/>
          </a:p>
        </p:txBody>
      </p:sp>
      <p:grpSp>
        <p:nvGrpSpPr>
          <p:cNvPr id="18" name="Group 17"/>
          <p:cNvGrpSpPr/>
          <p:nvPr/>
        </p:nvGrpSpPr>
        <p:grpSpPr>
          <a:xfrm>
            <a:off x="990600" y="1219200"/>
            <a:ext cx="7086600" cy="4526920"/>
            <a:chOff x="55110" y="381000"/>
            <a:chExt cx="8707890" cy="5562600"/>
          </a:xfrm>
        </p:grpSpPr>
        <p:sp>
          <p:nvSpPr>
            <p:cNvPr id="21" name="Line Callout 1 (Accent Bar) 20"/>
            <p:cNvSpPr/>
            <p:nvPr/>
          </p:nvSpPr>
          <p:spPr>
            <a:xfrm>
              <a:off x="1740508" y="5150813"/>
              <a:ext cx="1310865" cy="567281"/>
            </a:xfrm>
            <a:prstGeom prst="accentCallout1">
              <a:avLst>
                <a:gd name="adj1" fmla="val 25284"/>
                <a:gd name="adj2" fmla="val 98125"/>
                <a:gd name="adj3" fmla="val -30562"/>
                <a:gd name="adj4" fmla="val 1106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dirty="0" smtClean="0">
                  <a:solidFill>
                    <a:schemeClr val="tx1"/>
                  </a:solidFill>
                </a:rPr>
                <a:t>Dennen &amp; </a:t>
              </a:r>
              <a:r>
                <a:rPr lang="en-US" sz="1050" dirty="0" err="1" smtClean="0">
                  <a:solidFill>
                    <a:schemeClr val="tx1"/>
                  </a:solidFill>
                </a:rPr>
                <a:t>Hao</a:t>
              </a:r>
              <a:endParaRPr lang="en-US" sz="1050" dirty="0" smtClean="0">
                <a:solidFill>
                  <a:schemeClr val="tx1"/>
                </a:solidFill>
              </a:endParaRPr>
            </a:p>
            <a:p>
              <a:pPr algn="r"/>
              <a:r>
                <a:rPr lang="en-US" sz="1050" dirty="0" err="1" smtClean="0">
                  <a:solidFill>
                    <a:schemeClr val="tx1"/>
                  </a:solidFill>
                </a:rPr>
                <a:t>Koole</a:t>
              </a:r>
              <a:endParaRPr lang="en-US" sz="1050" dirty="0" smtClean="0">
                <a:solidFill>
                  <a:schemeClr val="tx1"/>
                </a:solidFill>
              </a:endParaRPr>
            </a:p>
            <a:p>
              <a:pPr algn="r"/>
              <a:r>
                <a:rPr lang="en-US" sz="1050" dirty="0" smtClean="0">
                  <a:solidFill>
                    <a:schemeClr val="tx1"/>
                  </a:solidFill>
                </a:rPr>
                <a:t>Park</a:t>
              </a:r>
            </a:p>
          </p:txBody>
        </p:sp>
        <p:sp>
          <p:nvSpPr>
            <p:cNvPr id="24" name="Line Callout 1 (Accent Bar) 23"/>
            <p:cNvSpPr/>
            <p:nvPr/>
          </p:nvSpPr>
          <p:spPr>
            <a:xfrm>
              <a:off x="5339810" y="1089925"/>
              <a:ext cx="1675500" cy="586475"/>
            </a:xfrm>
            <a:prstGeom prst="accentCallout1">
              <a:avLst>
                <a:gd name="adj1" fmla="val 56730"/>
                <a:gd name="adj2" fmla="val 96223"/>
                <a:gd name="adj3" fmla="val 144748"/>
                <a:gd name="adj4" fmla="val 1186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err="1" smtClean="0">
                  <a:solidFill>
                    <a:schemeClr val="tx1"/>
                  </a:solidFill>
                </a:rPr>
                <a:t>Gottfredson</a:t>
              </a:r>
              <a:r>
                <a:rPr lang="en-US" sz="1000" dirty="0" smtClean="0">
                  <a:solidFill>
                    <a:schemeClr val="tx1"/>
                  </a:solidFill>
                </a:rPr>
                <a:t> &amp; Mosher</a:t>
              </a:r>
            </a:p>
            <a:p>
              <a:pPr algn="r"/>
              <a:r>
                <a:rPr lang="en-US" sz="1000" dirty="0" smtClean="0">
                  <a:solidFill>
                    <a:schemeClr val="tx1"/>
                  </a:solidFill>
                </a:rPr>
                <a:t>Rosenberg</a:t>
              </a:r>
            </a:p>
            <a:p>
              <a:pPr algn="r"/>
              <a:r>
                <a:rPr lang="en-US" sz="1000" dirty="0" err="1" smtClean="0">
                  <a:solidFill>
                    <a:schemeClr val="tx1"/>
                  </a:solidFill>
                </a:rPr>
                <a:t>Rossett</a:t>
              </a:r>
              <a:r>
                <a:rPr lang="en-US" sz="1000" dirty="0" smtClean="0">
                  <a:solidFill>
                    <a:schemeClr val="tx1"/>
                  </a:solidFill>
                </a:rPr>
                <a:t> &amp; Schafer</a:t>
              </a:r>
            </a:p>
          </p:txBody>
        </p:sp>
        <p:sp>
          <p:nvSpPr>
            <p:cNvPr id="22" name="Line Callout 1 (Accent Bar) 21"/>
            <p:cNvSpPr/>
            <p:nvPr/>
          </p:nvSpPr>
          <p:spPr>
            <a:xfrm>
              <a:off x="55110" y="2570824"/>
              <a:ext cx="1066799" cy="1461871"/>
            </a:xfrm>
            <a:prstGeom prst="accentCallout1">
              <a:avLst>
                <a:gd name="adj1" fmla="val 56730"/>
                <a:gd name="adj2" fmla="val 95837"/>
                <a:gd name="adj3" fmla="val 114211"/>
                <a:gd name="adj4" fmla="val 1227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smtClean="0">
                  <a:solidFill>
                    <a:schemeClr val="tx1"/>
                  </a:solidFill>
                </a:rPr>
                <a:t>ADL</a:t>
              </a:r>
            </a:p>
            <a:p>
              <a:pPr algn="r"/>
              <a:r>
                <a:rPr lang="en-US" sz="1000" dirty="0" smtClean="0">
                  <a:solidFill>
                    <a:schemeClr val="tx1"/>
                  </a:solidFill>
                </a:rPr>
                <a:t>Clothier</a:t>
              </a:r>
            </a:p>
            <a:p>
              <a:pPr algn="r"/>
              <a:r>
                <a:rPr lang="en-US" sz="1000" dirty="0" smtClean="0">
                  <a:solidFill>
                    <a:schemeClr val="tx1"/>
                  </a:solidFill>
                </a:rPr>
                <a:t>Gilbert</a:t>
              </a:r>
            </a:p>
            <a:p>
              <a:pPr algn="r"/>
              <a:r>
                <a:rPr lang="en-US" sz="1000" dirty="0" err="1" smtClean="0">
                  <a:solidFill>
                    <a:schemeClr val="tx1"/>
                  </a:solidFill>
                </a:rPr>
                <a:t>Hoober</a:t>
              </a:r>
              <a:endParaRPr lang="en-US" sz="1000" dirty="0" smtClean="0">
                <a:solidFill>
                  <a:schemeClr val="tx1"/>
                </a:solidFill>
              </a:endParaRPr>
            </a:p>
            <a:p>
              <a:pPr algn="r"/>
              <a:r>
                <a:rPr lang="en-US" sz="1000" dirty="0" smtClean="0">
                  <a:solidFill>
                    <a:schemeClr val="tx1"/>
                  </a:solidFill>
                </a:rPr>
                <a:t>JISC</a:t>
              </a:r>
            </a:p>
            <a:p>
              <a:pPr algn="r"/>
              <a:r>
                <a:rPr lang="en-US" sz="1000" dirty="0" smtClean="0">
                  <a:solidFill>
                    <a:schemeClr val="tx1"/>
                  </a:solidFill>
                </a:rPr>
                <a:t>Quinn</a:t>
              </a:r>
            </a:p>
            <a:p>
              <a:pPr algn="r"/>
              <a:r>
                <a:rPr lang="en-US" sz="1000" dirty="0" err="1" smtClean="0">
                  <a:solidFill>
                    <a:schemeClr val="tx1"/>
                  </a:solidFill>
                </a:rPr>
                <a:t>Udell</a:t>
              </a:r>
              <a:endParaRPr lang="en-US" sz="1000" dirty="0" smtClean="0">
                <a:solidFill>
                  <a:schemeClr val="tx1"/>
                </a:solidFill>
              </a:endParaRPr>
            </a:p>
          </p:txBody>
        </p:sp>
        <p:sp>
          <p:nvSpPr>
            <p:cNvPr id="19" name="Line Callout 1 (Accent Bar) 18"/>
            <p:cNvSpPr/>
            <p:nvPr/>
          </p:nvSpPr>
          <p:spPr>
            <a:xfrm>
              <a:off x="2021408" y="1223699"/>
              <a:ext cx="1638300" cy="474545"/>
            </a:xfrm>
            <a:prstGeom prst="accentCallout1">
              <a:avLst>
                <a:gd name="adj1" fmla="val 56730"/>
                <a:gd name="adj2" fmla="val 96623"/>
                <a:gd name="adj3" fmla="val 143829"/>
                <a:gd name="adj4" fmla="val 1322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smtClean="0">
                  <a:solidFill>
                    <a:schemeClr val="tx1"/>
                  </a:solidFill>
                </a:rPr>
                <a:t>Dick, Carey, &amp; Carey</a:t>
              </a:r>
            </a:p>
            <a:p>
              <a:pPr algn="r"/>
              <a:r>
                <a:rPr lang="en-US" sz="1000" dirty="0" smtClean="0">
                  <a:solidFill>
                    <a:schemeClr val="tx1"/>
                  </a:solidFill>
                </a:rPr>
                <a:t>Cooney &amp; Little</a:t>
              </a:r>
            </a:p>
          </p:txBody>
        </p:sp>
        <p:graphicFrame>
          <p:nvGraphicFramePr>
            <p:cNvPr id="20" name="Diagram 19"/>
            <p:cNvGraphicFramePr/>
            <p:nvPr>
              <p:extLst>
                <p:ext uri="{D42A27DB-BD31-4B8C-83A1-F6EECF244321}">
                  <p14:modId xmlns="" xmlns:p14="http://schemas.microsoft.com/office/powerpoint/2010/main" val="566803928"/>
                </p:ext>
              </p:extLst>
            </p:nvPr>
          </p:nvGraphicFramePr>
          <p:xfrm>
            <a:off x="419100" y="381000"/>
            <a:ext cx="83439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Line Callout 1 (Accent Bar) 25"/>
            <p:cNvSpPr/>
            <p:nvPr/>
          </p:nvSpPr>
          <p:spPr>
            <a:xfrm>
              <a:off x="6422169" y="4766080"/>
              <a:ext cx="1478970" cy="483848"/>
            </a:xfrm>
            <a:prstGeom prst="accentCallout1">
              <a:avLst>
                <a:gd name="adj1" fmla="val 68730"/>
                <a:gd name="adj2" fmla="val 374"/>
                <a:gd name="adj3" fmla="val 55032"/>
                <a:gd name="adj4" fmla="val -36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smtClean="0">
                  <a:solidFill>
                    <a:schemeClr val="tx1"/>
                  </a:solidFill>
                </a:rPr>
                <a:t>Dabbagh</a:t>
              </a:r>
              <a:endParaRPr lang="en-US" sz="1000" dirty="0" smtClean="0">
                <a:solidFill>
                  <a:schemeClr val="tx1"/>
                </a:solidFill>
              </a:endParaRPr>
            </a:p>
            <a:p>
              <a:r>
                <a:rPr lang="en-US" sz="1000" dirty="0" smtClean="0">
                  <a:solidFill>
                    <a:schemeClr val="tx1"/>
                  </a:solidFill>
                </a:rPr>
                <a:t>de </a:t>
              </a:r>
              <a:r>
                <a:rPr lang="en-US" sz="1000" dirty="0" err="1" smtClean="0">
                  <a:solidFill>
                    <a:schemeClr val="tx1"/>
                  </a:solidFill>
                </a:rPr>
                <a:t>Waard</a:t>
              </a:r>
              <a:endParaRPr lang="en-US" sz="1000" dirty="0" smtClean="0">
                <a:solidFill>
                  <a:schemeClr val="tx1"/>
                </a:solidFill>
              </a:endParaRPr>
            </a:p>
            <a:p>
              <a:r>
                <a:rPr lang="en-US" sz="1000" dirty="0" smtClean="0">
                  <a:solidFill>
                    <a:schemeClr val="tx1"/>
                  </a:solidFill>
                </a:rPr>
                <a:t>Van </a:t>
              </a:r>
              <a:r>
                <a:rPr lang="en-US" sz="1000" dirty="0" err="1" smtClean="0">
                  <a:solidFill>
                    <a:schemeClr val="tx1"/>
                  </a:solidFill>
                </a:rPr>
                <a:t>Merrienboer</a:t>
              </a:r>
              <a:endParaRPr lang="en-US" sz="1000" dirty="0" smtClean="0">
                <a:solidFill>
                  <a:schemeClr val="tx1"/>
                </a:solidFill>
              </a:endParaRPr>
            </a:p>
          </p:txBody>
        </p:sp>
        <p:sp>
          <p:nvSpPr>
            <p:cNvPr id="27" name="Straight Connector 3"/>
            <p:cNvSpPr/>
            <p:nvPr/>
          </p:nvSpPr>
          <p:spPr>
            <a:xfrm rot="7771172" flipV="1">
              <a:off x="4886731" y="4231782"/>
              <a:ext cx="526060" cy="58781"/>
            </a:xfrm>
            <a:custGeom>
              <a:avLst/>
              <a:gdLst/>
              <a:ahLst/>
              <a:cxnLst/>
              <a:rect l="0" t="0" r="0" b="0"/>
              <a:pathLst>
                <a:path>
                  <a:moveTo>
                    <a:pt x="0" y="0"/>
                  </a:moveTo>
                  <a:lnTo>
                    <a:pt x="486239" y="0"/>
                  </a:lnTo>
                </a:path>
              </a:pathLst>
            </a:custGeom>
            <a:noFill/>
            <a:ln w="76200">
              <a:solidFill>
                <a:schemeClr val="bg1">
                  <a:lumMod val="75000"/>
                </a:schemeClr>
              </a:solidFill>
              <a:headEnd type="triangle" w="med" len="med"/>
              <a:tailEnd type="none" w="med" len="med"/>
            </a:ln>
            <a:scene3d>
              <a:camera prst="orthographicFront"/>
              <a:lightRig rig="threePt" dir="t"/>
            </a:scene3d>
            <a:sp3d extrusionH="76200">
              <a:bevelT/>
              <a:extrusionClr>
                <a:schemeClr val="bg1">
                  <a:lumMod val="75000"/>
                </a:schemeClr>
              </a:extrusionClr>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Rounded Rectangle 24"/>
            <p:cNvSpPr/>
            <p:nvPr/>
          </p:nvSpPr>
          <p:spPr>
            <a:xfrm>
              <a:off x="4107632" y="4482778"/>
              <a:ext cx="1883196" cy="941137"/>
            </a:xfrm>
            <a:prstGeom prst="roundRect">
              <a:avLst/>
            </a:prstGeom>
            <a:solidFill>
              <a:srgbClr val="BFBFB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pPr algn="ctr"/>
              <a:r>
                <a:rPr lang="en-US" sz="1400" dirty="0" smtClean="0">
                  <a:solidFill>
                    <a:schemeClr val="tx1"/>
                  </a:solidFill>
                </a:rPr>
                <a:t>Learning Activity Development Models</a:t>
              </a:r>
              <a:endParaRPr lang="en-US" sz="1400" dirty="0">
                <a:solidFill>
                  <a:schemeClr val="tx1"/>
                </a:solidFill>
              </a:endParaRPr>
            </a:p>
          </p:txBody>
        </p:sp>
      </p:grpSp>
      <p:sp>
        <p:nvSpPr>
          <p:cNvPr id="29" name="Rectangle 28"/>
          <p:cNvSpPr/>
          <p:nvPr/>
        </p:nvSpPr>
        <p:spPr>
          <a:xfrm>
            <a:off x="1066800" y="1524000"/>
            <a:ext cx="6800933" cy="4419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675513" y="5486400"/>
            <a:ext cx="6116019" cy="523220"/>
          </a:xfrm>
          <a:prstGeom prst="rect">
            <a:avLst/>
          </a:prstGeom>
          <a:noFill/>
        </p:spPr>
        <p:txBody>
          <a:bodyPr wrap="square" rtlCol="0">
            <a:spAutoFit/>
          </a:bodyPr>
          <a:lstStyle/>
          <a:p>
            <a:r>
              <a:rPr lang="en-US" sz="2800" dirty="0" err="1" smtClean="0"/>
              <a:t>mLearning</a:t>
            </a:r>
            <a:r>
              <a:rPr lang="en-US" sz="2800" dirty="0" smtClean="0"/>
              <a:t> Design Reference Model</a:t>
            </a:r>
            <a:endParaRPr lang="en-US" sz="2800" dirty="0"/>
          </a:p>
        </p:txBody>
      </p:sp>
      <p:sp>
        <p:nvSpPr>
          <p:cNvPr id="9" name="TextBox 8"/>
          <p:cNvSpPr txBox="1"/>
          <p:nvPr/>
        </p:nvSpPr>
        <p:spPr>
          <a:xfrm>
            <a:off x="3175948" y="1143000"/>
            <a:ext cx="2386652" cy="338554"/>
          </a:xfrm>
          <a:prstGeom prst="rect">
            <a:avLst/>
          </a:prstGeom>
          <a:noFill/>
        </p:spPr>
        <p:txBody>
          <a:bodyPr wrap="square" rtlCol="0">
            <a:spAutoFit/>
          </a:bodyPr>
          <a:lstStyle/>
          <a:p>
            <a:r>
              <a:rPr lang="en-US" sz="1600" u="sng" dirty="0" smtClean="0">
                <a:solidFill>
                  <a:schemeClr val="accent2">
                    <a:lumMod val="50000"/>
                  </a:schemeClr>
                </a:solidFill>
                <a:latin typeface="Arial" panose="020B0604020202020204" pitchFamily="34" charset="0"/>
                <a:cs typeface="Arial" panose="020B0604020202020204" pitchFamily="34" charset="0"/>
              </a:rPr>
              <a:t>Explanation of Diagram</a:t>
            </a:r>
            <a:endParaRPr lang="en-US" sz="1600" u="sng" dirty="0">
              <a:solidFill>
                <a:schemeClr val="accent2">
                  <a:lumMod val="50000"/>
                </a:schemeClr>
              </a:solidFill>
              <a:latin typeface="Arial" panose="020B0604020202020204" pitchFamily="34" charset="0"/>
              <a:cs typeface="Arial" panose="020B0604020202020204" pitchFamily="34" charset="0"/>
            </a:endParaRPr>
          </a:p>
        </p:txBody>
      </p:sp>
      <p:sp>
        <p:nvSpPr>
          <p:cNvPr id="28" name="Rounded Rectangle 27"/>
          <p:cNvSpPr/>
          <p:nvPr/>
        </p:nvSpPr>
        <p:spPr>
          <a:xfrm>
            <a:off x="2438400" y="2209800"/>
            <a:ext cx="3923608" cy="255389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b="1" dirty="0" smtClean="0">
                <a:latin typeface="Arial" panose="020B0604020202020204" pitchFamily="34" charset="0"/>
                <a:cs typeface="Arial" panose="020B0604020202020204" pitchFamily="34" charset="0"/>
              </a:rPr>
              <a:t>Explanation of Diagram</a:t>
            </a:r>
          </a:p>
          <a:p>
            <a:r>
              <a:rPr lang="en-US" sz="1400" dirty="0" smtClean="0">
                <a:latin typeface="Arial" panose="020B0604020202020204" pitchFamily="34" charset="0"/>
                <a:cs typeface="Arial" panose="020B0604020202020204" pitchFamily="34" charset="0"/>
              </a:rPr>
              <a:t>This </a:t>
            </a:r>
            <a:r>
              <a:rPr lang="en-US" sz="1400" dirty="0">
                <a:latin typeface="Arial" panose="020B0604020202020204" pitchFamily="34" charset="0"/>
                <a:cs typeface="Arial" panose="020B0604020202020204" pitchFamily="34" charset="0"/>
              </a:rPr>
              <a:t>diagram represents the component theories, models, and disciplines included in the </a:t>
            </a:r>
            <a:r>
              <a:rPr lang="en-US" sz="1400" dirty="0" smtClean="0">
                <a:latin typeface="Arial" panose="020B0604020202020204" pitchFamily="34" charset="0"/>
                <a:cs typeface="Arial" panose="020B0604020202020204" pitchFamily="34" charset="0"/>
              </a:rPr>
              <a:t>Reference Model</a:t>
            </a:r>
            <a:r>
              <a:rPr lang="en-US" sz="1400" dirty="0">
                <a:latin typeface="Arial" panose="020B0604020202020204" pitchFamily="34" charset="0"/>
                <a:cs typeface="Arial" panose="020B0604020202020204" pitchFamily="34" charset="0"/>
              </a:rPr>
              <a:t>, with each component sized in </a:t>
            </a:r>
            <a:r>
              <a:rPr lang="en-US" sz="1400" dirty="0" smtClean="0">
                <a:latin typeface="Arial" panose="020B0604020202020204" pitchFamily="34" charset="0"/>
                <a:cs typeface="Arial" panose="020B0604020202020204" pitchFamily="34" charset="0"/>
              </a:rPr>
              <a:t>proportion </a:t>
            </a:r>
            <a:r>
              <a:rPr lang="en-US" sz="1400" dirty="0">
                <a:latin typeface="Arial" panose="020B0604020202020204" pitchFamily="34" charset="0"/>
                <a:cs typeface="Arial" panose="020B0604020202020204" pitchFamily="34" charset="0"/>
              </a:rPr>
              <a:t>to its relative contributions to the whole.</a:t>
            </a: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I</a:t>
            </a:r>
            <a:r>
              <a:rPr lang="en-US" sz="1400" dirty="0" smtClean="0">
                <a:latin typeface="Arial" panose="020B0604020202020204" pitchFamily="34" charset="0"/>
                <a:cs typeface="Arial" panose="020B0604020202020204" pitchFamily="34" charset="0"/>
              </a:rPr>
              <a:t>nstructional </a:t>
            </a:r>
            <a:r>
              <a:rPr lang="en-US" sz="1400" dirty="0">
                <a:latin typeface="Arial" panose="020B0604020202020204" pitchFamily="34" charset="0"/>
                <a:cs typeface="Arial" panose="020B0604020202020204" pitchFamily="34" charset="0"/>
              </a:rPr>
              <a:t>D</a:t>
            </a:r>
            <a:r>
              <a:rPr lang="en-US" sz="1400" dirty="0" smtClean="0">
                <a:latin typeface="Arial" panose="020B0604020202020204" pitchFamily="34" charset="0"/>
                <a:cs typeface="Arial" panose="020B0604020202020204" pitchFamily="34" charset="0"/>
              </a:rPr>
              <a:t>esign Process </a:t>
            </a:r>
            <a:r>
              <a:rPr lang="en-US" sz="1400" dirty="0">
                <a:latin typeface="Arial" panose="020B0604020202020204" pitchFamily="34" charset="0"/>
                <a:cs typeface="Arial" panose="020B0604020202020204" pitchFamily="34" charset="0"/>
              </a:rPr>
              <a:t>M</a:t>
            </a:r>
            <a:r>
              <a:rPr lang="en-US" sz="1400" dirty="0" smtClean="0">
                <a:latin typeface="Arial" panose="020B0604020202020204" pitchFamily="34" charset="0"/>
                <a:cs typeface="Arial" panose="020B0604020202020204" pitchFamily="34" charset="0"/>
              </a:rPr>
              <a:t>odel </a:t>
            </a:r>
            <a:r>
              <a:rPr lang="en-US" sz="1400" dirty="0">
                <a:latin typeface="Arial" panose="020B0604020202020204" pitchFamily="34" charset="0"/>
                <a:cs typeface="Arial" panose="020B0604020202020204" pitchFamily="34" charset="0"/>
              </a:rPr>
              <a:t>is shown in the middle because each of the outer components appear within a specific part of </a:t>
            </a:r>
            <a:r>
              <a:rPr lang="en-US" sz="1400" dirty="0" smtClean="0">
                <a:latin typeface="Arial" panose="020B0604020202020204" pitchFamily="34" charset="0"/>
                <a:cs typeface="Arial" panose="020B0604020202020204" pitchFamily="34" charset="0"/>
              </a:rPr>
              <a:t>this overall model framework</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p:txBody>
      </p:sp>
      <p:sp>
        <p:nvSpPr>
          <p:cNvPr id="36" name="TextBox 35">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38" name="TextBox 37">
            <a:hlinkClick r:id="rId9"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10"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31" name="TextBox 30">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9" action="ppaction://hlinksldjump"/>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2" name="TextBox 31">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3" name="TextBox 32">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4" name="TextBox 33">
            <a:hlinkClick r:id="" action="ppaction://hlinkshowjump?jump=lastslideviewed"/>
          </p:cNvPr>
          <p:cNvSpPr txBox="1"/>
          <p:nvPr/>
        </p:nvSpPr>
        <p:spPr>
          <a:xfrm>
            <a:off x="3276600" y="5943600"/>
            <a:ext cx="2209800" cy="338554"/>
          </a:xfrm>
          <a:prstGeom prst="rect">
            <a:avLst/>
          </a:prstGeom>
          <a:noFill/>
        </p:spPr>
        <p:txBody>
          <a:bodyPr wrap="square" rtlCol="0">
            <a:spAutoFit/>
          </a:bodyPr>
          <a:lstStyle/>
          <a:p>
            <a:r>
              <a:rPr lang="en-US" sz="1600" u="sng" dirty="0" smtClean="0">
                <a:solidFill>
                  <a:schemeClr val="accent2">
                    <a:lumMod val="50000"/>
                  </a:schemeClr>
                </a:solidFill>
                <a:latin typeface="Arial" panose="020B0604020202020204" pitchFamily="34" charset="0"/>
                <a:cs typeface="Arial" panose="020B0604020202020204" pitchFamily="34" charset="0"/>
                <a:hlinkClick r:id="rId11" action="ppaction://hlinksldjump"/>
              </a:rPr>
              <a:t>Full list of references</a:t>
            </a:r>
            <a:endParaRPr lang="en-US" sz="1600"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38352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P spid="28"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Revise instructional [or PS] materials</a:t>
            </a:r>
            <a:endParaRPr lang="en-US" dirty="0"/>
          </a:p>
        </p:txBody>
      </p:sp>
      <p:sp>
        <p:nvSpPr>
          <p:cNvPr id="3" name="Content Placeholder 2"/>
          <p:cNvSpPr>
            <a:spLocks noGrp="1"/>
          </p:cNvSpPr>
          <p:nvPr>
            <p:ph sz="quarter" idx="1"/>
          </p:nvPr>
        </p:nvSpPr>
        <p:spPr/>
        <p:txBody>
          <a:bodyPr>
            <a:normAutofit/>
          </a:bodyPr>
          <a:lstStyle/>
          <a:p>
            <a:r>
              <a:rPr lang="en-US" dirty="0" smtClean="0"/>
              <a:t>9.1.	Summarize </a:t>
            </a:r>
            <a:r>
              <a:rPr lang="en-US" dirty="0"/>
              <a:t>entry behavior formative evaluation data</a:t>
            </a:r>
          </a:p>
          <a:p>
            <a:r>
              <a:rPr lang="en-US" dirty="0" smtClean="0"/>
              <a:t>9.2.	Summarize </a:t>
            </a:r>
            <a:r>
              <a:rPr lang="en-US" dirty="0"/>
              <a:t>pretest and posttest formative evaluation </a:t>
            </a:r>
            <a:r>
              <a:rPr lang="en-US" dirty="0" smtClean="0"/>
              <a:t>data</a:t>
            </a:r>
          </a:p>
          <a:p>
            <a:r>
              <a:rPr lang="en-US" dirty="0" smtClean="0"/>
              <a:t>9.3.	Summarize </a:t>
            </a:r>
            <a:r>
              <a:rPr lang="en-US" dirty="0"/>
              <a:t>instructional strategy formative evaluation data</a:t>
            </a:r>
          </a:p>
          <a:p>
            <a:r>
              <a:rPr lang="en-US" dirty="0" smtClean="0"/>
              <a:t>9.4.	Summarize </a:t>
            </a:r>
            <a:r>
              <a:rPr lang="en-US" dirty="0"/>
              <a:t>procedures and implementation formative evaluation data</a:t>
            </a:r>
          </a:p>
          <a:p>
            <a:r>
              <a:rPr lang="en-US" dirty="0" smtClean="0">
                <a:hlinkClick r:id="rId3" action="ppaction://hlinksldjump"/>
              </a:rPr>
              <a:t>9.5.	Develop </a:t>
            </a:r>
            <a:r>
              <a:rPr lang="en-US" dirty="0">
                <a:hlinkClick r:id="rId3" action="ppaction://hlinksldjump"/>
              </a:rPr>
              <a:t>materials revision analysis table</a:t>
            </a:r>
            <a:endParaRPr lang="en-US" dirty="0"/>
          </a:p>
          <a:p>
            <a:r>
              <a:rPr lang="en-US" dirty="0" smtClean="0"/>
              <a:t>9.6.	Revise </a:t>
            </a:r>
            <a:r>
              <a:rPr lang="en-US" dirty="0"/>
              <a:t>materials </a:t>
            </a:r>
            <a:r>
              <a:rPr lang="en-US" dirty="0" smtClean="0"/>
              <a:t>appropriately</a:t>
            </a:r>
          </a:p>
          <a:p>
            <a:r>
              <a:rPr lang="en-US" i="1" dirty="0" smtClean="0">
                <a:hlinkClick r:id="rId4" action="ppaction://hlinksldjump"/>
              </a:rPr>
              <a:t>Go to 10.</a:t>
            </a:r>
            <a:endParaRPr lang="en-US" i="1" dirty="0"/>
          </a:p>
          <a:p>
            <a:endParaRPr lang="en-US" dirty="0"/>
          </a:p>
        </p:txBody>
      </p:sp>
      <p:sp>
        <p:nvSpPr>
          <p:cNvPr id="15" name="TextBox 14">
            <a:hlinkClick r:id="rId5"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162106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Design and conduct summative evaluation</a:t>
            </a:r>
            <a:endParaRPr lang="en-US" dirty="0"/>
          </a:p>
        </p:txBody>
      </p:sp>
      <p:sp>
        <p:nvSpPr>
          <p:cNvPr id="3" name="Content Placeholder 2"/>
          <p:cNvSpPr>
            <a:spLocks noGrp="1"/>
          </p:cNvSpPr>
          <p:nvPr>
            <p:ph sz="quarter" idx="1"/>
          </p:nvPr>
        </p:nvSpPr>
        <p:spPr/>
        <p:txBody>
          <a:bodyPr>
            <a:normAutofit/>
          </a:bodyPr>
          <a:lstStyle/>
          <a:p>
            <a:r>
              <a:rPr lang="en-US" dirty="0" smtClean="0"/>
              <a:t>10.1.	Solution involves PS elements? (ADL)</a:t>
            </a:r>
            <a:br>
              <a:rPr lang="en-US" dirty="0" smtClean="0"/>
            </a:br>
            <a:r>
              <a:rPr lang="en-US" dirty="0" smtClean="0"/>
              <a:t>If yes, go to 10.2</a:t>
            </a:r>
            <a:br>
              <a:rPr lang="en-US" dirty="0" smtClean="0"/>
            </a:br>
            <a:r>
              <a:rPr lang="en-US" dirty="0" smtClean="0"/>
              <a:t>If no, go to 10.3</a:t>
            </a:r>
          </a:p>
          <a:p>
            <a:r>
              <a:rPr lang="en-US" dirty="0" smtClean="0">
                <a:hlinkClick r:id="rId3" action="ppaction://hlinksldjump"/>
              </a:rPr>
              <a:t>10.2.	Evaluate PS elements in terms of impact on performance and organization</a:t>
            </a:r>
            <a:r>
              <a:rPr lang="en-US" dirty="0" smtClean="0"/>
              <a:t> (Rosenberg 2014)</a:t>
            </a:r>
          </a:p>
          <a:p>
            <a:r>
              <a:rPr lang="en-US" dirty="0" smtClean="0"/>
              <a:t>End design process</a:t>
            </a:r>
          </a:p>
          <a:p>
            <a:r>
              <a:rPr lang="en-US" dirty="0" smtClean="0"/>
              <a:t>Start </a:t>
            </a:r>
            <a:r>
              <a:rPr lang="en-US" b="1" dirty="0" smtClean="0"/>
              <a:t>Expert Judgment Phase</a:t>
            </a:r>
          </a:p>
          <a:p>
            <a:r>
              <a:rPr lang="en-US" dirty="0" smtClean="0"/>
              <a:t>10.3.	Evaluate congruence between instructional needs of organization and instructional goals</a:t>
            </a:r>
          </a:p>
          <a:p>
            <a:r>
              <a:rPr lang="en-US" dirty="0" smtClean="0"/>
              <a:t>10.4.	Materials acceptable?</a:t>
            </a:r>
            <a:br>
              <a:rPr lang="en-US" dirty="0" smtClean="0"/>
            </a:br>
            <a:r>
              <a:rPr lang="en-US" i="1" dirty="0" smtClean="0"/>
              <a:t>If yes, go to 10.5</a:t>
            </a:r>
            <a:br>
              <a:rPr lang="en-US" i="1" dirty="0" smtClean="0"/>
            </a:br>
            <a:r>
              <a:rPr lang="en-US" i="1" dirty="0" smtClean="0"/>
              <a:t>If no, go to 10.15</a:t>
            </a:r>
          </a:p>
          <a:p>
            <a:r>
              <a:rPr lang="en-US" dirty="0" smtClean="0"/>
              <a:t>10.5.	Evaluate completeness and accuracy of content</a:t>
            </a:r>
          </a:p>
          <a:p>
            <a:r>
              <a:rPr lang="en-US" dirty="0" smtClean="0"/>
              <a:t>10.6.	Materials acceptable?</a:t>
            </a:r>
            <a:br>
              <a:rPr lang="en-US" dirty="0" smtClean="0"/>
            </a:br>
            <a:r>
              <a:rPr lang="en-US" dirty="0" smtClean="0"/>
              <a:t>If yes, go to 10.7</a:t>
            </a:r>
            <a:br>
              <a:rPr lang="en-US" dirty="0" smtClean="0"/>
            </a:br>
            <a:r>
              <a:rPr lang="en-US" dirty="0" smtClean="0"/>
              <a:t>If no, go to 10.15</a:t>
            </a:r>
          </a:p>
          <a:p>
            <a:r>
              <a:rPr lang="en-US" dirty="0" smtClean="0"/>
              <a:t>10.7.	Evaluate for quality of instructional strategies</a:t>
            </a:r>
          </a:p>
          <a:p>
            <a:r>
              <a:rPr lang="en-US" dirty="0" smtClean="0"/>
              <a:t>10.8.	Materials acceptable?</a:t>
            </a:r>
            <a:br>
              <a:rPr lang="en-US" dirty="0" smtClean="0"/>
            </a:br>
            <a:r>
              <a:rPr lang="en-US" dirty="0" smtClean="0"/>
              <a:t>If yes, go to 10.9</a:t>
            </a:r>
            <a:br>
              <a:rPr lang="en-US" dirty="0" smtClean="0"/>
            </a:br>
            <a:r>
              <a:rPr lang="en-US" dirty="0" smtClean="0"/>
              <a:t>If no, go to 10.15</a:t>
            </a:r>
          </a:p>
          <a:p>
            <a:r>
              <a:rPr lang="en-US" dirty="0" smtClean="0"/>
              <a:t>10.9.	Evaluate for convenience, durability, cost-effectiveness, and satisfactoriness for users</a:t>
            </a:r>
          </a:p>
        </p:txBody>
      </p:sp>
      <p:sp>
        <p:nvSpPr>
          <p:cNvPr id="18" name="Text Placeholder 17"/>
          <p:cNvSpPr>
            <a:spLocks noGrp="1"/>
          </p:cNvSpPr>
          <p:nvPr>
            <p:ph type="body" sz="quarter" idx="14"/>
          </p:nvPr>
        </p:nvSpPr>
        <p:spPr/>
        <p:txBody>
          <a:bodyPr/>
          <a:lstStyle/>
          <a:p>
            <a:r>
              <a:rPr lang="en-US" dirty="0" smtClean="0"/>
              <a:t>10.10.</a:t>
            </a:r>
            <a:r>
              <a:rPr lang="en-US" dirty="0"/>
              <a:t>	Materials acceptable?</a:t>
            </a:r>
            <a:br>
              <a:rPr lang="en-US" dirty="0"/>
            </a:br>
            <a:r>
              <a:rPr lang="en-US" dirty="0"/>
              <a:t>If yes, go to 10.11</a:t>
            </a:r>
            <a:br>
              <a:rPr lang="en-US" dirty="0"/>
            </a:br>
            <a:r>
              <a:rPr lang="en-US" dirty="0"/>
              <a:t>If no, go to </a:t>
            </a:r>
            <a:r>
              <a:rPr lang="en-US" dirty="0" smtClean="0"/>
              <a:t>10.15</a:t>
            </a:r>
            <a:endParaRPr lang="en-US" dirty="0"/>
          </a:p>
          <a:p>
            <a:r>
              <a:rPr lang="en-US" dirty="0" smtClean="0"/>
              <a:t>10.11.	Evaluate for experiences of other organizations using the materials</a:t>
            </a:r>
          </a:p>
          <a:p>
            <a:r>
              <a:rPr lang="en-US" dirty="0" smtClean="0"/>
              <a:t>10.12.	Materials acceptable?</a:t>
            </a:r>
          </a:p>
          <a:p>
            <a:r>
              <a:rPr lang="en-US" dirty="0" smtClean="0"/>
              <a:t>End </a:t>
            </a:r>
            <a:r>
              <a:rPr lang="en-US" b="1" dirty="0" smtClean="0"/>
              <a:t>Expert Judgment Phase</a:t>
            </a:r>
          </a:p>
          <a:p>
            <a:r>
              <a:rPr lang="en-US" dirty="0" smtClean="0"/>
              <a:t>Start </a:t>
            </a:r>
            <a:r>
              <a:rPr lang="en-US" b="1" dirty="0" smtClean="0"/>
              <a:t>Field Trial Phase</a:t>
            </a:r>
          </a:p>
          <a:p>
            <a:r>
              <a:rPr lang="en-US" dirty="0" smtClean="0">
                <a:hlinkClick r:id="rId4" action="ppaction://hlinksldjump"/>
              </a:rPr>
              <a:t>10.13.	Evaluate instruction for effectiveness with target group in intended setting</a:t>
            </a:r>
            <a:endParaRPr lang="en-US" dirty="0" smtClean="0"/>
          </a:p>
          <a:p>
            <a:r>
              <a:rPr lang="en-US" dirty="0" smtClean="0"/>
              <a:t>End </a:t>
            </a:r>
            <a:r>
              <a:rPr lang="en-US" b="1" dirty="0" smtClean="0"/>
              <a:t>Field Trial Phase</a:t>
            </a:r>
          </a:p>
          <a:p>
            <a:r>
              <a:rPr lang="en-US" dirty="0" smtClean="0">
                <a:hlinkClick r:id="rId5" action="ppaction://hlinksldjump"/>
              </a:rPr>
              <a:t>10.14.	Create Evaluation Report</a:t>
            </a:r>
            <a:endParaRPr lang="en-US" dirty="0" smtClean="0"/>
          </a:p>
          <a:p>
            <a:r>
              <a:rPr lang="en-US" dirty="0" smtClean="0"/>
              <a:t>End design process</a:t>
            </a:r>
          </a:p>
          <a:p>
            <a:r>
              <a:rPr lang="en-US" dirty="0" smtClean="0"/>
              <a:t>10.15.	Recommend materials not be implemented further (revise, replace, or drop)</a:t>
            </a:r>
          </a:p>
          <a:p>
            <a:r>
              <a:rPr lang="en-US" i="1" dirty="0" smtClean="0"/>
              <a:t>Go to 10.14</a:t>
            </a:r>
          </a:p>
        </p:txBody>
      </p:sp>
      <p:sp>
        <p:nvSpPr>
          <p:cNvPr id="15" name="TextBox 14">
            <a:hlinkClick r:id="rId6"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11" name="TextBox 10">
            <a:hlinkClick r:id="rId7"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25632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6400" y="2209800"/>
            <a:ext cx="6477000" cy="1828800"/>
          </a:xfrm>
        </p:spPr>
        <p:txBody>
          <a:bodyPr>
            <a:normAutofit/>
          </a:bodyPr>
          <a:lstStyle/>
          <a:p>
            <a:r>
              <a:rPr lang="en-US" sz="4800" dirty="0" smtClean="0"/>
              <a:t>Information slides</a:t>
            </a:r>
            <a:endParaRPr lang="en-US" sz="4800" dirty="0"/>
          </a:p>
        </p:txBody>
      </p:sp>
    </p:spTree>
    <p:extLst>
      <p:ext uri="{BB962C8B-B14F-4D97-AF65-F5344CB8AC3E}">
        <p14:creationId xmlns="" xmlns:p14="http://schemas.microsoft.com/office/powerpoint/2010/main" val="23177013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Design and implement non-learning (i.e., HPT) solution(s)</a:t>
            </a:r>
            <a:endParaRPr lang="en-US" dirty="0"/>
          </a:p>
        </p:txBody>
      </p:sp>
      <p:sp>
        <p:nvSpPr>
          <p:cNvPr id="8" name="Content Placeholder 7"/>
          <p:cNvSpPr>
            <a:spLocks noGrp="1"/>
          </p:cNvSpPr>
          <p:nvPr>
            <p:ph sz="quarter" idx="1"/>
          </p:nvPr>
        </p:nvSpPr>
        <p:spPr/>
        <p:txBody>
          <a:bodyPr/>
          <a:lstStyle/>
          <a:p>
            <a:r>
              <a:rPr lang="en-US" smtClean="0"/>
              <a:t>HPT solutions are out of scope for this Reference Model. For further information on HPT and performance technology, see the following. </a:t>
            </a:r>
          </a:p>
          <a:p>
            <a:pPr lvl="1"/>
            <a:r>
              <a:rPr lang="en-US" smtClean="0"/>
              <a:t>Mager, R. &amp; Pipe, P. (1984). Analyzing Performance Problems. Belmont, CA: Lake Publishing.</a:t>
            </a:r>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78871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Constructivist learning environment solution seems appropriate?</a:t>
            </a:r>
            <a:endParaRPr lang="en-US" dirty="0"/>
          </a:p>
        </p:txBody>
      </p:sp>
      <p:sp>
        <p:nvSpPr>
          <p:cNvPr id="8" name="Content Placeholder 7"/>
          <p:cNvSpPr>
            <a:spLocks noGrp="1"/>
          </p:cNvSpPr>
          <p:nvPr>
            <p:ph sz="quarter" idx="1"/>
          </p:nvPr>
        </p:nvSpPr>
        <p:spPr/>
        <p:txBody>
          <a:bodyPr>
            <a:normAutofit/>
          </a:bodyPr>
          <a:lstStyle/>
          <a:p>
            <a:r>
              <a:rPr lang="en-US" dirty="0" smtClean="0"/>
              <a:t>Definition of  Constructivism:</a:t>
            </a:r>
          </a:p>
          <a:p>
            <a:pPr lvl="1"/>
            <a:r>
              <a:rPr lang="en-US" dirty="0" smtClean="0"/>
              <a:t>“A </a:t>
            </a:r>
            <a:r>
              <a:rPr lang="en-US" dirty="0"/>
              <a:t>learning theory in which learning is viewed as an internal process of constructing meaning by combining existing knowledge with new knowledge gained through experiences in the social, cultural, and physical world. Constructivism emphasizes the processes and social interactions in which a student engages for </a:t>
            </a:r>
            <a:r>
              <a:rPr lang="en-US" dirty="0" smtClean="0"/>
              <a:t>learning.” </a:t>
            </a:r>
            <a:r>
              <a:rPr lang="en-US" dirty="0"/>
              <a:t>(</a:t>
            </a:r>
            <a:r>
              <a:rPr lang="en-US" dirty="0" smtClean="0"/>
              <a:t>Dick, Carey </a:t>
            </a:r>
            <a:r>
              <a:rPr lang="en-US" dirty="0"/>
              <a:t>&amp; Carey (</a:t>
            </a:r>
            <a:r>
              <a:rPr lang="en-US" dirty="0" smtClean="0"/>
              <a:t>2011). Other major learning theories are Behaviorism</a:t>
            </a:r>
            <a:r>
              <a:rPr lang="en-US" dirty="0"/>
              <a:t>, </a:t>
            </a:r>
            <a:r>
              <a:rPr lang="en-US" dirty="0" err="1"/>
              <a:t>C</a:t>
            </a:r>
            <a:r>
              <a:rPr lang="en-US" dirty="0" err="1" smtClean="0"/>
              <a:t>ognitivism</a:t>
            </a:r>
            <a:r>
              <a:rPr lang="en-US" dirty="0"/>
              <a:t>, and </a:t>
            </a:r>
            <a:r>
              <a:rPr lang="en-US" dirty="0" err="1"/>
              <a:t>C</a:t>
            </a:r>
            <a:r>
              <a:rPr lang="en-US" dirty="0" err="1" smtClean="0"/>
              <a:t>onnectivism</a:t>
            </a:r>
            <a:r>
              <a:rPr lang="en-US" dirty="0" smtClean="0"/>
              <a:t>.</a:t>
            </a:r>
          </a:p>
          <a:p>
            <a:r>
              <a:rPr lang="en-US" dirty="0" smtClean="0"/>
              <a:t>Consider many CLE approaches that are otherwise unattainable are enabled by </a:t>
            </a:r>
            <a:r>
              <a:rPr lang="en-US" dirty="0" err="1" smtClean="0"/>
              <a:t>mLearning</a:t>
            </a:r>
            <a:endParaRPr lang="en-US" dirty="0" smtClean="0"/>
          </a:p>
          <a:p>
            <a:r>
              <a:rPr lang="en-US" dirty="0" smtClean="0"/>
              <a:t>Appropriate for higher order thinking skills, ill-defined problem-solving, stimulating motivation.</a:t>
            </a:r>
          </a:p>
          <a:p>
            <a:r>
              <a:rPr lang="en-US" dirty="0" smtClean="0"/>
              <a:t>May require special skills and resources to develop.</a:t>
            </a:r>
          </a:p>
          <a:p>
            <a:r>
              <a:rPr lang="en-US" dirty="0" smtClean="0"/>
              <a:t>Outcomes may be less replicable, predictable</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655031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1.8. </a:t>
            </a:r>
            <a:r>
              <a:rPr lang="en-US" dirty="0"/>
              <a:t>Carry implications of decision forwards to 5.1, 4.2, 2.5</a:t>
            </a:r>
          </a:p>
        </p:txBody>
      </p:sp>
      <p:sp>
        <p:nvSpPr>
          <p:cNvPr id="8" name="Content Placeholder 7"/>
          <p:cNvSpPr>
            <a:spLocks noGrp="1"/>
          </p:cNvSpPr>
          <p:nvPr>
            <p:ph sz="quarter" idx="1"/>
          </p:nvPr>
        </p:nvSpPr>
        <p:spPr/>
        <p:txBody>
          <a:bodyPr/>
          <a:lstStyle/>
          <a:p>
            <a:r>
              <a:rPr lang="en-US" dirty="0" smtClean="0"/>
              <a:t>Include </a:t>
            </a:r>
            <a:r>
              <a:rPr lang="en-US" dirty="0"/>
              <a:t>process outcomes (e.g., collaboration, metacognition) that may not exist in cognitivist or behaviorist approaches</a:t>
            </a:r>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856926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Develop job task inventory</a:t>
            </a:r>
            <a:endParaRPr lang="en-US" dirty="0"/>
          </a:p>
        </p:txBody>
      </p:sp>
      <p:sp>
        <p:nvSpPr>
          <p:cNvPr id="8" name="Content Placeholder 7"/>
          <p:cNvSpPr>
            <a:spLocks noGrp="1"/>
          </p:cNvSpPr>
          <p:nvPr>
            <p:ph sz="quarter" idx="1"/>
          </p:nvPr>
        </p:nvSpPr>
        <p:spPr/>
        <p:txBody>
          <a:bodyPr/>
          <a:lstStyle/>
          <a:p>
            <a:r>
              <a:rPr lang="en-US" dirty="0" smtClean="0"/>
              <a:t>Document output</a:t>
            </a:r>
          </a:p>
          <a:p>
            <a:pPr lvl="1"/>
            <a:r>
              <a:rPr lang="en-US" dirty="0" smtClean="0"/>
              <a:t>Preliminary Job Task Inventory</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247847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  SMEs and job incumbents screen task inventory</a:t>
            </a:r>
            <a:endParaRPr lang="en-US" dirty="0"/>
          </a:p>
        </p:txBody>
      </p:sp>
      <p:sp>
        <p:nvSpPr>
          <p:cNvPr id="8" name="Content Placeholder 7"/>
          <p:cNvSpPr>
            <a:spLocks noGrp="1"/>
          </p:cNvSpPr>
          <p:nvPr>
            <p:ph sz="quarter" idx="1"/>
          </p:nvPr>
        </p:nvSpPr>
        <p:spPr/>
        <p:txBody>
          <a:bodyPr/>
          <a:lstStyle/>
          <a:p>
            <a:r>
              <a:rPr lang="en-US" dirty="0" smtClean="0"/>
              <a:t>Document output</a:t>
            </a:r>
          </a:p>
          <a:p>
            <a:pPr lvl="1"/>
            <a:r>
              <a:rPr lang="en-US" dirty="0" smtClean="0"/>
              <a:t>Revised Job Task Inventory</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240553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 Develop survey based on task inventory</a:t>
            </a:r>
            <a:endParaRPr lang="en-US" dirty="0"/>
          </a:p>
        </p:txBody>
      </p:sp>
      <p:sp>
        <p:nvSpPr>
          <p:cNvPr id="8" name="Content Placeholder 7"/>
          <p:cNvSpPr>
            <a:spLocks noGrp="1"/>
          </p:cNvSpPr>
          <p:nvPr>
            <p:ph sz="quarter" idx="1"/>
          </p:nvPr>
        </p:nvSpPr>
        <p:spPr/>
        <p:txBody>
          <a:bodyPr/>
          <a:lstStyle/>
          <a:p>
            <a:r>
              <a:rPr lang="en-US" dirty="0" smtClean="0"/>
              <a:t>Document output</a:t>
            </a:r>
          </a:p>
          <a:p>
            <a:pPr lvl="1"/>
            <a:r>
              <a:rPr lang="en-US" dirty="0" smtClean="0"/>
              <a:t>Job Task Inventory Survey</a:t>
            </a:r>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334461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 Survey job incumbents</a:t>
            </a:r>
            <a:endParaRPr lang="en-US" dirty="0"/>
          </a:p>
        </p:txBody>
      </p:sp>
      <p:sp>
        <p:nvSpPr>
          <p:cNvPr id="8" name="Content Placeholder 7"/>
          <p:cNvSpPr>
            <a:spLocks noGrp="1"/>
          </p:cNvSpPr>
          <p:nvPr>
            <p:ph sz="quarter" idx="1"/>
          </p:nvPr>
        </p:nvSpPr>
        <p:spPr/>
        <p:txBody>
          <a:bodyPr/>
          <a:lstStyle/>
          <a:p>
            <a:r>
              <a:rPr lang="en-US" dirty="0"/>
              <a:t>Survey questions</a:t>
            </a:r>
          </a:p>
          <a:p>
            <a:pPr lvl="1"/>
            <a:r>
              <a:rPr lang="en-US" dirty="0"/>
              <a:t>Do you perform this task?</a:t>
            </a:r>
          </a:p>
          <a:p>
            <a:pPr lvl="1"/>
            <a:r>
              <a:rPr lang="en-US" dirty="0"/>
              <a:t>How frequently?</a:t>
            </a:r>
          </a:p>
          <a:p>
            <a:pPr lvl="1"/>
            <a:r>
              <a:rPr lang="en-US" dirty="0"/>
              <a:t>What % of your workday do spend on this?</a:t>
            </a:r>
          </a:p>
          <a:p>
            <a:pPr lvl="1"/>
            <a:r>
              <a:rPr lang="en-US" dirty="0"/>
              <a:t>How mission critical is it?</a:t>
            </a:r>
            <a:endParaRPr lang="en-US" dirty="0" smtClean="0"/>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28734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the Reference Model (1 of 4)</a:t>
            </a:r>
            <a:endParaRPr lang="en-US" dirty="0"/>
          </a:p>
        </p:txBody>
      </p:sp>
      <p:sp>
        <p:nvSpPr>
          <p:cNvPr id="3" name="Content Placeholder 2"/>
          <p:cNvSpPr>
            <a:spLocks noGrp="1"/>
          </p:cNvSpPr>
          <p:nvPr>
            <p:ph sz="quarter" idx="1"/>
          </p:nvPr>
        </p:nvSpPr>
        <p:spPr/>
        <p:txBody>
          <a:bodyPr>
            <a:noAutofit/>
          </a:bodyPr>
          <a:lstStyle/>
          <a:p>
            <a:pPr>
              <a:spcBef>
                <a:spcPts val="1200"/>
              </a:spcBef>
            </a:pPr>
            <a:r>
              <a:rPr lang="en-US" sz="1400" dirty="0" smtClean="0"/>
              <a:t>ADL </a:t>
            </a:r>
            <a:r>
              <a:rPr lang="en-US" sz="1400" dirty="0"/>
              <a:t>(2014). The Affordances of Mobile Learning. Web article retrieved 10/27/14 from http://www.adlnet.gov/the-affordances-of-mobile-learning/</a:t>
            </a:r>
          </a:p>
          <a:p>
            <a:pPr>
              <a:spcBef>
                <a:spcPts val="1200"/>
              </a:spcBef>
            </a:pPr>
            <a:r>
              <a:rPr lang="en-US" sz="1400" dirty="0"/>
              <a:t>ADL (2013). The ADL Mobile Learning Handbook. Web article retrieved 10/27/14 from https://sites.google.com/a/adlnet.gov/mobile-learning-guide/home/</a:t>
            </a:r>
          </a:p>
          <a:p>
            <a:pPr>
              <a:spcBef>
                <a:spcPts val="1200"/>
              </a:spcBef>
            </a:pPr>
            <a:r>
              <a:rPr lang="en-US" sz="1400" dirty="0" smtClean="0"/>
              <a:t>Cavalier , J. (2015). “Micro-learning Formats for User-Generated Content”. Slide presentation from </a:t>
            </a:r>
            <a:r>
              <a:rPr lang="en-US" sz="1400" dirty="0" err="1" smtClean="0"/>
              <a:t>mLearnCon</a:t>
            </a:r>
            <a:r>
              <a:rPr lang="en-US" sz="1400" dirty="0" smtClean="0"/>
              <a:t> conference 2015. Retrieved 8/3/2015 from http://www.elearningguild.com/mLearnCon/sessions/session-details.cfm?session=6570</a:t>
            </a:r>
          </a:p>
          <a:p>
            <a:pPr>
              <a:spcBef>
                <a:spcPts val="1200"/>
              </a:spcBef>
            </a:pPr>
            <a:r>
              <a:rPr lang="en-US" sz="1400" dirty="0" smtClean="0"/>
              <a:t>Clothier</a:t>
            </a:r>
            <a:r>
              <a:rPr lang="en-US" sz="1400" dirty="0"/>
              <a:t>, P. (2014a). Right Time and Place: </a:t>
            </a:r>
            <a:r>
              <a:rPr lang="en-US" sz="1400" dirty="0" err="1"/>
              <a:t>mLearning</a:t>
            </a:r>
            <a:r>
              <a:rPr lang="en-US" sz="1400" dirty="0"/>
              <a:t> Use Cases. Learning Solutions </a:t>
            </a:r>
            <a:r>
              <a:rPr lang="en-US" sz="1400" dirty="0" err="1"/>
              <a:t>eMagazine</a:t>
            </a:r>
            <a:r>
              <a:rPr lang="en-US" sz="1400" dirty="0"/>
              <a:t> article. Retrieved 10/30/14 from http://www.learningsolutionsmag.com/articles/1420/right-time-and-place-mlearning-use-cases.</a:t>
            </a:r>
          </a:p>
          <a:p>
            <a:pPr>
              <a:spcBef>
                <a:spcPts val="1200"/>
              </a:spcBef>
            </a:pPr>
            <a:r>
              <a:rPr lang="en-US" sz="1400" dirty="0"/>
              <a:t>Clothier, P. (2014b). Adapting eLearning for Mobile: Learning from Wonderful Mistakes. Learning Solutions </a:t>
            </a:r>
            <a:r>
              <a:rPr lang="en-US" sz="1400" dirty="0" err="1"/>
              <a:t>eMagazine</a:t>
            </a:r>
            <a:r>
              <a:rPr lang="en-US" sz="1400" dirty="0"/>
              <a:t> article. Retrieved 10/30/14 from http://www.learningsolutionsmag.com/articles/1498/adapting-elearning-for-mobile-learning-from-wonderful-mistakes.</a:t>
            </a:r>
          </a:p>
          <a:p>
            <a:pPr>
              <a:spcBef>
                <a:spcPts val="1200"/>
              </a:spcBef>
            </a:pPr>
            <a:r>
              <a:rPr lang="en-US" sz="1400" dirty="0" smtClean="0"/>
              <a:t>Cooney, L. , and Little, A. (2015). Implementation of Agile Methods within Instructional Systems Design: A Case Study. White paper published and presented at I/ITSEC conference 2015. Retrieved 1/4/2015 from http://www.iitsecdocs.com/download/2015/2015_15094</a:t>
            </a:r>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2"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2"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3"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471358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 Summarize results</a:t>
            </a:r>
            <a:endParaRPr lang="en-US" dirty="0"/>
          </a:p>
        </p:txBody>
      </p:sp>
      <p:sp>
        <p:nvSpPr>
          <p:cNvPr id="8" name="Content Placeholder 7"/>
          <p:cNvSpPr>
            <a:spLocks noGrp="1"/>
          </p:cNvSpPr>
          <p:nvPr>
            <p:ph sz="quarter" idx="1"/>
          </p:nvPr>
        </p:nvSpPr>
        <p:spPr/>
        <p:txBody>
          <a:bodyPr/>
          <a:lstStyle/>
          <a:p>
            <a:r>
              <a:rPr lang="en-US" dirty="0" smtClean="0"/>
              <a:t>Document output</a:t>
            </a:r>
          </a:p>
          <a:p>
            <a:pPr lvl="1"/>
            <a:r>
              <a:rPr lang="en-US" dirty="0" smtClean="0"/>
              <a:t>Final Job Analysis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429654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1.9.13. Describe standards for successful performance</a:t>
            </a:r>
            <a:endParaRPr lang="en-US" dirty="0"/>
          </a:p>
        </p:txBody>
      </p:sp>
      <p:sp>
        <p:nvSpPr>
          <p:cNvPr id="8" name="Content Placeholder 7"/>
          <p:cNvSpPr>
            <a:spLocks noGrp="1"/>
          </p:cNvSpPr>
          <p:nvPr>
            <p:ph sz="quarter" idx="1"/>
          </p:nvPr>
        </p:nvSpPr>
        <p:spPr/>
        <p:txBody>
          <a:bodyPr/>
          <a:lstStyle/>
          <a:p>
            <a:r>
              <a:rPr lang="en-US" dirty="0" smtClean="0"/>
              <a:t>Document output</a:t>
            </a:r>
          </a:p>
          <a:p>
            <a:pPr lvl="1"/>
            <a:r>
              <a:rPr lang="en-US" dirty="0" smtClean="0"/>
              <a:t>Final Task Analysis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439571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1.10. Identify goals for initiating the design of instruction [or PS]</a:t>
            </a:r>
            <a:endParaRPr lang="en-US" dirty="0"/>
          </a:p>
        </p:txBody>
      </p:sp>
      <p:sp>
        <p:nvSpPr>
          <p:cNvPr id="8" name="Content Placeholder 7"/>
          <p:cNvSpPr>
            <a:spLocks noGrp="1"/>
          </p:cNvSpPr>
          <p:nvPr>
            <p:ph sz="quarter" idx="1"/>
          </p:nvPr>
        </p:nvSpPr>
        <p:spPr/>
        <p:txBody>
          <a:bodyPr/>
          <a:lstStyle/>
          <a:p>
            <a:r>
              <a:rPr lang="en-US" dirty="0" smtClean="0"/>
              <a:t>Describe:</a:t>
            </a:r>
          </a:p>
          <a:p>
            <a:pPr lvl="1"/>
            <a:r>
              <a:rPr lang="en-US" dirty="0" smtClean="0"/>
              <a:t>The learners</a:t>
            </a:r>
          </a:p>
          <a:p>
            <a:pPr lvl="1"/>
            <a:r>
              <a:rPr lang="en-US" dirty="0" smtClean="0"/>
              <a:t>What learners will be able to do</a:t>
            </a:r>
          </a:p>
          <a:p>
            <a:pPr lvl="1"/>
            <a:r>
              <a:rPr lang="en-US" dirty="0" smtClean="0"/>
              <a:t>The performance context</a:t>
            </a:r>
          </a:p>
          <a:p>
            <a:pPr lvl="1"/>
            <a:r>
              <a:rPr lang="en-US" dirty="0" smtClean="0"/>
              <a:t>Tools available</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956434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1.11. Meets goal clarity criteria?</a:t>
            </a:r>
            <a:endParaRPr lang="en-US" sz="1800" dirty="0"/>
          </a:p>
        </p:txBody>
      </p:sp>
      <p:sp>
        <p:nvSpPr>
          <p:cNvPr id="8" name="Content Placeholder 7"/>
          <p:cNvSpPr>
            <a:spLocks noGrp="1"/>
          </p:cNvSpPr>
          <p:nvPr>
            <p:ph sz="quarter" idx="1"/>
          </p:nvPr>
        </p:nvSpPr>
        <p:spPr/>
        <p:txBody>
          <a:bodyPr>
            <a:normAutofit/>
          </a:bodyPr>
          <a:lstStyle/>
          <a:p>
            <a:r>
              <a:rPr lang="en-US" dirty="0" smtClean="0"/>
              <a:t>Behaviors </a:t>
            </a:r>
            <a:r>
              <a:rPr lang="en-US" dirty="0"/>
              <a:t>clearly demonstrable?</a:t>
            </a:r>
          </a:p>
          <a:p>
            <a:r>
              <a:rPr lang="en-US" dirty="0"/>
              <a:t>Topic area clearly delineated?</a:t>
            </a:r>
          </a:p>
          <a:p>
            <a:r>
              <a:rPr lang="en-US" dirty="0"/>
              <a:t>Content stable</a:t>
            </a:r>
            <a:r>
              <a:rPr lang="en-US" dirty="0" smtClean="0"/>
              <a:t>?</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281286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 Sufficient resources to develop instruction [or PS]?</a:t>
            </a:r>
            <a:endParaRPr lang="en-US" dirty="0"/>
          </a:p>
        </p:txBody>
      </p:sp>
      <p:sp>
        <p:nvSpPr>
          <p:cNvPr id="8" name="Content Placeholder 7"/>
          <p:cNvSpPr>
            <a:spLocks noGrp="1"/>
          </p:cNvSpPr>
          <p:nvPr>
            <p:ph sz="quarter" idx="1"/>
          </p:nvPr>
        </p:nvSpPr>
        <p:spPr/>
        <p:txBody>
          <a:bodyPr/>
          <a:lstStyle/>
          <a:p>
            <a:r>
              <a:rPr lang="en-US" smtClean="0"/>
              <a:t>Ensure consideration of extra resources that may be needed if mobile solution is likely</a:t>
            </a:r>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81856"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768197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 Create Goals Statement document</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Needs assessment</a:t>
            </a:r>
          </a:p>
          <a:p>
            <a:pPr lvl="2"/>
            <a:r>
              <a:rPr lang="en-US" dirty="0" smtClean="0"/>
              <a:t>Desired status</a:t>
            </a:r>
          </a:p>
          <a:p>
            <a:pPr lvl="2"/>
            <a:r>
              <a:rPr lang="en-US" dirty="0" smtClean="0"/>
              <a:t>Actual status</a:t>
            </a:r>
          </a:p>
          <a:p>
            <a:pPr lvl="2"/>
            <a:r>
              <a:rPr lang="en-US" dirty="0" smtClean="0"/>
              <a:t>Gap</a:t>
            </a:r>
          </a:p>
          <a:p>
            <a:pPr lvl="1"/>
            <a:r>
              <a:rPr lang="en-US" dirty="0" smtClean="0"/>
              <a:t>Job task analysis (if applicable)</a:t>
            </a:r>
          </a:p>
          <a:p>
            <a:pPr lvl="1"/>
            <a:r>
              <a:rPr lang="en-US" dirty="0" smtClean="0"/>
              <a:t>Consideration of non-instructional solutions</a:t>
            </a:r>
          </a:p>
          <a:p>
            <a:pPr lvl="1"/>
            <a:r>
              <a:rPr lang="en-US" dirty="0" smtClean="0"/>
              <a:t>Instructional [or PS] goals</a:t>
            </a:r>
          </a:p>
        </p:txBody>
      </p:sp>
      <p:sp>
        <p:nvSpPr>
          <p:cNvPr id="22" name="TextBox 21">
            <a:hlinkClick r:id="rId3" action="ppaction://hlinksldjump"/>
          </p:cNvPr>
          <p:cNvSpPr txBox="1"/>
          <p:nvPr/>
        </p:nvSpPr>
        <p:spPr>
          <a:xfrm>
            <a:off x="914400" y="6400800"/>
            <a:ext cx="15240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9748275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1.16.3. </a:t>
            </a:r>
            <a:r>
              <a:rPr lang="en-US" dirty="0"/>
              <a:t>Assess level of proficiency of audience thus relative need for </a:t>
            </a:r>
            <a:r>
              <a:rPr lang="en-US" dirty="0" smtClean="0"/>
              <a:t>PS</a:t>
            </a:r>
            <a:endParaRPr lang="en-US" dirty="0"/>
          </a:p>
        </p:txBody>
      </p:sp>
      <p:sp>
        <p:nvSpPr>
          <p:cNvPr id="8" name="Content Placeholder 7"/>
          <p:cNvSpPr>
            <a:spLocks noGrp="1"/>
          </p:cNvSpPr>
          <p:nvPr>
            <p:ph sz="quarter" idx="1"/>
          </p:nvPr>
        </p:nvSpPr>
        <p:spPr/>
        <p:txBody>
          <a:bodyPr>
            <a:normAutofit/>
          </a:bodyPr>
          <a:lstStyle/>
          <a:p>
            <a:r>
              <a:rPr lang="en-US" dirty="0" smtClean="0"/>
              <a:t>Four </a:t>
            </a:r>
            <a:r>
              <a:rPr lang="en-US" dirty="0"/>
              <a:t>levels of </a:t>
            </a:r>
            <a:r>
              <a:rPr lang="en-US" dirty="0" smtClean="0"/>
              <a:t>proficiency</a:t>
            </a:r>
            <a:endParaRPr lang="en-US" dirty="0"/>
          </a:p>
          <a:p>
            <a:pPr lvl="1"/>
            <a:r>
              <a:rPr lang="en-US" dirty="0"/>
              <a:t>Novice (“Train and Learn” - incapable, knows nothing)</a:t>
            </a:r>
          </a:p>
          <a:p>
            <a:pPr lvl="1"/>
            <a:r>
              <a:rPr lang="en-US" dirty="0"/>
              <a:t>Competent (“Practice &amp; Improve” - capable, performs to standards)</a:t>
            </a:r>
          </a:p>
          <a:p>
            <a:pPr lvl="1"/>
            <a:r>
              <a:rPr lang="en-US" dirty="0"/>
              <a:t>Experienced (“Access &amp; Discover” - skilled, adjusts to new/novel situations)</a:t>
            </a:r>
          </a:p>
          <a:p>
            <a:pPr lvl="1"/>
            <a:r>
              <a:rPr lang="en-US" dirty="0"/>
              <a:t>Master (“Invent &amp; Lead” - expert, redesign the work and teach others)</a:t>
            </a:r>
          </a:p>
          <a:p>
            <a:r>
              <a:rPr lang="en-US" dirty="0" smtClean="0"/>
              <a:t>Need </a:t>
            </a:r>
            <a:r>
              <a:rPr lang="en-US" dirty="0"/>
              <a:t>for PS </a:t>
            </a:r>
            <a:r>
              <a:rPr lang="en-US" dirty="0" smtClean="0"/>
              <a:t>solution (instead of training) increases if </a:t>
            </a:r>
            <a:r>
              <a:rPr lang="en-US" dirty="0"/>
              <a:t>audience is Competent or </a:t>
            </a:r>
            <a:r>
              <a:rPr lang="en-US" dirty="0" smtClean="0"/>
              <a:t>Experienced</a:t>
            </a:r>
            <a:r>
              <a:rPr lang="en-US" dirty="0"/>
              <a:t> </a:t>
            </a:r>
            <a:r>
              <a:rPr lang="en-US" dirty="0" smtClean="0"/>
              <a:t>to enable them to deal </a:t>
            </a:r>
            <a:r>
              <a:rPr lang="en-US" smtClean="0"/>
              <a:t>with novel/outlier situations.</a:t>
            </a:r>
            <a:endParaRPr lang="en-US" dirty="0" smtClean="0"/>
          </a:p>
          <a:p>
            <a:r>
              <a:rPr lang="en-US" dirty="0" smtClean="0"/>
              <a:t>Need </a:t>
            </a:r>
            <a:r>
              <a:rPr lang="en-US" dirty="0"/>
              <a:t>for training </a:t>
            </a:r>
            <a:r>
              <a:rPr lang="en-US" dirty="0" smtClean="0"/>
              <a:t>increases for Novice. </a:t>
            </a:r>
            <a:r>
              <a:rPr lang="en-US" dirty="0"/>
              <a:t>Plan combination of training </a:t>
            </a:r>
            <a:r>
              <a:rPr lang="en-US" dirty="0" smtClean="0"/>
              <a:t>and PS accordingly.</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Rosenberg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803310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1.16.4. Consider analysis questions</a:t>
            </a:r>
            <a:endParaRPr lang="en-US" dirty="0"/>
          </a:p>
        </p:txBody>
      </p:sp>
      <p:sp>
        <p:nvSpPr>
          <p:cNvPr id="8" name="Content Placeholder 7"/>
          <p:cNvSpPr>
            <a:spLocks noGrp="1"/>
          </p:cNvSpPr>
          <p:nvPr>
            <p:ph sz="quarter" idx="1"/>
          </p:nvPr>
        </p:nvSpPr>
        <p:spPr/>
        <p:txBody>
          <a:bodyPr>
            <a:normAutofit fontScale="92500" lnSpcReduction="10000"/>
          </a:bodyPr>
          <a:lstStyle/>
          <a:p>
            <a:r>
              <a:rPr lang="en-US" dirty="0" smtClean="0"/>
              <a:t>Favor PS solution if a preponderance of the following apply:</a:t>
            </a:r>
          </a:p>
          <a:p>
            <a:pPr lvl="1"/>
            <a:r>
              <a:rPr lang="en-US" dirty="0" smtClean="0"/>
              <a:t>Tasks are being performed infrequently</a:t>
            </a:r>
          </a:p>
          <a:p>
            <a:pPr lvl="1"/>
            <a:r>
              <a:rPr lang="en-US" dirty="0" smtClean="0"/>
              <a:t>Situation is complex, involves many steps, or has many attributes</a:t>
            </a:r>
          </a:p>
          <a:p>
            <a:pPr lvl="1"/>
            <a:r>
              <a:rPr lang="en-US" dirty="0" smtClean="0"/>
              <a:t>Performance is dependent on knowledge, procedures, or approaches that change frequently</a:t>
            </a:r>
          </a:p>
          <a:p>
            <a:pPr lvl="1"/>
            <a:r>
              <a:rPr lang="en-US" dirty="0" smtClean="0"/>
              <a:t>Performance depends on a large body of information</a:t>
            </a:r>
          </a:p>
          <a:p>
            <a:pPr lvl="1"/>
            <a:r>
              <a:rPr lang="en-US" dirty="0" smtClean="0"/>
              <a:t>There is high turnover and the task is perceived to be simple</a:t>
            </a:r>
          </a:p>
          <a:p>
            <a:pPr lvl="1"/>
            <a:r>
              <a:rPr lang="en-US" dirty="0" smtClean="0"/>
              <a:t>There is little time or few resources to devote to training</a:t>
            </a:r>
          </a:p>
          <a:p>
            <a:pPr lvl="1"/>
            <a:r>
              <a:rPr lang="en-US" dirty="0" smtClean="0"/>
              <a:t>Performance can be improved through employee self-assessment and correction with standards in mind</a:t>
            </a:r>
          </a:p>
          <a:p>
            <a:pPr lvl="1"/>
            <a:r>
              <a:rPr lang="en-US" dirty="0" smtClean="0"/>
              <a:t>Aided performance would not damage credibility</a:t>
            </a:r>
          </a:p>
          <a:p>
            <a:pPr lvl="1"/>
            <a:r>
              <a:rPr lang="en-US" dirty="0" smtClean="0"/>
              <a:t>Smooth and fluid performance is not a top priority (with notable exceptions, esp. in systems with performance-centered design (PCD) interfaces)</a:t>
            </a:r>
          </a:p>
          <a:p>
            <a:pPr lvl="1"/>
            <a:r>
              <a:rPr lang="en-US" dirty="0" smtClean="0"/>
              <a:t>Speedy performance is not a top priority (again, with notable exceptions – for instance, Augmented Reality PS can result in speedy performance)</a:t>
            </a:r>
          </a:p>
          <a:p>
            <a:pPr lvl="1"/>
            <a:r>
              <a:rPr lang="en-US" dirty="0" smtClean="0"/>
              <a:t>Novel and unpredictable situations are not involved</a:t>
            </a:r>
          </a:p>
          <a:p>
            <a:pPr lvl="1"/>
            <a:r>
              <a:rPr lang="en-US" dirty="0" smtClean="0"/>
              <a:t>Use of PS tool/job aid will not increase risk for the task</a:t>
            </a:r>
          </a:p>
          <a:p>
            <a:pPr lvl="1"/>
            <a:r>
              <a:rPr lang="en-US" dirty="0" smtClean="0"/>
              <a:t>Risk of error (bad performance) is high to systems, humans or other resources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Rossett</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Schafer </a:t>
            </a:r>
            <a:r>
              <a:rPr lang="en-US" sz="1000" dirty="0" smtClean="0">
                <a:latin typeface="Arial" panose="020B0604020202020204" pitchFamily="34" charset="0"/>
                <a:cs typeface="Arial" panose="020B0604020202020204" pitchFamily="34" charset="0"/>
              </a:rPr>
              <a:t>(2007)</a:t>
            </a:r>
            <a:endParaRPr lang="en-US" sz="1000" dirty="0">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420353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1.18 Determine combination of instructional vs PS </a:t>
            </a:r>
            <a:r>
              <a:rPr lang="en-US" dirty="0" smtClean="0">
                <a:solidFill>
                  <a:schemeClr val="tx1"/>
                </a:solidFill>
              </a:rPr>
              <a:t>components</a:t>
            </a:r>
            <a:endParaRPr lang="en-US" dirty="0">
              <a:solidFill>
                <a:schemeClr val="tx1"/>
              </a:solidFill>
            </a:endParaRPr>
          </a:p>
        </p:txBody>
      </p:sp>
      <p:sp>
        <p:nvSpPr>
          <p:cNvPr id="8" name="Content Placeholder 7"/>
          <p:cNvSpPr>
            <a:spLocks noGrp="1"/>
          </p:cNvSpPr>
          <p:nvPr>
            <p:ph sz="quarter" idx="1"/>
          </p:nvPr>
        </p:nvSpPr>
        <p:spPr/>
        <p:txBody>
          <a:bodyPr>
            <a:normAutofit fontScale="92500" lnSpcReduction="10000"/>
          </a:bodyPr>
          <a:lstStyle/>
          <a:p>
            <a:r>
              <a:rPr lang="en-US" dirty="0" smtClean="0"/>
              <a:t>Three options for combining instructional and PS components</a:t>
            </a:r>
          </a:p>
          <a:p>
            <a:pPr marL="708660" lvl="1" indent="-342900">
              <a:buFont typeface="+mj-lt"/>
              <a:buAutoNum type="arabicPeriod"/>
            </a:pPr>
            <a:r>
              <a:rPr lang="en-US" b="1" dirty="0" smtClean="0"/>
              <a:t>Either/Or</a:t>
            </a:r>
          </a:p>
          <a:p>
            <a:pPr lvl="2"/>
            <a:r>
              <a:rPr lang="en-US" dirty="0" smtClean="0"/>
              <a:t>Address </a:t>
            </a:r>
            <a:r>
              <a:rPr lang="en-US" dirty="0"/>
              <a:t>each</a:t>
            </a:r>
            <a:r>
              <a:rPr lang="en-US" dirty="0" smtClean="0"/>
              <a:t> objective or goal with either instruction or PS</a:t>
            </a:r>
          </a:p>
          <a:p>
            <a:pPr lvl="2"/>
            <a:r>
              <a:rPr lang="en-US" dirty="0" smtClean="0"/>
              <a:t>Probably better to do this at the level of lower level objectives</a:t>
            </a:r>
          </a:p>
          <a:p>
            <a:pPr lvl="2"/>
            <a:r>
              <a:rPr lang="en-US" dirty="0" smtClean="0"/>
              <a:t>This approach could drive how you formulate objectives later in the process.</a:t>
            </a:r>
          </a:p>
          <a:p>
            <a:pPr lvl="2"/>
            <a:r>
              <a:rPr lang="en-US" dirty="0" smtClean="0"/>
              <a:t>Learning goals and objectives may not break down so cleanly.</a:t>
            </a:r>
          </a:p>
          <a:p>
            <a:pPr marL="708660" lvl="1" indent="-342900">
              <a:buFont typeface="+mj-lt"/>
              <a:buAutoNum type="arabicPeriod"/>
            </a:pPr>
            <a:r>
              <a:rPr lang="en-US" b="1" dirty="0" smtClean="0"/>
              <a:t>PS as primary solution</a:t>
            </a:r>
          </a:p>
          <a:p>
            <a:pPr marL="971550" lvl="2" indent="-285750"/>
            <a:r>
              <a:rPr lang="en-US" dirty="0"/>
              <a:t>I</a:t>
            </a:r>
            <a:r>
              <a:rPr lang="en-US" dirty="0" smtClean="0"/>
              <a:t>nstruction used only to introduce or support use of PS tools</a:t>
            </a:r>
          </a:p>
          <a:p>
            <a:pPr marL="971550" lvl="2" indent="-285750"/>
            <a:r>
              <a:rPr lang="en-US" dirty="0" smtClean="0"/>
              <a:t>See chart </a:t>
            </a:r>
            <a:r>
              <a:rPr lang="en-US" i="1" dirty="0" smtClean="0">
                <a:hlinkClick r:id="rId3" action="ppaction://hlinksldjump"/>
              </a:rPr>
              <a:t>PS1.28a</a:t>
            </a:r>
            <a:r>
              <a:rPr lang="en-US" i="1" dirty="0">
                <a:hlinkClick r:id="rId3" action="ppaction://hlinksldjump"/>
              </a:rPr>
              <a:t>. Determine need for training to support use of PS </a:t>
            </a:r>
            <a:r>
              <a:rPr lang="en-US" i="1" dirty="0" smtClean="0">
                <a:hlinkClick r:id="rId3" action="ppaction://hlinksldjump"/>
              </a:rPr>
              <a:t>tools</a:t>
            </a:r>
            <a:r>
              <a:rPr lang="en-US" dirty="0" smtClean="0">
                <a:hlinkClick r:id="rId3" action="ppaction://hlinksldjump"/>
              </a:rPr>
              <a:t> </a:t>
            </a:r>
            <a:r>
              <a:rPr lang="en-US" dirty="0" smtClean="0"/>
              <a:t>for decisions and options.</a:t>
            </a:r>
          </a:p>
          <a:p>
            <a:pPr marL="971550" lvl="2" indent="-285750"/>
            <a:r>
              <a:rPr lang="en-US" dirty="0" smtClean="0"/>
              <a:t>Theoretically, PS tools should be designed well enough to avoid this.</a:t>
            </a:r>
          </a:p>
          <a:p>
            <a:pPr marL="708660" lvl="1" indent="-342900">
              <a:buFont typeface="+mj-lt"/>
              <a:buAutoNum type="arabicPeriod"/>
            </a:pPr>
            <a:r>
              <a:rPr lang="en-US" b="1" dirty="0" smtClean="0"/>
              <a:t>Instruction as </a:t>
            </a:r>
            <a:r>
              <a:rPr lang="en-US" b="1" dirty="0"/>
              <a:t>primary </a:t>
            </a:r>
            <a:r>
              <a:rPr lang="en-US" b="1" dirty="0" smtClean="0"/>
              <a:t>solution</a:t>
            </a:r>
          </a:p>
          <a:p>
            <a:pPr marL="971550" lvl="2" indent="-285750"/>
            <a:r>
              <a:rPr lang="en-US" dirty="0" smtClean="0"/>
              <a:t>PS tools used only </a:t>
            </a:r>
            <a:r>
              <a:rPr lang="en-US" dirty="0"/>
              <a:t>to </a:t>
            </a:r>
            <a:r>
              <a:rPr lang="en-US" dirty="0" smtClean="0"/>
              <a:t>support instructional process.</a:t>
            </a:r>
            <a:endParaRPr lang="en-US" dirty="0"/>
          </a:p>
          <a:p>
            <a:pPr marL="971550" lvl="2" indent="-285750"/>
            <a:r>
              <a:rPr lang="en-US" dirty="0"/>
              <a:t>In this case, tools are not designed to be used within workflow in just-in-time mode.</a:t>
            </a:r>
          </a:p>
          <a:p>
            <a:pPr marL="971550" lvl="2" indent="-285750"/>
            <a:r>
              <a:rPr lang="en-US" dirty="0" smtClean="0"/>
              <a:t>Arguably the tools in this case are not really PS.</a:t>
            </a:r>
          </a:p>
          <a:p>
            <a:pPr marL="1200150" lvl="4" indent="-285750"/>
            <a:r>
              <a:rPr lang="en-US" dirty="0" smtClean="0"/>
              <a:t>Instead, they are instructional aids, learning resources</a:t>
            </a:r>
          </a:p>
          <a:p>
            <a:pPr marL="1200150" lvl="4" indent="-285750"/>
            <a:r>
              <a:rPr lang="en-US" dirty="0" smtClean="0"/>
              <a:t>To qualify as PS, they would have to be designed as tools that learners use at a particular point in a learning experience to help them meet a particular learning challenge or objective</a:t>
            </a:r>
          </a:p>
          <a:p>
            <a:pPr marL="971550" lvl="2" indent="-285750"/>
            <a:r>
              <a:rPr lang="en-US" dirty="0" smtClean="0"/>
              <a:t>Could be designed to be </a:t>
            </a:r>
            <a:r>
              <a:rPr lang="en-US" dirty="0"/>
              <a:t>repurposed later as </a:t>
            </a:r>
            <a:r>
              <a:rPr lang="en-US" dirty="0" smtClean="0"/>
              <a:t>bona fide PS </a:t>
            </a:r>
            <a:r>
              <a:rPr lang="en-US" dirty="0"/>
              <a:t>used within job </a:t>
            </a:r>
            <a:r>
              <a:rPr lang="en-US" dirty="0" smtClean="0"/>
              <a:t>workflow.</a:t>
            </a:r>
            <a:endParaRPr lang="en-US" dirty="0"/>
          </a:p>
          <a:p>
            <a:pPr lvl="2"/>
            <a:endParaRPr lang="en-US" dirty="0" smtClean="0"/>
          </a:p>
          <a:p>
            <a:pPr lvl="2"/>
            <a:endParaRPr lang="en-US" dirty="0" smtClean="0"/>
          </a:p>
          <a:p>
            <a:pPr lvl="2"/>
            <a:endParaRPr lang="en-US" dirty="0" smtClean="0"/>
          </a:p>
        </p:txBody>
      </p:sp>
      <p:sp>
        <p:nvSpPr>
          <p:cNvPr id="22" name="TextBox 21">
            <a:hlinkClick r:id="rId4"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5"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0" name="TextBox 9">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000665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PS1.3.  Do performers need to act on what they learned? (APPLY)</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Planning what they will do</a:t>
            </a:r>
          </a:p>
          <a:p>
            <a:pPr lvl="1"/>
            <a:r>
              <a:rPr lang="en-US" dirty="0" smtClean="0"/>
              <a:t>Remembering what they may have forgotten</a:t>
            </a:r>
          </a:p>
          <a:p>
            <a:pPr lvl="1"/>
            <a:r>
              <a:rPr lang="en-US" dirty="0" smtClean="0"/>
              <a:t>Adapting their performance to a unique situation</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0462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the Reference Model (2 of 4)</a:t>
            </a:r>
            <a:endParaRPr lang="en-US" dirty="0"/>
          </a:p>
        </p:txBody>
      </p:sp>
      <p:sp>
        <p:nvSpPr>
          <p:cNvPr id="3" name="Content Placeholder 2"/>
          <p:cNvSpPr>
            <a:spLocks noGrp="1"/>
          </p:cNvSpPr>
          <p:nvPr>
            <p:ph sz="quarter" idx="1"/>
          </p:nvPr>
        </p:nvSpPr>
        <p:spPr/>
        <p:txBody>
          <a:bodyPr>
            <a:noAutofit/>
          </a:bodyPr>
          <a:lstStyle/>
          <a:p>
            <a:pPr>
              <a:spcBef>
                <a:spcPts val="1200"/>
              </a:spcBef>
            </a:pPr>
            <a:r>
              <a:rPr lang="en-US" sz="1400" dirty="0" err="1" smtClean="0"/>
              <a:t>Dabbagh</a:t>
            </a:r>
            <a:r>
              <a:rPr lang="en-US" sz="1400" dirty="0" smtClean="0"/>
              <a:t>, N. (2002). Instructional Design Knowledge Base. Retrieved 4/6/13 from http://cehdclass.gmu.edu/ndabbagh/Resources/IDKB/strategies_tactics.htm</a:t>
            </a:r>
          </a:p>
          <a:p>
            <a:pPr>
              <a:spcBef>
                <a:spcPts val="1200"/>
              </a:spcBef>
            </a:pPr>
            <a:r>
              <a:rPr lang="en-US" sz="1400" dirty="0" err="1" smtClean="0"/>
              <a:t>Dennen</a:t>
            </a:r>
            <a:r>
              <a:rPr lang="en-US" sz="1400" dirty="0" smtClean="0"/>
              <a:t>, V. &amp;  </a:t>
            </a:r>
            <a:r>
              <a:rPr lang="en-US" sz="1400" dirty="0" err="1" smtClean="0"/>
              <a:t>Hao</a:t>
            </a:r>
            <a:r>
              <a:rPr lang="en-US" sz="1400" dirty="0" smtClean="0"/>
              <a:t>, S. (2014). Intentionally mobile pedagogy: the M-COPE framework for mobile learning in higher education. </a:t>
            </a:r>
            <a:r>
              <a:rPr lang="en-US" sz="1400" i="1" dirty="0" smtClean="0"/>
              <a:t>Technology, Pedagogy and Education</a:t>
            </a:r>
            <a:r>
              <a:rPr lang="en-US" sz="1400" dirty="0" smtClean="0"/>
              <a:t>, 23(3), 397-419.</a:t>
            </a:r>
          </a:p>
          <a:p>
            <a:pPr>
              <a:spcBef>
                <a:spcPts val="1200"/>
              </a:spcBef>
            </a:pPr>
            <a:r>
              <a:rPr lang="en-US" sz="1400" dirty="0" smtClean="0"/>
              <a:t>de </a:t>
            </a:r>
            <a:r>
              <a:rPr lang="en-US" sz="1400" dirty="0" err="1" smtClean="0"/>
              <a:t>Waard</a:t>
            </a:r>
            <a:r>
              <a:rPr lang="en-US" sz="1400" dirty="0" smtClean="0"/>
              <a:t>, I. (2015). </a:t>
            </a:r>
            <a:r>
              <a:rPr lang="en-US" sz="1400" dirty="0" err="1" smtClean="0"/>
              <a:t>mMOOC</a:t>
            </a:r>
            <a:r>
              <a:rPr lang="en-US" sz="1400" dirty="0" smtClean="0"/>
              <a:t> Design</a:t>
            </a:r>
            <a:r>
              <a:rPr lang="en-US" sz="1400" i="1" dirty="0" smtClean="0"/>
              <a:t>: Providing Ubiquitous eLearning</a:t>
            </a:r>
            <a:r>
              <a:rPr lang="en-US" sz="1400" dirty="0" smtClean="0"/>
              <a:t>.  In </a:t>
            </a:r>
            <a:r>
              <a:rPr lang="en-US" sz="1400" i="1" dirty="0" smtClean="0"/>
              <a:t>Mobile Learning in Context</a:t>
            </a:r>
            <a:r>
              <a:rPr lang="en-US" sz="1400" dirty="0" smtClean="0"/>
              <a:t> (eLearning Guild web article). Retrieved 6/29/15 from </a:t>
            </a:r>
            <a:r>
              <a:rPr lang="en-US" sz="1400" dirty="0" smtClean="0">
                <a:hlinkClick r:id="rId2"/>
              </a:rPr>
              <a:t>http://www.elearningguild.com/publications/?id=57</a:t>
            </a:r>
            <a:endParaRPr lang="en-US" sz="1400" dirty="0" smtClean="0"/>
          </a:p>
          <a:p>
            <a:pPr>
              <a:spcBef>
                <a:spcPts val="1200"/>
              </a:spcBef>
            </a:pPr>
            <a:r>
              <a:rPr lang="en-US" sz="1400" dirty="0" smtClean="0"/>
              <a:t>Dick, W., Carey, L., &amp; Carey J.O. (2014). The Systematic Design of Instruction (8</a:t>
            </a:r>
            <a:r>
              <a:rPr lang="en-US" sz="1400" baseline="30000" dirty="0" smtClean="0"/>
              <a:t>th</a:t>
            </a:r>
            <a:r>
              <a:rPr lang="en-US" sz="1400" dirty="0" smtClean="0"/>
              <a:t> edition). Upper Saddle River, NJ: Pearson </a:t>
            </a:r>
          </a:p>
          <a:p>
            <a:pPr>
              <a:spcBef>
                <a:spcPts val="1200"/>
              </a:spcBef>
            </a:pPr>
            <a:r>
              <a:rPr lang="en-US" sz="1400" dirty="0" smtClean="0"/>
              <a:t>Driscoll, M.P. (2005). Psychology of learning for instruction (3</a:t>
            </a:r>
            <a:r>
              <a:rPr lang="en-US" sz="1400" baseline="30000" dirty="0" smtClean="0"/>
              <a:t>rd</a:t>
            </a:r>
            <a:r>
              <a:rPr lang="en-US" sz="1400" dirty="0" smtClean="0"/>
              <a:t> ed.). Boston, MA: Allyn &amp; Bacon.</a:t>
            </a:r>
          </a:p>
          <a:p>
            <a:pPr>
              <a:spcBef>
                <a:spcPts val="1200"/>
              </a:spcBef>
            </a:pPr>
            <a:r>
              <a:rPr lang="en-US" sz="1400" dirty="0" smtClean="0"/>
              <a:t>Edwards, S. (2015). The Performance Support Video Revolution. Slide presentation at eLearning Guild Performance Support Symposium 2015 conference. </a:t>
            </a:r>
          </a:p>
          <a:p>
            <a:pPr>
              <a:spcBef>
                <a:spcPts val="1200"/>
              </a:spcBef>
            </a:pPr>
            <a:r>
              <a:rPr lang="en-US" sz="1400" dirty="0" smtClean="0"/>
              <a:t>Elliott, T. (2007). Google’s Three Behavior Groups? Business Analytics web site. Retrieved 10/10/14 from http://timoelliott.com/blog/2007/04/googles_three_bi_behavior_grou.html</a:t>
            </a:r>
          </a:p>
          <a:p>
            <a:pPr>
              <a:spcBef>
                <a:spcPts val="1200"/>
              </a:spcBef>
            </a:pPr>
            <a:r>
              <a:rPr lang="en-US" sz="1400" dirty="0" smtClean="0"/>
              <a:t>Float Learning, Inc. (2015a). UI/UX Design Research for Augmented Reality for Operational Environments. Research paper for Combating Terrorism Technical Support Office (CTTSO). </a:t>
            </a:r>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4"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93742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PS1.4. Do performers need to learn how to do this to solve problems? (SOLVE)</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Problems arise.</a:t>
            </a:r>
          </a:p>
          <a:p>
            <a:pPr lvl="1"/>
            <a:r>
              <a:rPr lang="en-US" dirty="0" smtClean="0"/>
              <a:t>Things break.</a:t>
            </a:r>
          </a:p>
          <a:p>
            <a:pPr lvl="1"/>
            <a:r>
              <a:rPr lang="en-US" dirty="0" smtClean="0"/>
              <a:t>Things don’t work as intended.</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853074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PS1.5. Do performers need to learn a new way of doing something? (CHANGE)</a:t>
            </a:r>
            <a:endParaRPr lang="en-US" dirty="0"/>
          </a:p>
        </p:txBody>
      </p:sp>
      <p:sp>
        <p:nvSpPr>
          <p:cNvPr id="8" name="Content Placeholder 7"/>
          <p:cNvSpPr>
            <a:spLocks noGrp="1"/>
          </p:cNvSpPr>
          <p:nvPr>
            <p:ph sz="quarter" idx="1"/>
          </p:nvPr>
        </p:nvSpPr>
        <p:spPr/>
        <p:txBody>
          <a:bodyPr/>
          <a:lstStyle/>
          <a:p>
            <a:r>
              <a:rPr lang="en-US" dirty="0" smtClean="0"/>
              <a:t>Includes changing skills that are deeply ingrained in performance practices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830841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PS1.9/10/11. Rapid Task Analysis</a:t>
            </a:r>
            <a:endParaRPr lang="en-US" dirty="0"/>
          </a:p>
        </p:txBody>
      </p:sp>
      <p:sp>
        <p:nvSpPr>
          <p:cNvPr id="8" name="Content Placeholder 7"/>
          <p:cNvSpPr>
            <a:spLocks noGrp="1"/>
          </p:cNvSpPr>
          <p:nvPr>
            <p:ph sz="quarter" idx="1"/>
          </p:nvPr>
        </p:nvSpPr>
        <p:spPr/>
        <p:txBody>
          <a:bodyPr/>
          <a:lstStyle/>
          <a:p>
            <a:r>
              <a:rPr lang="en-US" dirty="0" smtClean="0"/>
              <a:t>Resource</a:t>
            </a:r>
          </a:p>
          <a:p>
            <a:pPr lvl="1"/>
            <a:r>
              <a:rPr lang="en-US" dirty="0" smtClean="0"/>
              <a:t>Rapid Task Analysis-The Key to Developing Competency-based e-Learning (</a:t>
            </a:r>
            <a:r>
              <a:rPr lang="en-US" dirty="0" err="1" smtClean="0"/>
              <a:t>Gottfredson</a:t>
            </a:r>
            <a:r>
              <a:rPr lang="en-US" dirty="0" smtClean="0"/>
              <a:t>, 2007)</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193043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PS1.16. Create flow diagrams</a:t>
            </a:r>
            <a:endParaRPr lang="en-US" dirty="0"/>
          </a:p>
        </p:txBody>
      </p:sp>
      <p:sp>
        <p:nvSpPr>
          <p:cNvPr id="8" name="Content Placeholder 7"/>
          <p:cNvSpPr>
            <a:spLocks noGrp="1"/>
          </p:cNvSpPr>
          <p:nvPr>
            <p:ph sz="quarter" idx="1"/>
          </p:nvPr>
        </p:nvSpPr>
        <p:spPr/>
        <p:txBody>
          <a:bodyPr/>
          <a:lstStyle/>
          <a:p>
            <a:r>
              <a:rPr lang="en-US" dirty="0" smtClean="0"/>
              <a:t>Principles</a:t>
            </a:r>
          </a:p>
          <a:p>
            <a:pPr lvl="1"/>
            <a:r>
              <a:rPr lang="en-US" dirty="0" smtClean="0"/>
              <a:t>For collaborative processes, depict who does what when</a:t>
            </a:r>
          </a:p>
          <a:p>
            <a:pPr lvl="1"/>
            <a:r>
              <a:rPr lang="en-US" dirty="0" smtClean="0"/>
              <a:t>When possible, provide contextual links to resources at relevant points of the flow</a:t>
            </a:r>
          </a:p>
          <a:p>
            <a:pPr lvl="1"/>
            <a:r>
              <a:rPr lang="en-US" dirty="0" smtClean="0"/>
              <a:t>Provide enough text to ensure clarity</a:t>
            </a:r>
          </a:p>
          <a:p>
            <a:pPr lvl="1"/>
            <a:r>
              <a:rPr lang="en-US" dirty="0" smtClean="0"/>
              <a:t>Distinguish system from non-system tasks</a:t>
            </a:r>
          </a:p>
          <a:p>
            <a:pPr lvl="1"/>
            <a:r>
              <a:rPr lang="en-US" dirty="0" smtClean="0"/>
              <a:t>Design for multiple modalities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905113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PS1.21a. Identify need for support before performance (Planners) (1 of </a:t>
            </a:r>
            <a:r>
              <a:rPr lang="en-US" dirty="0" smtClean="0">
                <a:hlinkClick r:id="" action="ppaction://hlinkshowjump?jump=nextslide"/>
              </a:rPr>
              <a:t>2</a:t>
            </a:r>
            <a:r>
              <a:rPr lang="en-US" dirty="0" smtClean="0"/>
              <a:t>)</a:t>
            </a:r>
            <a:endParaRPr lang="en-US" sz="1400" dirty="0"/>
          </a:p>
        </p:txBody>
      </p:sp>
      <p:sp>
        <p:nvSpPr>
          <p:cNvPr id="8" name="Content Placeholder 7"/>
          <p:cNvSpPr>
            <a:spLocks noGrp="1"/>
          </p:cNvSpPr>
          <p:nvPr>
            <p:ph sz="quarter" idx="1"/>
          </p:nvPr>
        </p:nvSpPr>
        <p:spPr/>
        <p:txBody>
          <a:bodyPr>
            <a:normAutofit/>
          </a:bodyPr>
          <a:lstStyle/>
          <a:p>
            <a:r>
              <a:rPr lang="en-US" dirty="0" smtClean="0"/>
              <a:t>Evaluate in terms of 5 Moments of Learning</a:t>
            </a:r>
          </a:p>
          <a:p>
            <a:pPr lvl="1"/>
            <a:r>
              <a:rPr lang="en-US" dirty="0" smtClean="0"/>
              <a:t>Apply</a:t>
            </a:r>
          </a:p>
          <a:p>
            <a:pPr lvl="2"/>
            <a:r>
              <a:rPr lang="en-US" dirty="0" smtClean="0"/>
              <a:t>Do performers need help remembering specific tasks?</a:t>
            </a:r>
          </a:p>
          <a:p>
            <a:pPr lvl="2"/>
            <a:r>
              <a:rPr lang="en-US" dirty="0" smtClean="0"/>
              <a:t>Do performers need help remembering specific concepts?</a:t>
            </a:r>
          </a:p>
          <a:p>
            <a:pPr lvl="2"/>
            <a:r>
              <a:rPr lang="en-US" dirty="0" smtClean="0"/>
              <a:t>Is there information performers need to review?</a:t>
            </a:r>
          </a:p>
          <a:p>
            <a:pPr lvl="2"/>
            <a:r>
              <a:rPr lang="en-US" dirty="0" smtClean="0"/>
              <a:t>Would a planning tool be useful?</a:t>
            </a:r>
          </a:p>
          <a:p>
            <a:pPr lvl="1"/>
            <a:r>
              <a:rPr lang="en-US" dirty="0" smtClean="0"/>
              <a:t>Change</a:t>
            </a:r>
          </a:p>
          <a:p>
            <a:pPr lvl="2"/>
            <a:r>
              <a:rPr lang="en-US" dirty="0" smtClean="0"/>
              <a:t>Has there been any change in performance requirements?</a:t>
            </a:r>
          </a:p>
          <a:p>
            <a:pPr lvl="2"/>
            <a:r>
              <a:rPr lang="en-US" dirty="0" smtClean="0"/>
              <a:t>Is there new or updated information?</a:t>
            </a:r>
          </a:p>
          <a:p>
            <a:pPr lvl="1"/>
            <a:r>
              <a:rPr lang="en-US" dirty="0" smtClean="0"/>
              <a:t>Solve</a:t>
            </a:r>
          </a:p>
          <a:p>
            <a:pPr lvl="2"/>
            <a:r>
              <a:rPr lang="en-US" dirty="0" smtClean="0"/>
              <a:t>Are there potential problems and/or challenges that require planning?</a:t>
            </a:r>
          </a:p>
          <a:p>
            <a:pPr lvl="2"/>
            <a:r>
              <a:rPr lang="en-US" dirty="0" smtClean="0"/>
              <a:t>Should lessons learned be available as planners?</a:t>
            </a:r>
          </a:p>
          <a:p>
            <a:pPr lvl="1"/>
            <a:r>
              <a:rPr lang="en-US" dirty="0" smtClean="0"/>
              <a:t>Learn New</a:t>
            </a:r>
          </a:p>
          <a:p>
            <a:pPr lvl="2"/>
            <a:r>
              <a:rPr lang="en-US" dirty="0" smtClean="0"/>
              <a:t>Will there be performers who </a:t>
            </a:r>
            <a:r>
              <a:rPr lang="en-US" dirty="0" err="1" smtClean="0"/>
              <a:t>havent</a:t>
            </a:r>
            <a:r>
              <a:rPr lang="en-US" dirty="0" smtClean="0"/>
              <a:t> participated in formal training in this area?</a:t>
            </a:r>
          </a:p>
          <a:p>
            <a:pPr lvl="1"/>
            <a:r>
              <a:rPr lang="en-US" dirty="0" smtClean="0"/>
              <a:t>Learn More</a:t>
            </a:r>
          </a:p>
          <a:p>
            <a:pPr lvl="2"/>
            <a:r>
              <a:rPr lang="en-US" dirty="0" smtClean="0"/>
              <a:t>Do aspects of the performance requirements call for additional training?</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81856"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488595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PS1.21b. Identify need for support before performance (Planners) (2 of 2)</a:t>
            </a:r>
            <a:endParaRPr lang="en-US" dirty="0"/>
          </a:p>
        </p:txBody>
      </p:sp>
      <p:sp>
        <p:nvSpPr>
          <p:cNvPr id="8" name="Content Placeholder 7"/>
          <p:cNvSpPr>
            <a:spLocks noGrp="1"/>
          </p:cNvSpPr>
          <p:nvPr>
            <p:ph sz="quarter" idx="1"/>
          </p:nvPr>
        </p:nvSpPr>
        <p:spPr/>
        <p:txBody>
          <a:bodyPr>
            <a:normAutofit/>
          </a:bodyPr>
          <a:lstStyle/>
          <a:p>
            <a:r>
              <a:rPr lang="en-US" smtClean="0"/>
              <a:t>Planners are:</a:t>
            </a:r>
          </a:p>
          <a:p>
            <a:pPr lvl="1"/>
            <a:r>
              <a:rPr lang="en-US" smtClean="0"/>
              <a:t>Called on just before or after a challenge</a:t>
            </a:r>
          </a:p>
          <a:p>
            <a:pPr lvl="1"/>
            <a:r>
              <a:rPr lang="en-US" smtClean="0"/>
              <a:t>When referred to before performance, they provide info that helps clarify what is to be done or what will happen</a:t>
            </a:r>
          </a:p>
          <a:p>
            <a:pPr lvl="1"/>
            <a:r>
              <a:rPr lang="en-US" smtClean="0"/>
              <a:t>When used after performance, they provide info to reflect on success and plan for future adjustments or improvements</a:t>
            </a:r>
          </a:p>
          <a:p>
            <a:pPr lvl="1"/>
            <a:r>
              <a:rPr lang="en-US" smtClean="0"/>
              <a:t>Help us reflect on our performance with intent to improve</a:t>
            </a:r>
          </a:p>
          <a:p>
            <a:pPr lvl="1"/>
            <a:r>
              <a:rPr lang="en-US" smtClean="0"/>
              <a:t>Can make complex tasks much simpler and help user perform smarter</a:t>
            </a:r>
          </a:p>
          <a:p>
            <a:pPr lvl="1"/>
            <a:r>
              <a:rPr lang="en-US" smtClean="0"/>
              <a:t>Delivery methods and content presentation can encourage collaboration and influence attitudes</a:t>
            </a:r>
          </a:p>
          <a:p>
            <a:pPr lvl="1"/>
            <a:r>
              <a:rPr lang="en-US" smtClean="0"/>
              <a:t>Can be tailored for users and provide personalized information to encourage and guide performance</a:t>
            </a:r>
          </a:p>
          <a:p>
            <a:pPr lvl="1"/>
            <a:r>
              <a:rPr lang="en-US" smtClean="0"/>
              <a:t>Make information accessible to decision makers.</a:t>
            </a:r>
            <a:endParaRPr lang="en-US" dirty="0"/>
          </a:p>
        </p:txBody>
      </p:sp>
      <p:sp>
        <p:nvSpPr>
          <p:cNvPr id="14" name="TextBox 13">
            <a:hlinkClick r:id="" action="ppaction://hlinkshowjump?jump=lastslideviewed"/>
          </p:cNvPr>
          <p:cNvSpPr txBox="1"/>
          <p:nvPr/>
        </p:nvSpPr>
        <p:spPr>
          <a:xfrm>
            <a:off x="4178808"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Rossett</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Schafer (2007)</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978482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PS1.22a. Identify need for support during performance (Sidekicks) (1 of </a:t>
            </a:r>
            <a:r>
              <a:rPr lang="en-US" dirty="0" smtClean="0">
                <a:hlinkClick r:id="" action="ppaction://hlinkshowjump?jump=nextslide"/>
              </a:rPr>
              <a:t>2</a:t>
            </a:r>
            <a:r>
              <a:rPr lang="en-US" dirty="0" smtClean="0"/>
              <a:t>)</a:t>
            </a:r>
            <a:endParaRPr lang="en-US" sz="1400" dirty="0"/>
          </a:p>
        </p:txBody>
      </p:sp>
      <p:sp>
        <p:nvSpPr>
          <p:cNvPr id="8" name="Content Placeholder 7"/>
          <p:cNvSpPr>
            <a:spLocks noGrp="1"/>
          </p:cNvSpPr>
          <p:nvPr>
            <p:ph sz="quarter" idx="1"/>
          </p:nvPr>
        </p:nvSpPr>
        <p:spPr/>
        <p:txBody>
          <a:bodyPr>
            <a:normAutofit/>
          </a:bodyPr>
          <a:lstStyle/>
          <a:p>
            <a:r>
              <a:rPr lang="en-US" dirty="0" smtClean="0"/>
              <a:t>Evaluate in terms of 5 Moments of Learning</a:t>
            </a:r>
          </a:p>
          <a:p>
            <a:pPr lvl="1"/>
            <a:r>
              <a:rPr lang="en-US" dirty="0" smtClean="0"/>
              <a:t>Apply</a:t>
            </a:r>
          </a:p>
          <a:p>
            <a:pPr lvl="2"/>
            <a:r>
              <a:rPr lang="en-US" dirty="0" smtClean="0"/>
              <a:t>Do performers need help remembering and/or completing specific tasks (system, </a:t>
            </a:r>
            <a:r>
              <a:rPr lang="en-US" dirty="0" err="1" smtClean="0"/>
              <a:t>nonsystem</a:t>
            </a:r>
            <a:r>
              <a:rPr lang="en-US" dirty="0" smtClean="0"/>
              <a:t>, principle governed)?</a:t>
            </a:r>
          </a:p>
          <a:p>
            <a:pPr lvl="2"/>
            <a:r>
              <a:rPr lang="en-US" dirty="0" smtClean="0"/>
              <a:t>Are there tasks that independently merit real-time support?</a:t>
            </a:r>
          </a:p>
          <a:p>
            <a:pPr lvl="2"/>
            <a:r>
              <a:rPr lang="en-US" dirty="0" smtClean="0"/>
              <a:t>Do performers need access to information?</a:t>
            </a:r>
          </a:p>
          <a:p>
            <a:pPr lvl="2"/>
            <a:r>
              <a:rPr lang="en-US" dirty="0" smtClean="0"/>
              <a:t>Do performers need access to specific tools?</a:t>
            </a:r>
          </a:p>
          <a:p>
            <a:pPr lvl="1"/>
            <a:r>
              <a:rPr lang="en-US" dirty="0" smtClean="0"/>
              <a:t>Change</a:t>
            </a:r>
          </a:p>
          <a:p>
            <a:pPr lvl="2"/>
            <a:r>
              <a:rPr lang="en-US" dirty="0" smtClean="0"/>
              <a:t>Has there been any change in performance requirements?</a:t>
            </a:r>
          </a:p>
          <a:p>
            <a:pPr lvl="2"/>
            <a:r>
              <a:rPr lang="en-US" dirty="0" smtClean="0"/>
              <a:t>Is there new or updated information?</a:t>
            </a:r>
          </a:p>
          <a:p>
            <a:pPr lvl="1"/>
            <a:r>
              <a:rPr lang="en-US" dirty="0" smtClean="0"/>
              <a:t>Solve</a:t>
            </a:r>
          </a:p>
          <a:p>
            <a:pPr lvl="2"/>
            <a:r>
              <a:rPr lang="en-US" dirty="0" smtClean="0"/>
              <a:t>Are there potential problems and/or challenges?</a:t>
            </a:r>
          </a:p>
          <a:p>
            <a:pPr lvl="1"/>
            <a:r>
              <a:rPr lang="en-US" dirty="0" smtClean="0"/>
              <a:t>Learn New</a:t>
            </a:r>
          </a:p>
          <a:p>
            <a:pPr lvl="2"/>
            <a:r>
              <a:rPr lang="en-US" dirty="0" smtClean="0"/>
              <a:t>Will there be performers who </a:t>
            </a:r>
            <a:r>
              <a:rPr lang="en-US" dirty="0" err="1" smtClean="0"/>
              <a:t>havent</a:t>
            </a:r>
            <a:r>
              <a:rPr lang="en-US" dirty="0" smtClean="0"/>
              <a:t> participated in formal training in this area?</a:t>
            </a:r>
          </a:p>
          <a:p>
            <a:pPr lvl="1"/>
            <a:r>
              <a:rPr lang="en-US" dirty="0" smtClean="0"/>
              <a:t>Learn More</a:t>
            </a:r>
          </a:p>
          <a:p>
            <a:pPr lvl="2"/>
            <a:r>
              <a:rPr lang="en-US" dirty="0" smtClean="0"/>
              <a:t>Do aspects of the performance requirements call for additional training?</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2097733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PS1.22b. Identify need for support during performance (Sidekicks) (2 of 2)</a:t>
            </a:r>
            <a:endParaRPr lang="en-US" dirty="0"/>
          </a:p>
        </p:txBody>
      </p:sp>
      <p:sp>
        <p:nvSpPr>
          <p:cNvPr id="8" name="Content Placeholder 7"/>
          <p:cNvSpPr>
            <a:spLocks noGrp="1"/>
          </p:cNvSpPr>
          <p:nvPr>
            <p:ph sz="quarter" idx="1"/>
          </p:nvPr>
        </p:nvSpPr>
        <p:spPr/>
        <p:txBody>
          <a:bodyPr>
            <a:normAutofit/>
          </a:bodyPr>
          <a:lstStyle/>
          <a:p>
            <a:r>
              <a:rPr lang="en-US" dirty="0" smtClean="0"/>
              <a:t>Sidekicks are:</a:t>
            </a:r>
          </a:p>
          <a:p>
            <a:pPr lvl="1"/>
            <a:r>
              <a:rPr lang="en-US" dirty="0" smtClean="0"/>
              <a:t>Called upon during a challenge</a:t>
            </a:r>
          </a:p>
          <a:p>
            <a:pPr lvl="1"/>
            <a:r>
              <a:rPr lang="en-US" dirty="0" smtClean="0"/>
              <a:t>Provide information, reminders, directions, and warnings right when needed</a:t>
            </a:r>
          </a:p>
          <a:p>
            <a:pPr lvl="1"/>
            <a:r>
              <a:rPr lang="en-US" dirty="0" smtClean="0"/>
              <a:t>Can be tightly or loosely integrated with a task</a:t>
            </a:r>
          </a:p>
          <a:p>
            <a:pPr lvl="1"/>
            <a:r>
              <a:rPr lang="en-US" dirty="0" smtClean="0"/>
              <a:t>Help us avoid mistakes and costly errors</a:t>
            </a:r>
          </a:p>
          <a:p>
            <a:pPr lvl="1"/>
            <a:r>
              <a:rPr lang="en-US" dirty="0" smtClean="0"/>
              <a:t>Are sometimes just one element of a blended solution to a performance problem</a:t>
            </a:r>
          </a:p>
          <a:p>
            <a:pPr lvl="1"/>
            <a:r>
              <a:rPr lang="en-US" dirty="0" smtClean="0"/>
              <a:t>Offer advice and help performers comply with business rules or best practices</a:t>
            </a:r>
          </a:p>
          <a:p>
            <a:pPr lvl="1"/>
            <a:r>
              <a:rPr lang="en-US" dirty="0" smtClean="0"/>
              <a:t>Increase the speed or accuracy of tasks</a:t>
            </a:r>
          </a:p>
          <a:p>
            <a:pPr lvl="1"/>
            <a:r>
              <a:rPr lang="en-US" dirty="0" smtClean="0"/>
              <a:t>May be temporary or permanent supports, depending on whether the info is learned through application or not</a:t>
            </a:r>
          </a:p>
          <a:p>
            <a:pPr lvl="1"/>
            <a:r>
              <a:rPr lang="en-US" dirty="0" smtClean="0"/>
              <a:t>Can be delivered very simply</a:t>
            </a:r>
          </a:p>
          <a:p>
            <a:pPr lvl="1"/>
            <a:r>
              <a:rPr lang="en-US" dirty="0" smtClean="0"/>
              <a:t>Can help performers complete a task without prior training</a:t>
            </a:r>
          </a:p>
        </p:txBody>
      </p:sp>
      <p:sp>
        <p:nvSpPr>
          <p:cNvPr id="11" name="TextBox 10">
            <a:hlinkClick r:id="" action="ppaction://hlinkshowjump?jump=lastslideviewed"/>
          </p:cNvPr>
          <p:cNvSpPr txBox="1"/>
          <p:nvPr/>
        </p:nvSpPr>
        <p:spPr>
          <a:xfrm>
            <a:off x="4187952"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Rossett</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Schafer (2007)</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52465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PS1.23a. Identify need for support after performance (Quick-checks) (1 of </a:t>
            </a:r>
            <a:r>
              <a:rPr lang="en-US" dirty="0">
                <a:hlinkClick r:id="" action="ppaction://hlinkshowjump?jump=nextslide"/>
              </a:rPr>
              <a:t>2</a:t>
            </a:r>
            <a:r>
              <a:rPr lang="en-US" dirty="0" smtClean="0"/>
              <a:t>)</a:t>
            </a:r>
            <a:endParaRPr lang="en-US" sz="1400" dirty="0"/>
          </a:p>
        </p:txBody>
      </p:sp>
      <p:sp>
        <p:nvSpPr>
          <p:cNvPr id="8" name="Content Placeholder 7"/>
          <p:cNvSpPr>
            <a:spLocks noGrp="1"/>
          </p:cNvSpPr>
          <p:nvPr>
            <p:ph sz="quarter" idx="1"/>
          </p:nvPr>
        </p:nvSpPr>
        <p:spPr/>
        <p:txBody>
          <a:bodyPr>
            <a:normAutofit/>
          </a:bodyPr>
          <a:lstStyle/>
          <a:p>
            <a:r>
              <a:rPr lang="en-US" dirty="0" smtClean="0"/>
              <a:t>Evaluate in terms of 5 Moments of Learning</a:t>
            </a:r>
          </a:p>
          <a:p>
            <a:pPr lvl="1"/>
            <a:r>
              <a:rPr lang="en-US" dirty="0" smtClean="0"/>
              <a:t>Apply</a:t>
            </a:r>
          </a:p>
          <a:p>
            <a:pPr lvl="2"/>
            <a:r>
              <a:rPr lang="en-US" dirty="0" smtClean="0"/>
              <a:t>Is there justification for individual pursuit of ongoing performance improvement?</a:t>
            </a:r>
          </a:p>
          <a:p>
            <a:pPr lvl="2"/>
            <a:r>
              <a:rPr lang="en-US" dirty="0" smtClean="0"/>
              <a:t>Is there opportunity for peer evaluation?</a:t>
            </a:r>
          </a:p>
          <a:p>
            <a:pPr lvl="2"/>
            <a:r>
              <a:rPr lang="en-US" dirty="0" smtClean="0"/>
              <a:t>Is there a need to capture lessons learned?</a:t>
            </a:r>
          </a:p>
          <a:p>
            <a:pPr lvl="2"/>
            <a:r>
              <a:rPr lang="en-US" dirty="0" smtClean="0"/>
              <a:t>Is there a capability to capture performance for a </a:t>
            </a:r>
            <a:r>
              <a:rPr lang="en-US" dirty="0" err="1" smtClean="0"/>
              <a:t>postevaluation</a:t>
            </a:r>
            <a:r>
              <a:rPr lang="en-US" dirty="0" smtClean="0"/>
              <a:t>?</a:t>
            </a:r>
          </a:p>
          <a:p>
            <a:pPr lvl="1"/>
            <a:r>
              <a:rPr lang="en-US" dirty="0" smtClean="0"/>
              <a:t>Change</a:t>
            </a:r>
          </a:p>
          <a:p>
            <a:pPr lvl="2"/>
            <a:r>
              <a:rPr lang="en-US" dirty="0" smtClean="0"/>
              <a:t>Should performers determine personal performance gaps?</a:t>
            </a:r>
          </a:p>
          <a:p>
            <a:pPr lvl="1"/>
            <a:r>
              <a:rPr lang="en-US" dirty="0" smtClean="0"/>
              <a:t>Solve</a:t>
            </a:r>
          </a:p>
          <a:p>
            <a:pPr lvl="2"/>
            <a:r>
              <a:rPr lang="en-US" dirty="0" smtClean="0"/>
              <a:t>Is the determination of problem resolution counterintuitive?</a:t>
            </a:r>
          </a:p>
          <a:p>
            <a:pPr lvl="2"/>
            <a:r>
              <a:rPr lang="en-US" dirty="0" smtClean="0"/>
              <a:t>Is there ongoing value in capturing solutions with lessons learned?</a:t>
            </a:r>
          </a:p>
          <a:p>
            <a:pPr lvl="1"/>
            <a:r>
              <a:rPr lang="en-US" dirty="0" smtClean="0"/>
              <a:t>Learn New</a:t>
            </a:r>
          </a:p>
          <a:p>
            <a:pPr lvl="2"/>
            <a:r>
              <a:rPr lang="en-US" dirty="0" smtClean="0"/>
              <a:t>Are there learning outcomes that merit the investment in performance assessment?</a:t>
            </a:r>
          </a:p>
          <a:p>
            <a:pPr lvl="1"/>
            <a:r>
              <a:rPr lang="en-US" dirty="0" smtClean="0"/>
              <a:t>Learn More</a:t>
            </a:r>
          </a:p>
          <a:p>
            <a:pPr lvl="2"/>
            <a:r>
              <a:rPr lang="en-US" dirty="0" smtClean="0"/>
              <a:t>Are there learning outcomes that merit the investment in performance assessment?</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38866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PS1.23b. Identify need for support after performance (Quick-checks) (2 of 2)</a:t>
            </a:r>
            <a:endParaRPr lang="en-US" dirty="0"/>
          </a:p>
        </p:txBody>
      </p:sp>
      <p:sp>
        <p:nvSpPr>
          <p:cNvPr id="8" name="Content Placeholder 7"/>
          <p:cNvSpPr>
            <a:spLocks noGrp="1"/>
          </p:cNvSpPr>
          <p:nvPr>
            <p:ph sz="quarter" idx="1"/>
          </p:nvPr>
        </p:nvSpPr>
        <p:spPr/>
        <p:txBody>
          <a:bodyPr/>
          <a:lstStyle/>
          <a:p>
            <a:r>
              <a:rPr lang="en-US" dirty="0" smtClean="0"/>
              <a:t>Quick-checks are:</a:t>
            </a:r>
          </a:p>
          <a:p>
            <a:pPr lvl="1"/>
            <a:r>
              <a:rPr lang="en-US" dirty="0" smtClean="0"/>
              <a:t>Called upon after a challenge</a:t>
            </a:r>
          </a:p>
          <a:p>
            <a:pPr lvl="1"/>
            <a:r>
              <a:rPr lang="en-US" dirty="0" smtClean="0"/>
              <a:t>A tool to aid assessment of performance</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9421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the Reference Model </a:t>
            </a:r>
            <a:r>
              <a:rPr lang="en-US" dirty="0" smtClean="0"/>
              <a:t>(3 of 4)</a:t>
            </a:r>
            <a:endParaRPr lang="en-US" dirty="0"/>
          </a:p>
        </p:txBody>
      </p:sp>
      <p:sp>
        <p:nvSpPr>
          <p:cNvPr id="3" name="Content Placeholder 2"/>
          <p:cNvSpPr>
            <a:spLocks noGrp="1"/>
          </p:cNvSpPr>
          <p:nvPr>
            <p:ph sz="quarter" idx="1"/>
          </p:nvPr>
        </p:nvSpPr>
        <p:spPr>
          <a:xfrm>
            <a:off x="533400" y="1295400"/>
            <a:ext cx="8458200" cy="4953000"/>
          </a:xfrm>
        </p:spPr>
        <p:txBody>
          <a:bodyPr>
            <a:noAutofit/>
          </a:bodyPr>
          <a:lstStyle/>
          <a:p>
            <a:pPr>
              <a:spcBef>
                <a:spcPts val="1200"/>
              </a:spcBef>
            </a:pPr>
            <a:r>
              <a:rPr lang="en-US" sz="1400" dirty="0" smtClean="0"/>
              <a:t>Float Learning, Inc. (2015b). UI/UX Design for Augmented Reality for Operational Environments. Research paper for Combating Terrorism Technical Support Office (CTTSO).</a:t>
            </a:r>
          </a:p>
          <a:p>
            <a:pPr>
              <a:spcBef>
                <a:spcPts val="1200"/>
              </a:spcBef>
            </a:pPr>
            <a:r>
              <a:rPr lang="en-US" sz="1400" dirty="0" smtClean="0"/>
              <a:t>Gilbert, S. (2015). Mobile Learning, YouTube Style. Webinar 2/25/15. Retrieved 4/20/15 from http://kzoinnovations.com/mobile-learning-youtube-style</a:t>
            </a:r>
          </a:p>
          <a:p>
            <a:pPr>
              <a:spcBef>
                <a:spcPts val="1200"/>
              </a:spcBef>
            </a:pPr>
            <a:r>
              <a:rPr lang="en-US" sz="1400" dirty="0" err="1" smtClean="0"/>
              <a:t>Gottfredson</a:t>
            </a:r>
            <a:r>
              <a:rPr lang="en-US" sz="1400" dirty="0" smtClean="0"/>
              <a:t>, C. &amp; Mosher, B. (2011). Innovative Performance Support. New York: McGraw Hill. </a:t>
            </a:r>
          </a:p>
          <a:p>
            <a:pPr>
              <a:spcBef>
                <a:spcPts val="1200"/>
              </a:spcBef>
            </a:pPr>
            <a:r>
              <a:rPr lang="en-US" sz="1400" dirty="0" err="1" smtClean="0"/>
              <a:t>Hoober</a:t>
            </a:r>
            <a:r>
              <a:rPr lang="en-US" sz="1400" dirty="0" smtClean="0"/>
              <a:t>, S. (2014). Design for Fingers, Touch &amp; People. YouTube video published 6/6/14. Retrieved 10/27/14 from https://www.youtube.com/watch?v=-_czcFsv0I8</a:t>
            </a:r>
          </a:p>
          <a:p>
            <a:pPr>
              <a:spcBef>
                <a:spcPts val="1200"/>
              </a:spcBef>
            </a:pPr>
            <a:r>
              <a:rPr lang="en-US" sz="1400" dirty="0" smtClean="0"/>
              <a:t>JISC (2012). Potential benefits of mobile and wireless learning.</a:t>
            </a:r>
            <a:br>
              <a:rPr lang="en-US" sz="1400" dirty="0" smtClean="0"/>
            </a:br>
            <a:r>
              <a:rPr lang="en-US" sz="1400" dirty="0" smtClean="0"/>
              <a:t>Retrieved 10/29/13 from http://www.jisc.ac.uk/media/documents/programmes/elearninginnovation/session1keybenefits.pdf</a:t>
            </a:r>
          </a:p>
          <a:p>
            <a:pPr>
              <a:spcBef>
                <a:spcPts val="1200"/>
              </a:spcBef>
            </a:pPr>
            <a:r>
              <a:rPr lang="en-US" sz="1400" dirty="0" smtClean="0"/>
              <a:t>Kohn, A. (2016). The Neuroscience of Learning and Retention. Presentation at </a:t>
            </a:r>
            <a:r>
              <a:rPr lang="en-US" sz="1400" i="1" dirty="0" smtClean="0"/>
              <a:t>Learning Solutions </a:t>
            </a:r>
            <a:r>
              <a:rPr lang="en-US" sz="1400" dirty="0" smtClean="0"/>
              <a:t>conference. March 22, 2016, Orlando, FL.</a:t>
            </a:r>
          </a:p>
          <a:p>
            <a:pPr>
              <a:spcBef>
                <a:spcPts val="1200"/>
              </a:spcBef>
            </a:pPr>
            <a:r>
              <a:rPr lang="en-US" sz="1400" dirty="0" err="1" smtClean="0"/>
              <a:t>Koole</a:t>
            </a:r>
            <a:r>
              <a:rPr lang="en-US" sz="1400" dirty="0" smtClean="0"/>
              <a:t>, M. (2009). </a:t>
            </a:r>
            <a:r>
              <a:rPr lang="en-US" sz="1400" i="1" dirty="0" smtClean="0"/>
              <a:t>A Model for Framing Mobile Learning</a:t>
            </a:r>
            <a:r>
              <a:rPr lang="en-US" sz="1400" dirty="0" smtClean="0"/>
              <a:t>. In M. Ally, (Ed.), Mobile Learning: Transforming the Delivery of Education and Training (pp. 25-47). Athabasca, Canada: AU Press</a:t>
            </a:r>
          </a:p>
          <a:p>
            <a:pPr>
              <a:spcBef>
                <a:spcPts val="1200"/>
              </a:spcBef>
            </a:pPr>
            <a:r>
              <a:rPr lang="en-US" sz="1400" dirty="0" smtClean="0"/>
              <a:t>Park, Y. (2011). A Pedagogical Framework for Mobile Learning: Categorizing Educational Applications of Mobile Technologies into Four Types. </a:t>
            </a:r>
            <a:r>
              <a:rPr lang="en-US" sz="1400" i="1" dirty="0" smtClean="0"/>
              <a:t>The International Review of Research in Open and Distance Learning.12(2). </a:t>
            </a:r>
            <a:r>
              <a:rPr lang="en-US" sz="1400" dirty="0" smtClean="0"/>
              <a:t>Available at http://www.irrodl.org/index.php/irrodl/rt/printerFriendly/791/1699</a:t>
            </a:r>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2"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2"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3"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49794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PS1.25a. Consider Planner-specific design recommendations (1 of </a:t>
            </a:r>
            <a:r>
              <a:rPr lang="en-US" dirty="0" smtClean="0">
                <a:hlinkClick r:id="" action="ppaction://hlinkshowjump?jump=nextslide"/>
              </a:rPr>
              <a:t>2</a:t>
            </a:r>
            <a:r>
              <a:rPr lang="en-US" dirty="0" smtClean="0"/>
              <a:t>)</a:t>
            </a:r>
            <a:endParaRPr lang="en-US" dirty="0"/>
          </a:p>
        </p:txBody>
      </p:sp>
      <p:sp>
        <p:nvSpPr>
          <p:cNvPr id="8" name="Content Placeholder 7"/>
          <p:cNvSpPr>
            <a:spLocks noGrp="1"/>
          </p:cNvSpPr>
          <p:nvPr>
            <p:ph sz="quarter" idx="1"/>
          </p:nvPr>
        </p:nvSpPr>
        <p:spPr/>
        <p:txBody>
          <a:bodyPr>
            <a:normAutofit/>
          </a:bodyPr>
          <a:lstStyle/>
          <a:p>
            <a:r>
              <a:rPr lang="en-US" dirty="0" smtClean="0"/>
              <a:t>Apply</a:t>
            </a:r>
          </a:p>
          <a:p>
            <a:pPr lvl="1"/>
            <a:r>
              <a:rPr lang="en-US" dirty="0" smtClean="0"/>
              <a:t>Provide access to task sidekicks</a:t>
            </a:r>
          </a:p>
          <a:p>
            <a:pPr lvl="1"/>
            <a:r>
              <a:rPr lang="en-US" dirty="0" smtClean="0"/>
              <a:t>Tie task sidekicks to accelerated demonstrations</a:t>
            </a:r>
          </a:p>
          <a:p>
            <a:pPr lvl="1"/>
            <a:r>
              <a:rPr lang="en-US" dirty="0" smtClean="0"/>
              <a:t>Consider concept learning bursts</a:t>
            </a:r>
          </a:p>
          <a:p>
            <a:pPr lvl="1"/>
            <a:r>
              <a:rPr lang="en-US" dirty="0" smtClean="0"/>
              <a:t>To facilitate retrieval, use encoding models that have been used previously</a:t>
            </a:r>
          </a:p>
          <a:p>
            <a:pPr lvl="1"/>
            <a:r>
              <a:rPr lang="en-US" dirty="0" smtClean="0"/>
              <a:t>Anticipate and provide for multiple access options based on job roles and work requirements</a:t>
            </a:r>
          </a:p>
          <a:p>
            <a:pPr lvl="1"/>
            <a:r>
              <a:rPr lang="en-US" dirty="0" smtClean="0"/>
              <a:t>Provide contextual access via workflow</a:t>
            </a:r>
          </a:p>
          <a:p>
            <a:pPr lvl="1"/>
            <a:r>
              <a:rPr lang="en-US" dirty="0" smtClean="0"/>
              <a:t>Employ, when possible, parametric search capability</a:t>
            </a:r>
          </a:p>
          <a:p>
            <a:pPr lvl="1"/>
            <a:r>
              <a:rPr lang="en-US" dirty="0" smtClean="0"/>
              <a:t>Automate key search options</a:t>
            </a:r>
          </a:p>
        </p:txBody>
      </p:sp>
      <p:sp>
        <p:nvSpPr>
          <p:cNvPr id="5" name="Text Placeholder 4"/>
          <p:cNvSpPr>
            <a:spLocks noGrp="1"/>
          </p:cNvSpPr>
          <p:nvPr>
            <p:ph type="body" sz="quarter" idx="13"/>
          </p:nvPr>
        </p:nvSpPr>
        <p:spPr/>
        <p:txBody>
          <a:bodyPr>
            <a:normAutofit/>
          </a:bodyPr>
          <a:lstStyle/>
          <a:p>
            <a:r>
              <a:rPr lang="en-US" dirty="0" smtClean="0"/>
              <a:t>Change</a:t>
            </a:r>
            <a:endParaRPr lang="en-US" dirty="0"/>
          </a:p>
          <a:p>
            <a:pPr lvl="1"/>
            <a:r>
              <a:rPr lang="en-US" dirty="0"/>
              <a:t>Provide an impact rating of each change item along with a recommended “performance change” path that performers can use to plan how they will unlearn and relearn</a:t>
            </a:r>
          </a:p>
          <a:p>
            <a:pPr lvl="1"/>
            <a:r>
              <a:rPr lang="en-US" dirty="0"/>
              <a:t>Provide immediate access to the new or updated information. Make sure the changes are highlighted with ties to the job and organizational impact ratings.</a:t>
            </a:r>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1029013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PS1.25b. Consider Planner-specific design recommendations (2 of 2)</a:t>
            </a:r>
            <a:endParaRPr lang="en-US" dirty="0"/>
          </a:p>
        </p:txBody>
      </p:sp>
      <p:sp>
        <p:nvSpPr>
          <p:cNvPr id="8" name="Content Placeholder 7"/>
          <p:cNvSpPr>
            <a:spLocks noGrp="1"/>
          </p:cNvSpPr>
          <p:nvPr>
            <p:ph sz="quarter" idx="1"/>
          </p:nvPr>
        </p:nvSpPr>
        <p:spPr/>
        <p:txBody>
          <a:bodyPr>
            <a:normAutofit/>
          </a:bodyPr>
          <a:lstStyle/>
          <a:p>
            <a:r>
              <a:rPr lang="en-US" dirty="0"/>
              <a:t>Solve</a:t>
            </a:r>
          </a:p>
          <a:p>
            <a:pPr lvl="1"/>
            <a:r>
              <a:rPr lang="en-US" dirty="0"/>
              <a:t>Identify the most common questions and/or challenges that performers face for a specific performance area. Provide an explanation with a solution</a:t>
            </a:r>
          </a:p>
          <a:p>
            <a:pPr lvl="1"/>
            <a:r>
              <a:rPr lang="en-US" dirty="0"/>
              <a:t>Provide decision trees</a:t>
            </a:r>
          </a:p>
          <a:p>
            <a:pPr lvl="1"/>
            <a:r>
              <a:rPr lang="en-US" dirty="0"/>
              <a:t>Provide troubleshooting tips</a:t>
            </a:r>
          </a:p>
          <a:p>
            <a:pPr lvl="1"/>
            <a:r>
              <a:rPr lang="en-US" dirty="0"/>
              <a:t>Provide links to troubleshooting concepts</a:t>
            </a:r>
          </a:p>
          <a:p>
            <a:pPr lvl="1"/>
            <a:r>
              <a:rPr lang="en-US" dirty="0"/>
              <a:t>Define an overarching troubleshooting process for a specific performance area</a:t>
            </a:r>
          </a:p>
          <a:p>
            <a:endParaRPr lang="en-US" dirty="0"/>
          </a:p>
        </p:txBody>
      </p:sp>
      <p:sp>
        <p:nvSpPr>
          <p:cNvPr id="5" name="Text Placeholder 4"/>
          <p:cNvSpPr>
            <a:spLocks noGrp="1"/>
          </p:cNvSpPr>
          <p:nvPr>
            <p:ph type="body" sz="quarter" idx="13"/>
          </p:nvPr>
        </p:nvSpPr>
        <p:spPr/>
        <p:txBody>
          <a:bodyPr>
            <a:normAutofit lnSpcReduction="10000"/>
          </a:bodyPr>
          <a:lstStyle/>
          <a:p>
            <a:r>
              <a:rPr lang="en-US" smtClean="0"/>
              <a:t>Learn New</a:t>
            </a:r>
          </a:p>
          <a:p>
            <a:pPr lvl="1"/>
            <a:r>
              <a:rPr lang="en-US" smtClean="0"/>
              <a:t>Keep learning bursts short, focused, and engaging</a:t>
            </a:r>
          </a:p>
          <a:p>
            <a:pPr lvl="1"/>
            <a:r>
              <a:rPr lang="en-US" smtClean="0"/>
              <a:t>Provide context maps</a:t>
            </a:r>
          </a:p>
          <a:p>
            <a:pPr lvl="1"/>
            <a:r>
              <a:rPr lang="en-US" smtClean="0"/>
              <a:t>Provide visual support</a:t>
            </a:r>
          </a:p>
          <a:p>
            <a:pPr lvl="1"/>
            <a:r>
              <a:rPr lang="en-US" smtClean="0"/>
              <a:t>Avoid visual noise</a:t>
            </a:r>
          </a:p>
          <a:p>
            <a:pPr lvl="1"/>
            <a:r>
              <a:rPr lang="en-US" smtClean="0"/>
              <a:t>Consider visual analogies</a:t>
            </a:r>
          </a:p>
          <a:p>
            <a:pPr lvl="1"/>
            <a:r>
              <a:rPr lang="en-US" smtClean="0"/>
              <a:t>Blend in application tools</a:t>
            </a:r>
          </a:p>
          <a:p>
            <a:r>
              <a:rPr lang="en-US" smtClean="0"/>
              <a:t>Learn More</a:t>
            </a:r>
          </a:p>
          <a:p>
            <a:pPr lvl="1"/>
            <a:r>
              <a:rPr lang="en-US" smtClean="0"/>
              <a:t>Design learning bursts</a:t>
            </a:r>
          </a:p>
          <a:p>
            <a:r>
              <a:rPr lang="en-US" smtClean="0"/>
              <a:t>Examples</a:t>
            </a:r>
          </a:p>
          <a:p>
            <a:pPr lvl="1"/>
            <a:r>
              <a:rPr lang="en-US" smtClean="0"/>
              <a:t>Checklist to help performers consider every planning option</a:t>
            </a:r>
          </a:p>
          <a:p>
            <a:pPr lvl="1"/>
            <a:r>
              <a:rPr lang="en-US" smtClean="0"/>
              <a:t>Form</a:t>
            </a:r>
          </a:p>
          <a:p>
            <a:pPr lvl="1"/>
            <a:r>
              <a:rPr lang="en-US" smtClean="0"/>
              <a:t>Data manipulation tool</a:t>
            </a:r>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705009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PS1.26a. Consider Sidekick-specific design recommendations (1 of </a:t>
            </a:r>
            <a:r>
              <a:rPr lang="en-US" dirty="0" smtClean="0">
                <a:hlinkClick r:id="" action="ppaction://hlinkshowjump?jump=nextslide"/>
              </a:rPr>
              <a:t>2</a:t>
            </a:r>
            <a:r>
              <a:rPr lang="en-US" dirty="0" smtClean="0"/>
              <a:t>)</a:t>
            </a:r>
            <a:endParaRPr lang="en-US" dirty="0"/>
          </a:p>
        </p:txBody>
      </p:sp>
      <p:sp>
        <p:nvSpPr>
          <p:cNvPr id="8" name="Content Placeholder 7"/>
          <p:cNvSpPr>
            <a:spLocks noGrp="1"/>
          </p:cNvSpPr>
          <p:nvPr>
            <p:ph sz="quarter" idx="1"/>
          </p:nvPr>
        </p:nvSpPr>
        <p:spPr/>
        <p:txBody>
          <a:bodyPr/>
          <a:lstStyle/>
          <a:p>
            <a:r>
              <a:rPr lang="en-US" smtClean="0"/>
              <a:t>Task-based sidekicks</a:t>
            </a:r>
          </a:p>
          <a:p>
            <a:pPr lvl="1"/>
            <a:r>
              <a:rPr lang="en-US" smtClean="0"/>
              <a:t>Convey the purpose of the sidekick</a:t>
            </a:r>
          </a:p>
          <a:p>
            <a:pPr lvl="1"/>
            <a:r>
              <a:rPr lang="en-US" smtClean="0"/>
              <a:t>Link to roles and workflow process</a:t>
            </a:r>
          </a:p>
          <a:p>
            <a:pPr lvl="1"/>
            <a:r>
              <a:rPr lang="en-US" smtClean="0"/>
              <a:t>Provide a key for graphic conventions</a:t>
            </a:r>
          </a:p>
          <a:p>
            <a:pPr lvl="1"/>
            <a:r>
              <a:rPr lang="en-US" smtClean="0"/>
              <a:t>Adapt the sidekicks to accommodate the nature of the tasks and the performer community being supported</a:t>
            </a:r>
          </a:p>
          <a:p>
            <a:pPr lvl="1"/>
            <a:r>
              <a:rPr lang="en-US" smtClean="0"/>
              <a:t>Provide an overview when the underlying content is lengthy</a:t>
            </a:r>
          </a:p>
          <a:p>
            <a:pPr lvl="1"/>
            <a:r>
              <a:rPr lang="en-US" smtClean="0"/>
              <a:t>Provide multiple access options</a:t>
            </a:r>
            <a:endParaRPr lang="en-US" dirty="0" smtClean="0"/>
          </a:p>
        </p:txBody>
      </p:sp>
      <p:sp>
        <p:nvSpPr>
          <p:cNvPr id="5" name="Text Placeholder 4"/>
          <p:cNvSpPr>
            <a:spLocks noGrp="1"/>
          </p:cNvSpPr>
          <p:nvPr>
            <p:ph type="body" sz="quarter" idx="13"/>
          </p:nvPr>
        </p:nvSpPr>
        <p:spPr/>
        <p:txBody>
          <a:bodyPr/>
          <a:lstStyle/>
          <a:p>
            <a:r>
              <a:rPr lang="en-US" smtClean="0"/>
              <a:t>System-related sidekicks</a:t>
            </a:r>
          </a:p>
          <a:p>
            <a:pPr lvl="1"/>
            <a:r>
              <a:rPr lang="en-US" smtClean="0"/>
              <a:t>Icon sidekick</a:t>
            </a:r>
          </a:p>
          <a:p>
            <a:pPr lvl="1"/>
            <a:r>
              <a:rPr lang="en-US" smtClean="0"/>
              <a:t>Command sidekick</a:t>
            </a:r>
          </a:p>
          <a:p>
            <a:pPr lvl="1"/>
            <a:r>
              <a:rPr lang="en-US" smtClean="0"/>
              <a:t>Menu sidekick</a:t>
            </a:r>
          </a:p>
          <a:p>
            <a:pPr lvl="1"/>
            <a:r>
              <a:rPr lang="en-US" smtClean="0"/>
              <a:t>Task sidekick</a:t>
            </a:r>
          </a:p>
          <a:p>
            <a:pPr lvl="1"/>
            <a:r>
              <a:rPr lang="en-US" smtClean="0"/>
              <a:t>Screen sidekick</a:t>
            </a:r>
          </a:p>
          <a:p>
            <a:pPr lvl="1"/>
            <a:r>
              <a:rPr lang="en-US" smtClean="0"/>
              <a:t>Reports sidekick</a:t>
            </a:r>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5441661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PS1.26b. Consider Sidekick-specific design recommendations (2 of 2)</a:t>
            </a:r>
            <a:endParaRPr lang="en-US" dirty="0"/>
          </a:p>
        </p:txBody>
      </p:sp>
      <p:sp>
        <p:nvSpPr>
          <p:cNvPr id="8" name="Content Placeholder 7"/>
          <p:cNvSpPr>
            <a:spLocks noGrp="1"/>
          </p:cNvSpPr>
          <p:nvPr>
            <p:ph sz="quarter" idx="1"/>
          </p:nvPr>
        </p:nvSpPr>
        <p:spPr/>
        <p:txBody>
          <a:bodyPr/>
          <a:lstStyle/>
          <a:p>
            <a:r>
              <a:rPr lang="en-US" dirty="0" smtClean="0"/>
              <a:t>Principle-governed sidekicks</a:t>
            </a:r>
          </a:p>
          <a:p>
            <a:pPr lvl="1"/>
            <a:r>
              <a:rPr lang="en-US" dirty="0" smtClean="0"/>
              <a:t>Express the principles within a task flow tied to a process flow</a:t>
            </a:r>
          </a:p>
          <a:p>
            <a:pPr lvl="1"/>
            <a:r>
              <a:rPr lang="en-US" dirty="0" smtClean="0"/>
              <a:t>Establish a consistent grid</a:t>
            </a:r>
          </a:p>
          <a:p>
            <a:pPr lvl="1"/>
            <a:r>
              <a:rPr lang="en-US" dirty="0" smtClean="0"/>
              <a:t>Whenever possible, provide a quick path with access to more detailed information</a:t>
            </a:r>
          </a:p>
          <a:p>
            <a:pPr lvl="1"/>
            <a:r>
              <a:rPr lang="en-US" dirty="0" smtClean="0"/>
              <a:t>Include the rationale for each step</a:t>
            </a:r>
          </a:p>
          <a:p>
            <a:r>
              <a:rPr lang="en-US" dirty="0" smtClean="0"/>
              <a:t>Examples:</a:t>
            </a:r>
          </a:p>
          <a:p>
            <a:pPr lvl="1"/>
            <a:r>
              <a:rPr lang="en-US" dirty="0" smtClean="0"/>
              <a:t>Troubleshooting decision trees (flowchart)</a:t>
            </a:r>
          </a:p>
          <a:p>
            <a:pPr lvl="1"/>
            <a:r>
              <a:rPr lang="en-US" dirty="0" smtClean="0"/>
              <a:t>Troubleshooting tips table</a:t>
            </a:r>
          </a:p>
          <a:p>
            <a:endParaRPr lang="en-US" dirty="0" smtClean="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229638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PS1.27. </a:t>
            </a:r>
            <a:r>
              <a:rPr lang="en-US" dirty="0"/>
              <a:t>Consider </a:t>
            </a:r>
            <a:r>
              <a:rPr lang="en-US" dirty="0" smtClean="0"/>
              <a:t>Quick check-specific </a:t>
            </a:r>
            <a:r>
              <a:rPr lang="en-US" dirty="0"/>
              <a:t>design recommendations</a:t>
            </a:r>
          </a:p>
        </p:txBody>
      </p:sp>
      <p:sp>
        <p:nvSpPr>
          <p:cNvPr id="8" name="Content Placeholder 7"/>
          <p:cNvSpPr>
            <a:spLocks noGrp="1"/>
          </p:cNvSpPr>
          <p:nvPr>
            <p:ph sz="quarter" idx="1"/>
          </p:nvPr>
        </p:nvSpPr>
        <p:spPr/>
        <p:txBody>
          <a:bodyPr/>
          <a:lstStyle/>
          <a:p>
            <a:r>
              <a:rPr lang="en-US" dirty="0" smtClean="0"/>
              <a:t>Develop self-assessment tools, then bring those tools into formal training</a:t>
            </a:r>
          </a:p>
          <a:p>
            <a:r>
              <a:rPr lang="en-US" dirty="0" smtClean="0"/>
              <a:t>Provide capability for Ongoing Capture of and Access to Lessons Learned</a:t>
            </a:r>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543116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PS2.21.3. Plan for solution predicated on initial download on wireless network then offline use</a:t>
            </a:r>
            <a:endParaRPr lang="en-US" dirty="0"/>
          </a:p>
        </p:txBody>
      </p:sp>
      <p:sp>
        <p:nvSpPr>
          <p:cNvPr id="8" name="Content Placeholder 7"/>
          <p:cNvSpPr>
            <a:spLocks noGrp="1"/>
          </p:cNvSpPr>
          <p:nvPr>
            <p:ph sz="quarter" idx="1"/>
          </p:nvPr>
        </p:nvSpPr>
        <p:spPr/>
        <p:txBody>
          <a:bodyPr>
            <a:normAutofit/>
          </a:bodyPr>
          <a:lstStyle/>
          <a:p>
            <a:r>
              <a:rPr lang="en-US" dirty="0" smtClean="0"/>
              <a:t>Examples</a:t>
            </a:r>
          </a:p>
          <a:p>
            <a:pPr lvl="1"/>
            <a:r>
              <a:rPr lang="en-US" dirty="0" smtClean="0"/>
              <a:t>Augmented reality</a:t>
            </a:r>
          </a:p>
          <a:p>
            <a:pPr lvl="1"/>
            <a:r>
              <a:rPr lang="en-US" dirty="0" smtClean="0"/>
              <a:t>Just-in-time info</a:t>
            </a:r>
          </a:p>
          <a:p>
            <a:pPr lvl="1"/>
            <a:r>
              <a:rPr lang="en-US" dirty="0" smtClean="0"/>
              <a:t>On-the-Job support</a:t>
            </a:r>
          </a:p>
          <a:p>
            <a:pPr lvl="1"/>
            <a:r>
              <a:rPr lang="en-US" dirty="0" smtClean="0"/>
              <a:t>Alerts</a:t>
            </a:r>
          </a:p>
          <a:p>
            <a:pPr lvl="1"/>
            <a:r>
              <a:rPr lang="en-US" dirty="0" smtClean="0"/>
              <a:t>Reminders</a:t>
            </a:r>
          </a:p>
          <a:p>
            <a:pPr lvl="1"/>
            <a:r>
              <a:rPr lang="en-US" dirty="0" smtClean="0"/>
              <a:t>Procedures</a:t>
            </a:r>
          </a:p>
          <a:p>
            <a:pPr lvl="1"/>
            <a:r>
              <a:rPr lang="en-US" dirty="0" smtClean="0"/>
              <a:t>Job Aids</a:t>
            </a:r>
          </a:p>
          <a:p>
            <a:pPr lvl="1"/>
            <a:r>
              <a:rPr lang="en-US" dirty="0" smtClean="0"/>
              <a:t>Forms and Checklists</a:t>
            </a:r>
          </a:p>
          <a:p>
            <a:pPr lvl="1"/>
            <a:r>
              <a:rPr lang="en-US" dirty="0" smtClean="0"/>
              <a:t>Decision Support</a:t>
            </a:r>
          </a:p>
          <a:p>
            <a:pPr lvl="1"/>
            <a:r>
              <a:rPr lang="en-US" dirty="0" err="1" smtClean="0"/>
              <a:t>Infobases</a:t>
            </a:r>
            <a:endParaRPr lang="en-US" dirty="0" smtClean="0"/>
          </a:p>
          <a:p>
            <a:pPr lvl="1"/>
            <a:r>
              <a:rPr lang="en-US" dirty="0" smtClean="0"/>
              <a:t>Textbooks</a:t>
            </a:r>
          </a:p>
          <a:p>
            <a:pPr lvl="1"/>
            <a:r>
              <a:rPr lang="en-US" dirty="0" smtClean="0"/>
              <a:t>Manuals or reference guides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30463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PS2.21.4. Account for mobile user behavior groups</a:t>
            </a:r>
            <a:endParaRPr lang="en-US" dirty="0"/>
          </a:p>
        </p:txBody>
      </p:sp>
      <p:sp>
        <p:nvSpPr>
          <p:cNvPr id="8" name="Content Placeholder 7"/>
          <p:cNvSpPr>
            <a:spLocks noGrp="1"/>
          </p:cNvSpPr>
          <p:nvPr>
            <p:ph sz="quarter" idx="1"/>
          </p:nvPr>
        </p:nvSpPr>
        <p:spPr/>
        <p:txBody>
          <a:bodyPr/>
          <a:lstStyle/>
          <a:p>
            <a:r>
              <a:rPr lang="en-US" dirty="0" smtClean="0"/>
              <a:t>Google’s mobile user behavior groups</a:t>
            </a:r>
          </a:p>
          <a:p>
            <a:pPr lvl="1"/>
            <a:r>
              <a:rPr lang="en-US" dirty="0" smtClean="0"/>
              <a:t>Repetitive now (checking for same piece of information over and over again)</a:t>
            </a:r>
          </a:p>
          <a:p>
            <a:pPr lvl="1"/>
            <a:r>
              <a:rPr lang="en-US" dirty="0" smtClean="0"/>
              <a:t>Bored now (users waiting in line, etc.)</a:t>
            </a:r>
          </a:p>
          <a:p>
            <a:pPr lvl="1"/>
            <a:r>
              <a:rPr lang="en-US" dirty="0" smtClean="0"/>
              <a:t>Urgent now (need to find something fast)</a:t>
            </a:r>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Elliot (2007)</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585390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PS2.21.12.  Consider ability of device to collect and publish media/data on the spot, from the field</a:t>
            </a:r>
            <a:endParaRPr lang="en-US" dirty="0"/>
          </a:p>
        </p:txBody>
      </p:sp>
      <p:sp>
        <p:nvSpPr>
          <p:cNvPr id="8" name="Content Placeholder 7"/>
          <p:cNvSpPr>
            <a:spLocks noGrp="1"/>
          </p:cNvSpPr>
          <p:nvPr>
            <p:ph sz="quarter" idx="1"/>
          </p:nvPr>
        </p:nvSpPr>
        <p:spPr/>
        <p:txBody>
          <a:bodyPr>
            <a:normAutofit fontScale="92500" lnSpcReduction="10000"/>
          </a:bodyPr>
          <a:lstStyle/>
          <a:p>
            <a:r>
              <a:rPr lang="en-US" dirty="0" smtClean="0"/>
              <a:t>Examples</a:t>
            </a:r>
          </a:p>
          <a:p>
            <a:pPr lvl="1"/>
            <a:r>
              <a:rPr lang="en-US" dirty="0" smtClean="0"/>
              <a:t>Note-taking</a:t>
            </a:r>
          </a:p>
          <a:p>
            <a:pPr lvl="1"/>
            <a:r>
              <a:rPr lang="en-US" dirty="0" smtClean="0"/>
              <a:t>Transcription</a:t>
            </a:r>
          </a:p>
          <a:p>
            <a:pPr lvl="1"/>
            <a:r>
              <a:rPr lang="en-US" dirty="0" smtClean="0"/>
              <a:t>Translation</a:t>
            </a:r>
          </a:p>
          <a:p>
            <a:pPr lvl="1"/>
            <a:r>
              <a:rPr lang="en-US" dirty="0" smtClean="0"/>
              <a:t>Photos</a:t>
            </a:r>
          </a:p>
          <a:p>
            <a:pPr lvl="1"/>
            <a:r>
              <a:rPr lang="en-US" dirty="0" smtClean="0"/>
              <a:t>Videos</a:t>
            </a:r>
          </a:p>
          <a:p>
            <a:pPr lvl="1"/>
            <a:r>
              <a:rPr lang="en-US" dirty="0" smtClean="0"/>
              <a:t>Audio capture</a:t>
            </a:r>
          </a:p>
          <a:p>
            <a:pPr lvl="1"/>
            <a:r>
              <a:rPr lang="en-US" dirty="0" smtClean="0"/>
              <a:t>Blogs and microblogs</a:t>
            </a:r>
          </a:p>
          <a:p>
            <a:pPr lvl="1"/>
            <a:r>
              <a:rPr lang="en-US" dirty="0" smtClean="0"/>
              <a:t>Wikis</a:t>
            </a:r>
          </a:p>
          <a:p>
            <a:pPr lvl="1"/>
            <a:r>
              <a:rPr lang="en-US" dirty="0" smtClean="0"/>
              <a:t>Learning journals</a:t>
            </a:r>
          </a:p>
          <a:p>
            <a:pPr lvl="1"/>
            <a:r>
              <a:rPr lang="en-US" dirty="0" smtClean="0"/>
              <a:t>Portfolios</a:t>
            </a:r>
          </a:p>
          <a:p>
            <a:pPr lvl="1"/>
            <a:r>
              <a:rPr lang="en-US" dirty="0" smtClean="0"/>
              <a:t>Coaching</a:t>
            </a:r>
          </a:p>
          <a:p>
            <a:pPr lvl="1"/>
            <a:r>
              <a:rPr lang="en-US" dirty="0" smtClean="0"/>
              <a:t>Conferencing</a:t>
            </a:r>
          </a:p>
          <a:p>
            <a:pPr lvl="1"/>
            <a:r>
              <a:rPr lang="en-US" dirty="0" smtClean="0"/>
              <a:t>Feedback</a:t>
            </a:r>
          </a:p>
          <a:p>
            <a:pPr lvl="1"/>
            <a:r>
              <a:rPr lang="en-US" dirty="0" smtClean="0"/>
              <a:t>Mentoring</a:t>
            </a:r>
          </a:p>
          <a:p>
            <a:pPr lvl="1"/>
            <a:r>
              <a:rPr lang="en-US" dirty="0" smtClean="0"/>
              <a:t>Social networking</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881540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PS2.21.14 Instrument PS and its environment with performance metrics </a:t>
            </a:r>
          </a:p>
        </p:txBody>
      </p:sp>
      <p:sp>
        <p:nvSpPr>
          <p:cNvPr id="8" name="Content Placeholder 7"/>
          <p:cNvSpPr>
            <a:spLocks noGrp="1"/>
          </p:cNvSpPr>
          <p:nvPr>
            <p:ph sz="quarter" idx="1"/>
          </p:nvPr>
        </p:nvSpPr>
        <p:spPr/>
        <p:txBody>
          <a:bodyPr>
            <a:normAutofit/>
          </a:bodyPr>
          <a:lstStyle/>
          <a:p>
            <a:r>
              <a:rPr lang="en-US" dirty="0" smtClean="0"/>
              <a:t>Use </a:t>
            </a:r>
            <a:r>
              <a:rPr lang="en-US" dirty="0" err="1" smtClean="0"/>
              <a:t>xAPI</a:t>
            </a:r>
            <a:r>
              <a:rPr lang="en-US" dirty="0" smtClean="0"/>
              <a:t> to measure</a:t>
            </a:r>
          </a:p>
          <a:p>
            <a:pPr lvl="1"/>
            <a:r>
              <a:rPr lang="en-US" dirty="0" smtClean="0"/>
              <a:t>Individual episodes of use and tool and ensuing performance</a:t>
            </a:r>
          </a:p>
          <a:p>
            <a:pPr lvl="2"/>
            <a:r>
              <a:rPr lang="en-US" dirty="0" smtClean="0"/>
              <a:t>Since the time span between use of PS tool and work performance is usually very short, the effect of using tool on performance can be much more strongly inferred than with “just in case” learning</a:t>
            </a:r>
          </a:p>
          <a:p>
            <a:pPr lvl="2"/>
            <a:r>
              <a:rPr lang="en-US" dirty="0" smtClean="0"/>
              <a:t>Kirkpatrick Level 3 and 4 assessment analysis is possible</a:t>
            </a:r>
          </a:p>
          <a:p>
            <a:pPr lvl="1"/>
            <a:r>
              <a:rPr lang="en-US" dirty="0" smtClean="0"/>
              <a:t>Patterns of use of PS tools </a:t>
            </a:r>
          </a:p>
          <a:p>
            <a:pPr lvl="2"/>
            <a:r>
              <a:rPr lang="en-US" dirty="0" smtClean="0"/>
              <a:t>Simple popularity</a:t>
            </a:r>
          </a:p>
          <a:p>
            <a:pPr lvl="2"/>
            <a:r>
              <a:rPr lang="en-US" dirty="0" err="1" smtClean="0"/>
              <a:t>Paradata</a:t>
            </a:r>
            <a:r>
              <a:rPr lang="en-US" dirty="0" smtClean="0"/>
              <a:t> ratings</a:t>
            </a:r>
          </a:p>
          <a:p>
            <a:pPr lvl="2"/>
            <a:r>
              <a:rPr lang="en-US" dirty="0" smtClean="0"/>
              <a:t>This works only if use of tool is optional</a:t>
            </a:r>
          </a:p>
          <a:p>
            <a:pPr lvl="1"/>
            <a:r>
              <a:rPr lang="en-US" dirty="0" smtClean="0"/>
              <a:t>Context of use of tool</a:t>
            </a:r>
          </a:p>
          <a:p>
            <a:pPr lvl="2"/>
            <a:r>
              <a:rPr lang="en-US" dirty="0" err="1" smtClean="0"/>
              <a:t>Geolocation</a:t>
            </a:r>
            <a:endParaRPr lang="en-US" dirty="0" smtClean="0"/>
          </a:p>
          <a:p>
            <a:pPr lvl="2"/>
            <a:r>
              <a:rPr lang="en-US" dirty="0" smtClean="0"/>
              <a:t>Combination of tools being used to perform task</a:t>
            </a:r>
          </a:p>
          <a:p>
            <a:pPr lvl="2"/>
            <a:r>
              <a:rPr lang="en-US" dirty="0" smtClean="0"/>
              <a:t>Proximity detected by beacons</a:t>
            </a:r>
          </a:p>
          <a:p>
            <a:pPr lvl="2"/>
            <a:r>
              <a:rPr lang="en-US" dirty="0" smtClean="0"/>
              <a:t>Time of day</a:t>
            </a:r>
          </a:p>
          <a:p>
            <a:pPr lvl="2"/>
            <a:r>
              <a:rPr lang="en-US" dirty="0" smtClean="0"/>
              <a:t>Status reported by </a:t>
            </a:r>
            <a:r>
              <a:rPr lang="en-US" dirty="0" err="1" smtClean="0"/>
              <a:t>IoT</a:t>
            </a:r>
            <a:r>
              <a:rPr lang="en-US" dirty="0" smtClean="0"/>
              <a:t> devices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881540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2.12. Create cluster analysis</a:t>
            </a:r>
            <a:endParaRPr lang="en-US" dirty="0"/>
          </a:p>
        </p:txBody>
      </p:sp>
      <p:sp>
        <p:nvSpPr>
          <p:cNvPr id="8" name="Content Placeholder 7"/>
          <p:cNvSpPr>
            <a:spLocks noGrp="1"/>
          </p:cNvSpPr>
          <p:nvPr>
            <p:ph sz="quarter" idx="1"/>
          </p:nvPr>
        </p:nvSpPr>
        <p:spPr/>
        <p:txBody>
          <a:bodyPr/>
          <a:lstStyle/>
          <a:p>
            <a:r>
              <a:rPr lang="en-US" dirty="0" smtClean="0"/>
              <a:t>Document output</a:t>
            </a:r>
          </a:p>
          <a:p>
            <a:pPr lvl="1"/>
            <a:r>
              <a:rPr lang="en-US" dirty="0" smtClean="0"/>
              <a:t>Cluster Analysis Chart (section of Design Document)</a:t>
            </a:r>
          </a:p>
          <a:p>
            <a:pPr lvl="1"/>
            <a:r>
              <a:rPr lang="en-US" dirty="0" smtClean="0"/>
              <a:t>Example of possible format for chart below</a:t>
            </a:r>
          </a:p>
          <a:p>
            <a:pPr lvl="1"/>
            <a:r>
              <a:rPr lang="en-US" dirty="0" smtClean="0"/>
              <a:t>Can also create in outline format</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Rectangle 9"/>
          <p:cNvSpPr/>
          <p:nvPr/>
        </p:nvSpPr>
        <p:spPr>
          <a:xfrm>
            <a:off x="1091184" y="315714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Name of Information Element 1</a:t>
            </a:r>
            <a:endParaRPr lang="en-US" sz="800" dirty="0">
              <a:solidFill>
                <a:schemeClr val="tx1"/>
              </a:solidFill>
              <a:latin typeface="Arial" panose="020B0604020202020204" pitchFamily="34" charset="0"/>
              <a:cs typeface="Arial" panose="020B0604020202020204" pitchFamily="34" charset="0"/>
            </a:endParaRPr>
          </a:p>
        </p:txBody>
      </p:sp>
      <p:cxnSp>
        <p:nvCxnSpPr>
          <p:cNvPr id="4" name="Straight Connector 3"/>
          <p:cNvCxnSpPr>
            <a:stCxn id="10" idx="2"/>
          </p:cNvCxnSpPr>
          <p:nvPr/>
        </p:nvCxnSpPr>
        <p:spPr>
          <a:xfrm>
            <a:off x="1548384" y="3766740"/>
            <a:ext cx="0" cy="55234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91184" y="4319081"/>
            <a:ext cx="1075459" cy="938719"/>
          </a:xfrm>
          <a:prstGeom prst="rect">
            <a:avLst/>
          </a:prstGeom>
          <a:noFill/>
        </p:spPr>
        <p:txBody>
          <a:bodyPr wrap="square" rtlCol="0">
            <a:spAutoFit/>
          </a:bodyPr>
          <a:lstStyle/>
          <a:p>
            <a:pPr>
              <a:spcBef>
                <a:spcPts val="600"/>
              </a:spcBef>
            </a:pPr>
            <a:r>
              <a:rPr lang="en-US" sz="800" dirty="0" smtClean="0">
                <a:latin typeface="Arial" panose="020B0604020202020204" pitchFamily="34" charset="0"/>
                <a:cs typeface="Arial" panose="020B0604020202020204" pitchFamily="34" charset="0"/>
              </a:rPr>
              <a:t>1.1 Component</a:t>
            </a:r>
          </a:p>
          <a:p>
            <a:pPr>
              <a:spcBef>
                <a:spcPts val="600"/>
              </a:spcBef>
            </a:pPr>
            <a:r>
              <a:rPr lang="en-US" sz="800" dirty="0" smtClean="0">
                <a:latin typeface="Arial" panose="020B0604020202020204" pitchFamily="34" charset="0"/>
                <a:cs typeface="Arial" panose="020B0604020202020204" pitchFamily="34" charset="0"/>
              </a:rPr>
              <a:t>1.2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1.3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Etc.</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15" name="Rectangle 14"/>
          <p:cNvSpPr/>
          <p:nvPr/>
        </p:nvSpPr>
        <p:spPr>
          <a:xfrm>
            <a:off x="2511552" y="315714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Name of Information Element 2</a:t>
            </a:r>
            <a:endParaRPr lang="en-US" sz="800" dirty="0">
              <a:solidFill>
                <a:schemeClr val="tx1"/>
              </a:solidFill>
              <a:latin typeface="Arial" panose="020B0604020202020204" pitchFamily="34" charset="0"/>
              <a:cs typeface="Arial" panose="020B0604020202020204" pitchFamily="34" charset="0"/>
            </a:endParaRPr>
          </a:p>
        </p:txBody>
      </p:sp>
      <p:cxnSp>
        <p:nvCxnSpPr>
          <p:cNvPr id="16" name="Straight Connector 15"/>
          <p:cNvCxnSpPr>
            <a:stCxn id="15" idx="2"/>
          </p:cNvCxnSpPr>
          <p:nvPr/>
        </p:nvCxnSpPr>
        <p:spPr>
          <a:xfrm>
            <a:off x="2968752" y="3766740"/>
            <a:ext cx="0" cy="55234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1553" y="4319081"/>
            <a:ext cx="914400" cy="938719"/>
          </a:xfrm>
          <a:prstGeom prst="rect">
            <a:avLst/>
          </a:prstGeom>
          <a:noFill/>
        </p:spPr>
        <p:txBody>
          <a:bodyPr wrap="square" rtlCol="0">
            <a:spAutoFit/>
          </a:bodyPr>
          <a:lstStyle/>
          <a:p>
            <a:pPr>
              <a:spcBef>
                <a:spcPts val="600"/>
              </a:spcBef>
            </a:pPr>
            <a:r>
              <a:rPr lang="en-US" sz="800" dirty="0" smtClean="0">
                <a:latin typeface="Arial" panose="020B0604020202020204" pitchFamily="34" charset="0"/>
                <a:cs typeface="Arial" panose="020B0604020202020204" pitchFamily="34" charset="0"/>
              </a:rPr>
              <a:t>2.1 Component</a:t>
            </a:r>
          </a:p>
          <a:p>
            <a:pPr>
              <a:spcBef>
                <a:spcPts val="600"/>
              </a:spcBef>
            </a:pPr>
            <a:r>
              <a:rPr lang="en-US" sz="800" dirty="0" smtClean="0">
                <a:latin typeface="Arial" panose="020B0604020202020204" pitchFamily="34" charset="0"/>
                <a:cs typeface="Arial" panose="020B0604020202020204" pitchFamily="34" charset="0"/>
              </a:rPr>
              <a:t>2.2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2.3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Etc.</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18" name="Rectangle 17"/>
          <p:cNvSpPr/>
          <p:nvPr/>
        </p:nvSpPr>
        <p:spPr>
          <a:xfrm>
            <a:off x="3959352" y="315714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Name of Information Element 3</a:t>
            </a:r>
            <a:endParaRPr lang="en-US" sz="800" dirty="0">
              <a:solidFill>
                <a:schemeClr val="tx1"/>
              </a:solidFill>
              <a:latin typeface="Arial" panose="020B0604020202020204" pitchFamily="34" charset="0"/>
              <a:cs typeface="Arial" panose="020B0604020202020204" pitchFamily="34" charset="0"/>
            </a:endParaRPr>
          </a:p>
        </p:txBody>
      </p:sp>
      <p:cxnSp>
        <p:nvCxnSpPr>
          <p:cNvPr id="19" name="Straight Connector 18"/>
          <p:cNvCxnSpPr>
            <a:stCxn id="18" idx="2"/>
          </p:cNvCxnSpPr>
          <p:nvPr/>
        </p:nvCxnSpPr>
        <p:spPr>
          <a:xfrm>
            <a:off x="4416552" y="3766740"/>
            <a:ext cx="0" cy="55234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9352" y="4319081"/>
            <a:ext cx="1066799" cy="815608"/>
          </a:xfrm>
          <a:prstGeom prst="rect">
            <a:avLst/>
          </a:prstGeom>
          <a:noFill/>
        </p:spPr>
        <p:txBody>
          <a:bodyPr wrap="square" rtlCol="0">
            <a:spAutoFit/>
          </a:bodyPr>
          <a:lstStyle/>
          <a:p>
            <a:pPr>
              <a:spcBef>
                <a:spcPts val="600"/>
              </a:spcBef>
            </a:pPr>
            <a:r>
              <a:rPr lang="en-US" sz="800" dirty="0">
                <a:latin typeface="Arial" panose="020B0604020202020204" pitchFamily="34" charset="0"/>
                <a:cs typeface="Arial" panose="020B0604020202020204" pitchFamily="34" charset="0"/>
              </a:rPr>
              <a:t>3</a:t>
            </a:r>
            <a:r>
              <a:rPr lang="en-US" sz="800" dirty="0" smtClean="0">
                <a:latin typeface="Arial" panose="020B0604020202020204" pitchFamily="34" charset="0"/>
                <a:cs typeface="Arial" panose="020B0604020202020204" pitchFamily="34" charset="0"/>
              </a:rPr>
              <a:t>.1 Component</a:t>
            </a:r>
          </a:p>
          <a:p>
            <a:pPr>
              <a:spcBef>
                <a:spcPts val="600"/>
              </a:spcBef>
            </a:pPr>
            <a:r>
              <a:rPr lang="en-US" sz="800" dirty="0" smtClean="0">
                <a:latin typeface="Arial" panose="020B0604020202020204" pitchFamily="34" charset="0"/>
                <a:cs typeface="Arial" panose="020B0604020202020204" pitchFamily="34" charset="0"/>
              </a:rPr>
              <a:t>3.2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3.3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Etc.</a:t>
            </a:r>
            <a:endParaRPr lang="en-US" sz="800" dirty="0">
              <a:latin typeface="Arial" panose="020B0604020202020204" pitchFamily="34" charset="0"/>
              <a:cs typeface="Arial" panose="020B0604020202020204" pitchFamily="34" charset="0"/>
            </a:endParaRPr>
          </a:p>
        </p:txBody>
      </p:sp>
      <p:sp>
        <p:nvSpPr>
          <p:cNvPr id="21" name="Rectangle 20"/>
          <p:cNvSpPr/>
          <p:nvPr/>
        </p:nvSpPr>
        <p:spPr>
          <a:xfrm>
            <a:off x="5483352" y="315714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Name of Information Element 4</a:t>
            </a:r>
            <a:endParaRPr lang="en-US" sz="800" dirty="0">
              <a:solidFill>
                <a:schemeClr val="tx1"/>
              </a:solidFill>
              <a:latin typeface="Arial" panose="020B0604020202020204" pitchFamily="34" charset="0"/>
              <a:cs typeface="Arial" panose="020B0604020202020204" pitchFamily="34" charset="0"/>
            </a:endParaRPr>
          </a:p>
        </p:txBody>
      </p:sp>
      <p:cxnSp>
        <p:nvCxnSpPr>
          <p:cNvPr id="23" name="Straight Connector 22"/>
          <p:cNvCxnSpPr>
            <a:stCxn id="21" idx="2"/>
          </p:cNvCxnSpPr>
          <p:nvPr/>
        </p:nvCxnSpPr>
        <p:spPr>
          <a:xfrm>
            <a:off x="5940552" y="3766740"/>
            <a:ext cx="0" cy="55234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83352" y="4319081"/>
            <a:ext cx="1066799" cy="815608"/>
          </a:xfrm>
          <a:prstGeom prst="rect">
            <a:avLst/>
          </a:prstGeom>
          <a:noFill/>
        </p:spPr>
        <p:txBody>
          <a:bodyPr wrap="square" rtlCol="0">
            <a:spAutoFit/>
          </a:bodyPr>
          <a:lstStyle/>
          <a:p>
            <a:pPr>
              <a:spcBef>
                <a:spcPts val="600"/>
              </a:spcBef>
            </a:pPr>
            <a:r>
              <a:rPr lang="en-US" sz="800" dirty="0" smtClean="0">
                <a:latin typeface="Arial" panose="020B0604020202020204" pitchFamily="34" charset="0"/>
                <a:cs typeface="Arial" panose="020B0604020202020204" pitchFamily="34" charset="0"/>
              </a:rPr>
              <a:t>4.1 Component</a:t>
            </a:r>
          </a:p>
          <a:p>
            <a:pPr>
              <a:spcBef>
                <a:spcPts val="600"/>
              </a:spcBef>
            </a:pPr>
            <a:r>
              <a:rPr lang="en-US" sz="800" dirty="0" smtClean="0">
                <a:latin typeface="Arial" panose="020B0604020202020204" pitchFamily="34" charset="0"/>
                <a:cs typeface="Arial" panose="020B0604020202020204" pitchFamily="34" charset="0"/>
              </a:rPr>
              <a:t>4.2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4.3 </a:t>
            </a:r>
            <a:r>
              <a:rPr lang="en-US" sz="800" dirty="0">
                <a:latin typeface="Arial" panose="020B0604020202020204" pitchFamily="34" charset="0"/>
                <a:cs typeface="Arial" panose="020B0604020202020204" pitchFamily="34" charset="0"/>
              </a:rPr>
              <a:t>Component</a:t>
            </a:r>
          </a:p>
          <a:p>
            <a:pPr>
              <a:spcBef>
                <a:spcPts val="600"/>
              </a:spcBef>
            </a:pPr>
            <a:r>
              <a:rPr lang="en-US" sz="800" dirty="0" smtClean="0">
                <a:latin typeface="Arial" panose="020B0604020202020204" pitchFamily="34" charset="0"/>
                <a:cs typeface="Arial" panose="020B0604020202020204" pitchFamily="34" charset="0"/>
              </a:rPr>
              <a:t>Etc.</a:t>
            </a:r>
            <a:endParaRPr lang="en-US" sz="800" dirty="0">
              <a:latin typeface="Arial" panose="020B0604020202020204" pitchFamily="34" charset="0"/>
              <a:cs typeface="Arial" panose="020B0604020202020204" pitchFamily="34" charset="0"/>
            </a:endParaRPr>
          </a:p>
        </p:txBody>
      </p:sp>
      <p:sp>
        <p:nvSpPr>
          <p:cNvPr id="26" name="Rectangle 25"/>
          <p:cNvSpPr/>
          <p:nvPr/>
        </p:nvSpPr>
        <p:spPr>
          <a:xfrm>
            <a:off x="7007352" y="315714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smtClean="0">
                <a:solidFill>
                  <a:schemeClr val="tx1"/>
                </a:solidFill>
                <a:latin typeface="Arial" panose="020B0604020202020204" pitchFamily="34" charset="0"/>
                <a:cs typeface="Arial" panose="020B0604020202020204" pitchFamily="34" charset="0"/>
              </a:rPr>
              <a:t>Etc.</a:t>
            </a:r>
            <a:endParaRPr lang="en-US" sz="1050" dirty="0">
              <a:solidFill>
                <a:schemeClr val="tx1"/>
              </a:solidFill>
              <a:latin typeface="Arial" panose="020B0604020202020204" pitchFamily="34" charset="0"/>
              <a:cs typeface="Arial" panose="020B0604020202020204" pitchFamily="34" charset="0"/>
            </a:endParaRPr>
          </a:p>
        </p:txBody>
      </p:sp>
      <p:cxnSp>
        <p:nvCxnSpPr>
          <p:cNvPr id="27" name="Straight Connector 26"/>
          <p:cNvCxnSpPr>
            <a:stCxn id="26" idx="2"/>
          </p:cNvCxnSpPr>
          <p:nvPr/>
        </p:nvCxnSpPr>
        <p:spPr>
          <a:xfrm>
            <a:off x="7464552" y="3766740"/>
            <a:ext cx="0" cy="55234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83552" y="4319081"/>
            <a:ext cx="762000" cy="215444"/>
          </a:xfrm>
          <a:prstGeom prst="rect">
            <a:avLst/>
          </a:prstGeom>
          <a:noFill/>
        </p:spPr>
        <p:txBody>
          <a:bodyPr wrap="square" rtlCol="0">
            <a:spAutoFit/>
          </a:bodyPr>
          <a:lstStyle/>
          <a:p>
            <a:pPr algn="ctr">
              <a:spcBef>
                <a:spcPts val="600"/>
              </a:spcBef>
            </a:pPr>
            <a:r>
              <a:rPr lang="en-US" sz="800" dirty="0" smtClean="0">
                <a:latin typeface="Arial" panose="020B0604020202020204" pitchFamily="34" charset="0"/>
                <a:cs typeface="Arial" panose="020B0604020202020204" pitchFamily="34" charset="0"/>
              </a:rPr>
              <a:t>Etc.</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9654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the Reference Model </a:t>
            </a:r>
            <a:r>
              <a:rPr lang="en-US" dirty="0" smtClean="0"/>
              <a:t>(4 of 4)</a:t>
            </a:r>
            <a:endParaRPr lang="en-US" dirty="0"/>
          </a:p>
        </p:txBody>
      </p:sp>
      <p:sp>
        <p:nvSpPr>
          <p:cNvPr id="3" name="Content Placeholder 2"/>
          <p:cNvSpPr>
            <a:spLocks noGrp="1"/>
          </p:cNvSpPr>
          <p:nvPr>
            <p:ph sz="quarter" idx="1"/>
          </p:nvPr>
        </p:nvSpPr>
        <p:spPr/>
        <p:txBody>
          <a:bodyPr>
            <a:normAutofit/>
          </a:bodyPr>
          <a:lstStyle/>
          <a:p>
            <a:pPr>
              <a:spcBef>
                <a:spcPts val="1200"/>
              </a:spcBef>
            </a:pPr>
            <a:r>
              <a:rPr lang="en-US" sz="1400" dirty="0" smtClean="0"/>
              <a:t>Quinn, C. (2011). Designing mLearning. San Francisco: Pfeiffer Publishing.</a:t>
            </a:r>
          </a:p>
          <a:p>
            <a:pPr>
              <a:spcBef>
                <a:spcPts val="1200"/>
              </a:spcBef>
            </a:pPr>
            <a:r>
              <a:rPr lang="en-US" sz="1400" dirty="0" smtClean="0"/>
              <a:t>Rosenberg, M. (2014). Integrating Performance Support and Instructional Design. Presentation at Performance Support Symposium 2014. 9/8/14, Boston, MA.</a:t>
            </a:r>
          </a:p>
          <a:p>
            <a:pPr>
              <a:spcBef>
                <a:spcPts val="1200"/>
              </a:spcBef>
            </a:pPr>
            <a:r>
              <a:rPr lang="en-US" sz="1400" dirty="0" err="1" smtClean="0"/>
              <a:t>Rossett</a:t>
            </a:r>
            <a:r>
              <a:rPr lang="en-US" sz="1400" dirty="0" smtClean="0"/>
              <a:t>, A. &amp; Schafer, L. (2007). Job Aids and Performance Support. San Francisco: Wiley Publishing.</a:t>
            </a:r>
          </a:p>
          <a:p>
            <a:pPr>
              <a:spcBef>
                <a:spcPts val="1200"/>
              </a:spcBef>
            </a:pPr>
            <a:r>
              <a:rPr lang="en-US" sz="1400" dirty="0" err="1" smtClean="0"/>
              <a:t>Udell</a:t>
            </a:r>
            <a:r>
              <a:rPr lang="en-US" sz="1400" dirty="0" smtClean="0"/>
              <a:t>, C. (2012). Learning Everywhere. Nashville, TN: </a:t>
            </a:r>
            <a:r>
              <a:rPr lang="en-US" sz="1400" dirty="0" err="1" smtClean="0"/>
              <a:t>Rockbench</a:t>
            </a:r>
            <a:r>
              <a:rPr lang="en-US" sz="1400" dirty="0" smtClean="0"/>
              <a:t> Publishing.</a:t>
            </a:r>
          </a:p>
          <a:p>
            <a:pPr>
              <a:spcBef>
                <a:spcPts val="1200"/>
              </a:spcBef>
            </a:pPr>
            <a:r>
              <a:rPr lang="en-US" sz="1400" dirty="0" err="1" smtClean="0"/>
              <a:t>Udell</a:t>
            </a:r>
            <a:r>
              <a:rPr lang="en-US" sz="1400" dirty="0" smtClean="0"/>
              <a:t>, C., &amp; </a:t>
            </a:r>
            <a:r>
              <a:rPr lang="en-US" sz="1400" dirty="0" err="1" smtClean="0"/>
              <a:t>Woodill</a:t>
            </a:r>
            <a:r>
              <a:rPr lang="en-US" sz="1400" dirty="0" smtClean="0"/>
              <a:t>, G. (2015). Mastering Mobile Learning. Hoboken, NJ: Wiley &amp; Sons</a:t>
            </a:r>
          </a:p>
          <a:p>
            <a:pPr>
              <a:spcBef>
                <a:spcPts val="1200"/>
              </a:spcBef>
            </a:pPr>
            <a:r>
              <a:rPr lang="en-US" sz="1400" dirty="0" smtClean="0"/>
              <a:t>Van </a:t>
            </a:r>
            <a:r>
              <a:rPr lang="en-US" sz="1400" dirty="0" err="1"/>
              <a:t>Merrienboer</a:t>
            </a:r>
            <a:r>
              <a:rPr lang="en-US" sz="1400" dirty="0"/>
              <a:t>, J. J. G. (1997). Training Complex Cognitive Skills: A Four-Component Instructional Design Model for Technical Training. Englewood Cliffs, New Jersey: Educational Technology Publications</a:t>
            </a:r>
            <a:r>
              <a:rPr lang="en-US" sz="1400" dirty="0" smtClean="0"/>
              <a:t>.</a:t>
            </a:r>
            <a:endParaRPr lang="en-US" sz="1400" dirty="0"/>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2"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2"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3"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49794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2.16. Review and refine analysis chart</a:t>
            </a:r>
            <a:endParaRPr lang="en-US" dirty="0"/>
          </a:p>
        </p:txBody>
      </p:sp>
      <p:sp>
        <p:nvSpPr>
          <p:cNvPr id="8" name="Content Placeholder 7"/>
          <p:cNvSpPr>
            <a:spLocks noGrp="1"/>
          </p:cNvSpPr>
          <p:nvPr>
            <p:ph sz="quarter" idx="1"/>
          </p:nvPr>
        </p:nvSpPr>
        <p:spPr>
          <a:xfrm>
            <a:off x="381000" y="1295400"/>
            <a:ext cx="3200400" cy="4876800"/>
          </a:xfrm>
        </p:spPr>
        <p:txBody>
          <a:bodyPr>
            <a:normAutofit/>
          </a:bodyPr>
          <a:lstStyle/>
          <a:p>
            <a:r>
              <a:rPr lang="en-US" dirty="0" smtClean="0"/>
              <a:t>Document outputs</a:t>
            </a:r>
          </a:p>
          <a:p>
            <a:pPr lvl="1"/>
            <a:r>
              <a:rPr lang="en-US" dirty="0" smtClean="0"/>
              <a:t>Instructional </a:t>
            </a:r>
            <a:br>
              <a:rPr lang="en-US" dirty="0" smtClean="0"/>
            </a:br>
            <a:r>
              <a:rPr lang="en-US" dirty="0" smtClean="0"/>
              <a:t>Analysis </a:t>
            </a:r>
            <a:br>
              <a:rPr lang="en-US" dirty="0" smtClean="0"/>
            </a:br>
            <a:r>
              <a:rPr lang="en-US" dirty="0" smtClean="0"/>
              <a:t>Chart </a:t>
            </a:r>
            <a:br>
              <a:rPr lang="en-US" dirty="0" smtClean="0"/>
            </a:br>
            <a:r>
              <a:rPr lang="en-US" dirty="0" smtClean="0"/>
              <a:t>(section of </a:t>
            </a:r>
            <a:br>
              <a:rPr lang="en-US" dirty="0" smtClean="0"/>
            </a:br>
            <a:r>
              <a:rPr lang="en-US" dirty="0" smtClean="0"/>
              <a:t>Design </a:t>
            </a:r>
            <a:br>
              <a:rPr lang="en-US" dirty="0" smtClean="0"/>
            </a:br>
            <a:r>
              <a:rPr lang="en-US" dirty="0" smtClean="0"/>
              <a:t>Document)</a:t>
            </a:r>
          </a:p>
          <a:p>
            <a:pPr lvl="2"/>
            <a:r>
              <a:rPr lang="en-US" dirty="0" smtClean="0"/>
              <a:t>Includes:</a:t>
            </a:r>
            <a:endParaRPr lang="en-US" dirty="0"/>
          </a:p>
          <a:p>
            <a:pPr lvl="3"/>
            <a:r>
              <a:rPr lang="en-US" dirty="0"/>
              <a:t>Goal type classification</a:t>
            </a:r>
          </a:p>
          <a:p>
            <a:pPr lvl="4"/>
            <a:r>
              <a:rPr lang="en-US" dirty="0"/>
              <a:t>Attitude</a:t>
            </a:r>
          </a:p>
          <a:p>
            <a:pPr lvl="4"/>
            <a:r>
              <a:rPr lang="en-US" dirty="0"/>
              <a:t>Intellectual skill</a:t>
            </a:r>
          </a:p>
          <a:p>
            <a:pPr lvl="4"/>
            <a:r>
              <a:rPr lang="en-US" dirty="0"/>
              <a:t>Psychomotor skill</a:t>
            </a:r>
          </a:p>
          <a:p>
            <a:pPr lvl="4"/>
            <a:r>
              <a:rPr lang="en-US" dirty="0"/>
              <a:t>Verbal info</a:t>
            </a:r>
          </a:p>
          <a:p>
            <a:pPr lvl="3"/>
            <a:r>
              <a:rPr lang="en-US" dirty="0"/>
              <a:t>Major steps or </a:t>
            </a:r>
            <a:r>
              <a:rPr lang="en-US" dirty="0" smtClean="0"/>
              <a:t/>
            </a:r>
            <a:br>
              <a:rPr lang="en-US" dirty="0" smtClean="0"/>
            </a:br>
            <a:r>
              <a:rPr lang="en-US" dirty="0" smtClean="0"/>
              <a:t>topics </a:t>
            </a:r>
            <a:r>
              <a:rPr lang="en-US" dirty="0"/>
              <a:t>to achieve </a:t>
            </a:r>
            <a:r>
              <a:rPr lang="en-US" dirty="0" smtClean="0"/>
              <a:t/>
            </a:r>
            <a:br>
              <a:rPr lang="en-US" dirty="0" smtClean="0"/>
            </a:br>
            <a:r>
              <a:rPr lang="en-US" dirty="0" smtClean="0"/>
              <a:t>goals</a:t>
            </a:r>
            <a:endParaRPr lang="en-US" dirty="0"/>
          </a:p>
          <a:p>
            <a:pPr lvl="3"/>
            <a:r>
              <a:rPr lang="en-US" dirty="0" err="1"/>
              <a:t>Substeps</a:t>
            </a:r>
            <a:r>
              <a:rPr lang="en-US" dirty="0"/>
              <a:t> or </a:t>
            </a:r>
            <a:r>
              <a:rPr lang="en-US" dirty="0" smtClean="0"/>
              <a:t/>
            </a:r>
            <a:br>
              <a:rPr lang="en-US" dirty="0" smtClean="0"/>
            </a:br>
            <a:r>
              <a:rPr lang="en-US" dirty="0" smtClean="0"/>
              <a:t>subtopics</a:t>
            </a:r>
            <a:endParaRPr lang="en-US" dirty="0"/>
          </a:p>
          <a:p>
            <a:pPr lvl="3"/>
            <a:r>
              <a:rPr lang="en-US" dirty="0"/>
              <a:t>Entry </a:t>
            </a:r>
            <a:r>
              <a:rPr lang="en-US" dirty="0" smtClean="0"/>
              <a:t>behaviors/skills</a:t>
            </a:r>
          </a:p>
          <a:p>
            <a:pPr lvl="2"/>
            <a:r>
              <a:rPr lang="en-US" dirty="0" smtClean="0"/>
              <a:t>Example at right</a:t>
            </a:r>
            <a:endParaRPr lang="en-US" dirty="0"/>
          </a:p>
          <a:p>
            <a:pPr lvl="1"/>
            <a:endParaRPr lang="en-US" dirty="0" smtClean="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4369685" y="5253930"/>
            <a:ext cx="4114800"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Figure 4.10  Components of the Instructional Analysis Process</a:t>
            </a:r>
          </a:p>
          <a:p>
            <a:r>
              <a:rPr lang="en-US" sz="1000" dirty="0">
                <a:latin typeface="Arial" panose="020B0604020202020204" pitchFamily="34" charset="0"/>
                <a:cs typeface="Arial" panose="020B0604020202020204" pitchFamily="34" charset="0"/>
              </a:rPr>
              <a:t>Dick, Carey, &amp; Carey (2014)  p. </a:t>
            </a:r>
            <a:r>
              <a:rPr lang="en-US" sz="1000" dirty="0" smtClean="0">
                <a:latin typeface="Arial" panose="020B0604020202020204" pitchFamily="34" charset="0"/>
                <a:cs typeface="Arial" panose="020B0604020202020204" pitchFamily="34" charset="0"/>
              </a:rPr>
              <a:t>87</a:t>
            </a:r>
            <a:endParaRPr lang="en-US" sz="1000" dirty="0">
              <a:latin typeface="Arial" panose="020B0604020202020204" pitchFamily="34" charset="0"/>
              <a:cs typeface="Arial" panose="020B0604020202020204" pitchFamily="34" charset="0"/>
            </a:endParaRPr>
          </a:p>
        </p:txBody>
      </p:sp>
      <p:grpSp>
        <p:nvGrpSpPr>
          <p:cNvPr id="63" name="Group 62"/>
          <p:cNvGrpSpPr/>
          <p:nvPr/>
        </p:nvGrpSpPr>
        <p:grpSpPr>
          <a:xfrm>
            <a:off x="3152709" y="1432805"/>
            <a:ext cx="5879579" cy="3708564"/>
            <a:chOff x="228600" y="457200"/>
            <a:chExt cx="8591350" cy="5419023"/>
          </a:xfrm>
        </p:grpSpPr>
        <p:sp>
          <p:nvSpPr>
            <p:cNvPr id="64" name="TextBox 63"/>
            <p:cNvSpPr txBox="1"/>
            <p:nvPr/>
          </p:nvSpPr>
          <p:spPr>
            <a:xfrm>
              <a:off x="228600" y="4707523"/>
              <a:ext cx="965334" cy="854484"/>
            </a:xfrm>
            <a:prstGeom prst="rect">
              <a:avLst/>
            </a:prstGeom>
            <a:noFill/>
          </p:spPr>
          <p:txBody>
            <a:bodyPr wrap="square" rtlCol="0">
              <a:spAutoFit/>
            </a:bodyPr>
            <a:lstStyle/>
            <a:p>
              <a:pPr algn="ctr"/>
              <a:r>
                <a:rPr lang="en-US" sz="800" b="1" dirty="0" err="1" smtClean="0">
                  <a:latin typeface="Arial" panose="020B0604020202020204" pitchFamily="34" charset="0"/>
                  <a:cs typeface="Arial" panose="020B0604020202020204" pitchFamily="34" charset="0"/>
                </a:rPr>
                <a:t>Subord-inate</a:t>
              </a:r>
              <a:r>
                <a:rPr lang="en-US" sz="800" b="1" dirty="0" smtClean="0">
                  <a:latin typeface="Arial" panose="020B0604020202020204" pitchFamily="34" charset="0"/>
                  <a:cs typeface="Arial" panose="020B0604020202020204" pitchFamily="34" charset="0"/>
                </a:rPr>
                <a:t> Skills Analysis</a:t>
              </a:r>
              <a:endParaRPr lang="en-US" sz="800" b="1" dirty="0">
                <a:latin typeface="Arial" panose="020B0604020202020204" pitchFamily="34" charset="0"/>
                <a:cs typeface="Arial" panose="020B0604020202020204" pitchFamily="34" charset="0"/>
              </a:endParaRPr>
            </a:p>
          </p:txBody>
        </p:sp>
        <p:grpSp>
          <p:nvGrpSpPr>
            <p:cNvPr id="65" name="Group 64"/>
            <p:cNvGrpSpPr/>
            <p:nvPr/>
          </p:nvGrpSpPr>
          <p:grpSpPr>
            <a:xfrm>
              <a:off x="1143000" y="457200"/>
              <a:ext cx="7676950" cy="5419023"/>
              <a:chOff x="1143000" y="457200"/>
              <a:chExt cx="7676950" cy="5419023"/>
            </a:xfrm>
          </p:grpSpPr>
          <p:sp>
            <p:nvSpPr>
              <p:cNvPr id="67" name="Rectangle 66"/>
              <p:cNvSpPr/>
              <p:nvPr/>
            </p:nvSpPr>
            <p:spPr>
              <a:xfrm>
                <a:off x="4038600" y="4572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Instructional Goal</a:t>
                </a:r>
                <a:endParaRPr lang="en-US" sz="600" dirty="0">
                  <a:solidFill>
                    <a:schemeClr val="tx1"/>
                  </a:solidFill>
                  <a:latin typeface="Arial" panose="020B0604020202020204" pitchFamily="34" charset="0"/>
                  <a:cs typeface="Arial" panose="020B0604020202020204" pitchFamily="34" charset="0"/>
                </a:endParaRPr>
              </a:p>
            </p:txBody>
          </p:sp>
          <p:sp>
            <p:nvSpPr>
              <p:cNvPr id="68" name="Oval 67"/>
              <p:cNvSpPr/>
              <p:nvPr/>
            </p:nvSpPr>
            <p:spPr>
              <a:xfrm>
                <a:off x="5152724" y="609600"/>
                <a:ext cx="304800" cy="304800"/>
              </a:xfrm>
              <a:prstGeom prst="ellipse">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latin typeface="Arial" panose="020B0604020202020204" pitchFamily="34" charset="0"/>
                    <a:cs typeface="Arial" panose="020B0604020202020204" pitchFamily="34" charset="0"/>
                  </a:rPr>
                  <a:t>A</a:t>
                </a:r>
                <a:endParaRPr lang="en-US" sz="600" dirty="0">
                  <a:solidFill>
                    <a:schemeClr val="tx1"/>
                  </a:solidFill>
                  <a:latin typeface="Arial" panose="020B0604020202020204" pitchFamily="34" charset="0"/>
                  <a:cs typeface="Arial" panose="020B0604020202020204" pitchFamily="34" charset="0"/>
                </a:endParaRPr>
              </a:p>
            </p:txBody>
          </p:sp>
          <p:sp>
            <p:nvSpPr>
              <p:cNvPr id="69" name="Rectangle 68"/>
              <p:cNvSpPr/>
              <p:nvPr/>
            </p:nvSpPr>
            <p:spPr>
              <a:xfrm>
                <a:off x="5638800" y="4572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Attitude Goal</a:t>
                </a:r>
                <a:endParaRPr lang="en-US" sz="600" dirty="0">
                  <a:solidFill>
                    <a:schemeClr val="tx1"/>
                  </a:solidFill>
                  <a:latin typeface="Arial" panose="020B0604020202020204" pitchFamily="34" charset="0"/>
                  <a:cs typeface="Arial" panose="020B0604020202020204" pitchFamily="34" charset="0"/>
                </a:endParaRPr>
              </a:p>
            </p:txBody>
          </p:sp>
          <p:sp>
            <p:nvSpPr>
              <p:cNvPr id="70" name="Rectangle 69"/>
              <p:cNvSpPr/>
              <p:nvPr/>
            </p:nvSpPr>
            <p:spPr>
              <a:xfrm>
                <a:off x="1549667"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Step 1</a:t>
                </a:r>
                <a:endParaRPr lang="en-US" sz="6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2825816"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Step 2</a:t>
                </a:r>
                <a:endParaRPr lang="en-US" sz="600" dirty="0">
                  <a:solidFill>
                    <a:schemeClr val="tx1"/>
                  </a:solidFill>
                  <a:latin typeface="Arial" panose="020B0604020202020204" pitchFamily="34" charset="0"/>
                  <a:cs typeface="Arial" panose="020B0604020202020204" pitchFamily="34" charset="0"/>
                </a:endParaRPr>
              </a:p>
            </p:txBody>
          </p:sp>
          <p:sp>
            <p:nvSpPr>
              <p:cNvPr id="72" name="Rectangle 71"/>
              <p:cNvSpPr/>
              <p:nvPr/>
            </p:nvSpPr>
            <p:spPr>
              <a:xfrm>
                <a:off x="4092341"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Step 3</a:t>
                </a:r>
                <a:endParaRPr lang="en-US" sz="600" dirty="0">
                  <a:solidFill>
                    <a:schemeClr val="tx1"/>
                  </a:solidFill>
                  <a:latin typeface="Arial" panose="020B0604020202020204" pitchFamily="34" charset="0"/>
                  <a:cs typeface="Arial" panose="020B0604020202020204" pitchFamily="34" charset="0"/>
                </a:endParaRPr>
              </a:p>
            </p:txBody>
          </p:sp>
          <p:sp>
            <p:nvSpPr>
              <p:cNvPr id="73" name="Rectangle 72"/>
              <p:cNvSpPr/>
              <p:nvPr/>
            </p:nvSpPr>
            <p:spPr>
              <a:xfrm>
                <a:off x="5349240"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Step 4</a:t>
                </a:r>
                <a:endParaRPr lang="en-US" sz="600" dirty="0">
                  <a:solidFill>
                    <a:schemeClr val="tx1"/>
                  </a:solidFill>
                  <a:latin typeface="Arial" panose="020B0604020202020204" pitchFamily="34" charset="0"/>
                  <a:cs typeface="Arial" panose="020B0604020202020204" pitchFamily="34" charset="0"/>
                </a:endParaRPr>
              </a:p>
            </p:txBody>
          </p:sp>
          <p:sp>
            <p:nvSpPr>
              <p:cNvPr id="74" name="Rectangle 73"/>
              <p:cNvSpPr/>
              <p:nvPr/>
            </p:nvSpPr>
            <p:spPr>
              <a:xfrm>
                <a:off x="6626191"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Step 5</a:t>
                </a:r>
                <a:endParaRPr lang="en-US" sz="600" dirty="0">
                  <a:solidFill>
                    <a:schemeClr val="tx1"/>
                  </a:solidFill>
                  <a:latin typeface="Arial" panose="020B0604020202020204" pitchFamily="34" charset="0"/>
                  <a:cs typeface="Arial" panose="020B0604020202020204" pitchFamily="34" charset="0"/>
                </a:endParaRPr>
              </a:p>
            </p:txBody>
          </p:sp>
          <p:sp>
            <p:nvSpPr>
              <p:cNvPr id="75" name="Rectangle 74"/>
              <p:cNvSpPr/>
              <p:nvPr/>
            </p:nvSpPr>
            <p:spPr>
              <a:xfrm>
                <a:off x="7905550"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Step 6</a:t>
                </a:r>
                <a:endParaRPr lang="en-US" sz="600" dirty="0">
                  <a:solidFill>
                    <a:schemeClr val="tx1"/>
                  </a:solidFill>
                  <a:latin typeface="Arial" panose="020B0604020202020204" pitchFamily="34" charset="0"/>
                  <a:cs typeface="Arial" panose="020B0604020202020204" pitchFamily="34" charset="0"/>
                </a:endParaRPr>
              </a:p>
            </p:txBody>
          </p:sp>
          <p:cxnSp>
            <p:nvCxnSpPr>
              <p:cNvPr id="76" name="Straight Connector 75"/>
              <p:cNvCxnSpPr>
                <a:stCxn id="67" idx="3"/>
                <a:endCxn id="68" idx="2"/>
              </p:cNvCxnSpPr>
              <p:nvPr/>
            </p:nvCxnSpPr>
            <p:spPr>
              <a:xfrm>
                <a:off x="4953000" y="762000"/>
                <a:ext cx="1997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8" idx="6"/>
                <a:endCxn id="69" idx="1"/>
              </p:cNvCxnSpPr>
              <p:nvPr/>
            </p:nvCxnSpPr>
            <p:spPr>
              <a:xfrm>
                <a:off x="5457524" y="762000"/>
                <a:ext cx="1812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67" idx="2"/>
                <a:endCxn id="70" idx="1"/>
              </p:cNvCxnSpPr>
              <p:nvPr/>
            </p:nvCxnSpPr>
            <p:spPr>
              <a:xfrm rot="5400000">
                <a:off x="2565534" y="50934"/>
                <a:ext cx="914400" cy="2946133"/>
              </a:xfrm>
              <a:prstGeom prst="bentConnector4">
                <a:avLst>
                  <a:gd name="adj1" fmla="val 33333"/>
                  <a:gd name="adj2" fmla="val 107759"/>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0" idx="3"/>
                <a:endCxn id="71" idx="1"/>
              </p:cNvCxnSpPr>
              <p:nvPr/>
            </p:nvCxnSpPr>
            <p:spPr>
              <a:xfrm>
                <a:off x="2464067" y="1981200"/>
                <a:ext cx="361749"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740216" y="1981200"/>
                <a:ext cx="361749"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006741" y="1981200"/>
                <a:ext cx="361749"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264442" y="1981200"/>
                <a:ext cx="361749"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543801" y="1981200"/>
                <a:ext cx="361749"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549667" y="3962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Subordinate skill 1.1</a:t>
                </a:r>
                <a:endParaRPr lang="en-US" sz="600" dirty="0">
                  <a:solidFill>
                    <a:schemeClr val="tx1"/>
                  </a:solidFill>
                  <a:latin typeface="Arial" panose="020B0604020202020204" pitchFamily="34" charset="0"/>
                  <a:cs typeface="Arial" panose="020B0604020202020204" pitchFamily="34" charset="0"/>
                </a:endParaRPr>
              </a:p>
            </p:txBody>
          </p:sp>
          <p:cxnSp>
            <p:nvCxnSpPr>
              <p:cNvPr id="85" name="Straight Arrow Connector 84"/>
              <p:cNvCxnSpPr>
                <a:stCxn id="84" idx="0"/>
                <a:endCxn id="70" idx="2"/>
              </p:cNvCxnSpPr>
              <p:nvPr/>
            </p:nvCxnSpPr>
            <p:spPr>
              <a:xfrm flipV="1">
                <a:off x="2006867" y="2286000"/>
                <a:ext cx="0" cy="16764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71" idx="2"/>
                <a:endCxn id="87" idx="1"/>
              </p:cNvCxnSpPr>
              <p:nvPr/>
            </p:nvCxnSpPr>
            <p:spPr>
              <a:xfrm rot="16200000" flipH="1">
                <a:off x="3008896" y="2560120"/>
                <a:ext cx="729114" cy="180874"/>
              </a:xfrm>
              <a:prstGeom prst="bentConnector2">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463890" y="2710314"/>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err="1" smtClean="0">
                    <a:solidFill>
                      <a:schemeClr val="tx1"/>
                    </a:solidFill>
                    <a:latin typeface="Arial" panose="020B0604020202020204" pitchFamily="34" charset="0"/>
                    <a:cs typeface="Arial" panose="020B0604020202020204" pitchFamily="34" charset="0"/>
                  </a:rPr>
                  <a:t>Substep</a:t>
                </a:r>
                <a:r>
                  <a:rPr lang="en-US" sz="600" dirty="0" smtClean="0">
                    <a:solidFill>
                      <a:schemeClr val="tx1"/>
                    </a:solidFill>
                    <a:latin typeface="Arial" panose="020B0604020202020204" pitchFamily="34" charset="0"/>
                    <a:cs typeface="Arial" panose="020B0604020202020204" pitchFamily="34" charset="0"/>
                  </a:rPr>
                  <a:t> 2.1</a:t>
                </a:r>
                <a:endParaRPr lang="en-US" sz="600" dirty="0">
                  <a:solidFill>
                    <a:schemeClr val="tx1"/>
                  </a:solidFill>
                  <a:latin typeface="Arial" panose="020B0604020202020204" pitchFamily="34" charset="0"/>
                  <a:cs typeface="Arial" panose="020B0604020202020204" pitchFamily="34" charset="0"/>
                </a:endParaRPr>
              </a:p>
            </p:txBody>
          </p:sp>
          <p:sp>
            <p:nvSpPr>
              <p:cNvPr id="88" name="Rectangle 87"/>
              <p:cNvSpPr/>
              <p:nvPr/>
            </p:nvSpPr>
            <p:spPr>
              <a:xfrm>
                <a:off x="2825816" y="3962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Subordinate skill 1.3</a:t>
                </a:r>
                <a:endParaRPr lang="en-US" sz="600" dirty="0">
                  <a:solidFill>
                    <a:schemeClr val="tx1"/>
                  </a:solidFill>
                  <a:latin typeface="Arial" panose="020B0604020202020204" pitchFamily="34" charset="0"/>
                  <a:cs typeface="Arial" panose="020B0604020202020204" pitchFamily="34" charset="0"/>
                </a:endParaRPr>
              </a:p>
            </p:txBody>
          </p:sp>
          <p:cxnSp>
            <p:nvCxnSpPr>
              <p:cNvPr id="89" name="Elbow Connector 88"/>
              <p:cNvCxnSpPr>
                <a:endCxn id="70" idx="2"/>
              </p:cNvCxnSpPr>
              <p:nvPr/>
            </p:nvCxnSpPr>
            <p:spPr>
              <a:xfrm rot="16200000" flipV="1">
                <a:off x="1806742" y="2486125"/>
                <a:ext cx="1676400" cy="1276149"/>
              </a:xfrm>
              <a:prstGeom prst="bentConnector3">
                <a:avLst>
                  <a:gd name="adj1" fmla="val 1382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96" idx="0"/>
                <a:endCxn id="91" idx="2"/>
              </p:cNvCxnSpPr>
              <p:nvPr/>
            </p:nvCxnSpPr>
            <p:spPr>
              <a:xfrm rot="16200000" flipV="1">
                <a:off x="5150519" y="3322119"/>
                <a:ext cx="642486" cy="638076"/>
              </a:xfrm>
              <a:prstGeom prst="bentConnector3">
                <a:avLst>
                  <a:gd name="adj1" fmla="val 3352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695524" y="2710314"/>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err="1" smtClean="0">
                    <a:solidFill>
                      <a:schemeClr val="tx1"/>
                    </a:solidFill>
                    <a:latin typeface="Arial" panose="020B0604020202020204" pitchFamily="34" charset="0"/>
                    <a:cs typeface="Arial" panose="020B0604020202020204" pitchFamily="34" charset="0"/>
                  </a:rPr>
                  <a:t>Substep</a:t>
                </a:r>
                <a:r>
                  <a:rPr lang="en-US" sz="600" dirty="0" smtClean="0">
                    <a:solidFill>
                      <a:schemeClr val="tx1"/>
                    </a:solidFill>
                    <a:latin typeface="Arial" panose="020B0604020202020204" pitchFamily="34" charset="0"/>
                    <a:cs typeface="Arial" panose="020B0604020202020204" pitchFamily="34" charset="0"/>
                  </a:rPr>
                  <a:t> 2.2</a:t>
                </a:r>
                <a:endParaRPr lang="en-US" sz="600" dirty="0">
                  <a:solidFill>
                    <a:schemeClr val="tx1"/>
                  </a:solidFill>
                  <a:latin typeface="Arial" panose="020B0604020202020204" pitchFamily="34" charset="0"/>
                  <a:cs typeface="Arial" panose="020B0604020202020204" pitchFamily="34" charset="0"/>
                </a:endParaRPr>
              </a:p>
            </p:txBody>
          </p:sp>
          <p:sp>
            <p:nvSpPr>
              <p:cNvPr id="92" name="Rectangle 91"/>
              <p:cNvSpPr/>
              <p:nvPr/>
            </p:nvSpPr>
            <p:spPr>
              <a:xfrm>
                <a:off x="5988116" y="2710314"/>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err="1" smtClean="0">
                    <a:solidFill>
                      <a:schemeClr val="tx1"/>
                    </a:solidFill>
                    <a:latin typeface="Arial" panose="020B0604020202020204" pitchFamily="34" charset="0"/>
                    <a:cs typeface="Arial" panose="020B0604020202020204" pitchFamily="34" charset="0"/>
                  </a:rPr>
                  <a:t>Substep</a:t>
                </a:r>
                <a:r>
                  <a:rPr lang="en-US" sz="600" dirty="0" smtClean="0">
                    <a:solidFill>
                      <a:schemeClr val="tx1"/>
                    </a:solidFill>
                    <a:latin typeface="Arial" panose="020B0604020202020204" pitchFamily="34" charset="0"/>
                    <a:cs typeface="Arial" panose="020B0604020202020204" pitchFamily="34" charset="0"/>
                  </a:rPr>
                  <a:t> 2.3</a:t>
                </a:r>
                <a:endParaRPr lang="en-US" sz="600" dirty="0">
                  <a:solidFill>
                    <a:schemeClr val="tx1"/>
                  </a:solidFill>
                  <a:latin typeface="Arial" panose="020B0604020202020204" pitchFamily="34" charset="0"/>
                  <a:cs typeface="Arial" panose="020B0604020202020204" pitchFamily="34" charset="0"/>
                </a:endParaRPr>
              </a:p>
            </p:txBody>
          </p:sp>
          <p:cxnSp>
            <p:nvCxnSpPr>
              <p:cNvPr id="93" name="Straight Arrow Connector 92"/>
              <p:cNvCxnSpPr>
                <a:stCxn id="87" idx="3"/>
                <a:endCxn id="91" idx="1"/>
              </p:cNvCxnSpPr>
              <p:nvPr/>
            </p:nvCxnSpPr>
            <p:spPr>
              <a:xfrm>
                <a:off x="4378290" y="3015114"/>
                <a:ext cx="317234"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1" idx="3"/>
                <a:endCxn id="92" idx="1"/>
              </p:cNvCxnSpPr>
              <p:nvPr/>
            </p:nvCxnSpPr>
            <p:spPr>
              <a:xfrm>
                <a:off x="5609924" y="3015114"/>
                <a:ext cx="378192"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4079707" y="3962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Subordinate Skill 2.2.1</a:t>
                </a:r>
                <a:endParaRPr lang="en-US" sz="600" dirty="0">
                  <a:solidFill>
                    <a:schemeClr val="tx1"/>
                  </a:solidFill>
                  <a:latin typeface="Arial" panose="020B0604020202020204" pitchFamily="34" charset="0"/>
                  <a:cs typeface="Arial" panose="020B0604020202020204" pitchFamily="34" charset="0"/>
                </a:endParaRPr>
              </a:p>
            </p:txBody>
          </p:sp>
          <p:sp>
            <p:nvSpPr>
              <p:cNvPr id="96" name="Rectangle 95"/>
              <p:cNvSpPr/>
              <p:nvPr/>
            </p:nvSpPr>
            <p:spPr>
              <a:xfrm>
                <a:off x="5333600" y="3962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Subordinate Skill 2.2.2</a:t>
                </a:r>
                <a:endParaRPr lang="en-US" sz="600" dirty="0">
                  <a:solidFill>
                    <a:schemeClr val="tx1"/>
                  </a:solidFill>
                  <a:latin typeface="Arial" panose="020B0604020202020204" pitchFamily="34" charset="0"/>
                  <a:cs typeface="Arial" panose="020B0604020202020204" pitchFamily="34" charset="0"/>
                </a:endParaRPr>
              </a:p>
            </p:txBody>
          </p:sp>
          <p:sp>
            <p:nvSpPr>
              <p:cNvPr id="97" name="Rectangle 96"/>
              <p:cNvSpPr/>
              <p:nvPr/>
            </p:nvSpPr>
            <p:spPr>
              <a:xfrm>
                <a:off x="6936204" y="3962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Subordinate Skill 2.2.A</a:t>
                </a:r>
              </a:p>
            </p:txBody>
          </p:sp>
          <p:cxnSp>
            <p:nvCxnSpPr>
              <p:cNvPr id="98" name="Elbow Connector 97"/>
              <p:cNvCxnSpPr>
                <a:stCxn id="95" idx="0"/>
                <a:endCxn id="91" idx="2"/>
              </p:cNvCxnSpPr>
              <p:nvPr/>
            </p:nvCxnSpPr>
            <p:spPr>
              <a:xfrm rot="5400000" flipH="1" flipV="1">
                <a:off x="4523572" y="3333249"/>
                <a:ext cx="642486" cy="615817"/>
              </a:xfrm>
              <a:prstGeom prst="bentConnector3">
                <a:avLst>
                  <a:gd name="adj1" fmla="val 33520"/>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a:xfrm rot="16200000">
                <a:off x="6410025" y="4106577"/>
                <a:ext cx="391828" cy="321245"/>
              </a:xfrm>
              <a:prstGeom prst="triangle">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600" dirty="0" smtClean="0">
                    <a:solidFill>
                      <a:schemeClr val="tx1"/>
                    </a:solidFill>
                    <a:latin typeface="Arial" panose="020B0604020202020204" pitchFamily="34" charset="0"/>
                    <a:cs typeface="Arial" panose="020B0604020202020204" pitchFamily="34" charset="0"/>
                  </a:rPr>
                  <a:t>V</a:t>
                </a:r>
                <a:endParaRPr lang="en-US" sz="600" dirty="0">
                  <a:solidFill>
                    <a:schemeClr val="tx1"/>
                  </a:solidFill>
                  <a:latin typeface="Arial" panose="020B0604020202020204" pitchFamily="34" charset="0"/>
                  <a:cs typeface="Arial" panose="020B0604020202020204" pitchFamily="34" charset="0"/>
                </a:endParaRPr>
              </a:p>
            </p:txBody>
          </p:sp>
          <p:cxnSp>
            <p:nvCxnSpPr>
              <p:cNvPr id="100" name="Straight Connector 99"/>
              <p:cNvCxnSpPr>
                <a:stCxn id="99" idx="0"/>
                <a:endCxn id="96" idx="3"/>
              </p:cNvCxnSpPr>
              <p:nvPr/>
            </p:nvCxnSpPr>
            <p:spPr>
              <a:xfrm flipH="1">
                <a:off x="6248000" y="4267200"/>
                <a:ext cx="1973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7" idx="1"/>
                <a:endCxn id="99" idx="3"/>
              </p:cNvCxnSpPr>
              <p:nvPr/>
            </p:nvCxnSpPr>
            <p:spPr>
              <a:xfrm flipH="1">
                <a:off x="6766562" y="4267200"/>
                <a:ext cx="16964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2825817" y="5105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tx1"/>
                    </a:solidFill>
                    <a:latin typeface="Arial" panose="020B0604020202020204" pitchFamily="34" charset="0"/>
                    <a:cs typeface="Arial" panose="020B0604020202020204" pitchFamily="34" charset="0"/>
                  </a:rPr>
                  <a:t>Entry Behavior 1.2</a:t>
                </a:r>
                <a:endParaRPr lang="en-US" sz="600" dirty="0">
                  <a:solidFill>
                    <a:schemeClr val="tx1"/>
                  </a:solidFill>
                  <a:latin typeface="Arial" panose="020B0604020202020204" pitchFamily="34" charset="0"/>
                  <a:cs typeface="Arial" panose="020B0604020202020204" pitchFamily="34" charset="0"/>
                </a:endParaRPr>
              </a:p>
            </p:txBody>
          </p:sp>
          <p:cxnSp>
            <p:nvCxnSpPr>
              <p:cNvPr id="103" name="Straight Connector 102"/>
              <p:cNvCxnSpPr>
                <a:stCxn id="102" idx="0"/>
                <a:endCxn id="88" idx="2"/>
              </p:cNvCxnSpPr>
              <p:nvPr/>
            </p:nvCxnSpPr>
            <p:spPr>
              <a:xfrm flipH="1" flipV="1">
                <a:off x="3283016" y="4572000"/>
                <a:ext cx="1"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286000" y="4953000"/>
                <a:ext cx="0" cy="4572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473066" y="4981545"/>
                <a:ext cx="965334" cy="404756"/>
              </a:xfrm>
              <a:prstGeom prst="rect">
                <a:avLst/>
              </a:prstGeom>
              <a:noFill/>
            </p:spPr>
            <p:txBody>
              <a:bodyPr wrap="square" rtlCol="0">
                <a:spAutoFit/>
              </a:bodyPr>
              <a:lstStyle/>
              <a:p>
                <a:pPr algn="ctr"/>
                <a:r>
                  <a:rPr lang="en-US" sz="600" b="1" dirty="0" smtClean="0">
                    <a:latin typeface="Arial" panose="020B0604020202020204" pitchFamily="34" charset="0"/>
                    <a:cs typeface="Arial" panose="020B0604020202020204" pitchFamily="34" charset="0"/>
                  </a:rPr>
                  <a:t>Entry Behaviors</a:t>
                </a:r>
                <a:endParaRPr lang="en-US" sz="600" b="1" dirty="0">
                  <a:latin typeface="Arial" panose="020B0604020202020204" pitchFamily="34" charset="0"/>
                  <a:cs typeface="Arial" panose="020B0604020202020204" pitchFamily="34" charset="0"/>
                </a:endParaRPr>
              </a:p>
            </p:txBody>
          </p:sp>
          <p:cxnSp>
            <p:nvCxnSpPr>
              <p:cNvPr id="106" name="Straight Connector 105"/>
              <p:cNvCxnSpPr/>
              <p:nvPr/>
            </p:nvCxnSpPr>
            <p:spPr>
              <a:xfrm>
                <a:off x="2464067" y="4876800"/>
                <a:ext cx="568933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1143000" y="3733800"/>
                <a:ext cx="300388" cy="2142423"/>
                <a:chOff x="1249279" y="3733800"/>
                <a:chExt cx="300388" cy="2142423"/>
              </a:xfrm>
            </p:grpSpPr>
            <p:cxnSp>
              <p:nvCxnSpPr>
                <p:cNvPr id="112" name="Straight Connector 111"/>
                <p:cNvCxnSpPr/>
                <p:nvPr/>
              </p:nvCxnSpPr>
              <p:spPr>
                <a:xfrm flipH="1">
                  <a:off x="1249279" y="3733800"/>
                  <a:ext cx="30038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249279" y="5876223"/>
                  <a:ext cx="30038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49279" y="3733800"/>
                  <a:ext cx="0" cy="21336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143000" y="1295400"/>
                <a:ext cx="300388" cy="2142423"/>
                <a:chOff x="1249279" y="3733800"/>
                <a:chExt cx="300388" cy="2142423"/>
              </a:xfrm>
            </p:grpSpPr>
            <p:cxnSp>
              <p:nvCxnSpPr>
                <p:cNvPr id="109" name="Straight Connector 108"/>
                <p:cNvCxnSpPr/>
                <p:nvPr/>
              </p:nvCxnSpPr>
              <p:spPr>
                <a:xfrm flipH="1">
                  <a:off x="1249279" y="3733800"/>
                  <a:ext cx="30038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249279" y="5876223"/>
                  <a:ext cx="30038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249279" y="3733800"/>
                  <a:ext cx="0" cy="21336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6" name="TextBox 65"/>
            <p:cNvSpPr txBox="1"/>
            <p:nvPr/>
          </p:nvSpPr>
          <p:spPr>
            <a:xfrm>
              <a:off x="228600" y="2192923"/>
              <a:ext cx="965334" cy="494701"/>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Goal Analysis</a:t>
              </a:r>
              <a:endParaRPr lang="en-US" sz="800" b="1"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10323806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3.2. Identify categories of relevant characteristics of target population</a:t>
            </a:r>
            <a:endParaRPr lang="en-US" dirty="0"/>
          </a:p>
        </p:txBody>
      </p:sp>
      <p:sp>
        <p:nvSpPr>
          <p:cNvPr id="8" name="Content Placeholder 7"/>
          <p:cNvSpPr>
            <a:spLocks noGrp="1"/>
          </p:cNvSpPr>
          <p:nvPr>
            <p:ph sz="quarter" idx="1"/>
          </p:nvPr>
        </p:nvSpPr>
        <p:spPr/>
        <p:txBody>
          <a:bodyPr>
            <a:normAutofit/>
          </a:bodyPr>
          <a:lstStyle/>
          <a:p>
            <a:r>
              <a:rPr lang="en-US" dirty="0" smtClean="0"/>
              <a:t>Entry </a:t>
            </a:r>
            <a:r>
              <a:rPr lang="en-US" dirty="0"/>
              <a:t>skills/behaviors</a:t>
            </a:r>
          </a:p>
          <a:p>
            <a:r>
              <a:rPr lang="en-US" dirty="0"/>
              <a:t>Prior knowledge of topic area</a:t>
            </a:r>
          </a:p>
          <a:p>
            <a:r>
              <a:rPr lang="en-US" dirty="0"/>
              <a:t>Attitudes towards content and potential delivery system</a:t>
            </a:r>
          </a:p>
          <a:p>
            <a:r>
              <a:rPr lang="en-US" dirty="0"/>
              <a:t>Academic motivation (ARCS)</a:t>
            </a:r>
          </a:p>
          <a:p>
            <a:r>
              <a:rPr lang="en-US" dirty="0"/>
              <a:t>Educational and ability levels</a:t>
            </a:r>
          </a:p>
          <a:p>
            <a:r>
              <a:rPr lang="en-US" dirty="0"/>
              <a:t>General learning preferences</a:t>
            </a:r>
          </a:p>
          <a:p>
            <a:r>
              <a:rPr lang="en-US" dirty="0"/>
              <a:t>Attitudes towards training </a:t>
            </a:r>
            <a:r>
              <a:rPr lang="en-US" dirty="0" smtClean="0"/>
              <a:t>organization</a:t>
            </a:r>
            <a:endParaRPr lang="en-US" dirty="0"/>
          </a:p>
        </p:txBody>
      </p:sp>
      <p:sp>
        <p:nvSpPr>
          <p:cNvPr id="3" name="Text Placeholder 2"/>
          <p:cNvSpPr>
            <a:spLocks noGrp="1"/>
          </p:cNvSpPr>
          <p:nvPr>
            <p:ph type="body" sz="quarter" idx="13"/>
          </p:nvPr>
        </p:nvSpPr>
        <p:spPr/>
        <p:txBody>
          <a:bodyPr/>
          <a:lstStyle/>
          <a:p>
            <a:r>
              <a:rPr lang="en-US" dirty="0"/>
              <a:t>Group characteristics</a:t>
            </a:r>
          </a:p>
          <a:p>
            <a:r>
              <a:rPr lang="en-US" dirty="0"/>
              <a:t>For CLEs, include:</a:t>
            </a:r>
          </a:p>
          <a:p>
            <a:pPr lvl="1"/>
            <a:r>
              <a:rPr lang="en-US" dirty="0"/>
              <a:t>Social, cultural, and intellectual development</a:t>
            </a:r>
          </a:p>
          <a:p>
            <a:pPr lvl="1"/>
            <a:r>
              <a:rPr lang="en-US" dirty="0"/>
              <a:t>Zone of proximal development</a:t>
            </a:r>
          </a:p>
          <a:p>
            <a:pPr lvl="1"/>
            <a:r>
              <a:rPr lang="en-US" dirty="0"/>
              <a:t>Learner ability, experience, and maturity to handle self-directed learning</a:t>
            </a:r>
          </a:p>
          <a:p>
            <a:r>
              <a:rPr lang="en-US" dirty="0"/>
              <a:t>Which mobile platforms need to be supported</a:t>
            </a:r>
          </a:p>
          <a:p>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68378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3.3.2a. Identify mobile-related categories of relevant characteristics of target population (1 of 2) </a:t>
            </a:r>
            <a:r>
              <a:rPr lang="en-US" sz="14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lstStyle/>
          <a:p>
            <a:r>
              <a:rPr lang="en-US" dirty="0" smtClean="0"/>
              <a:t>Survey questions to ask when introducing mobile as a new learning platform (from p. 30 of </a:t>
            </a:r>
            <a:r>
              <a:rPr lang="en-US" dirty="0" err="1" smtClean="0"/>
              <a:t>Udell</a:t>
            </a:r>
            <a:r>
              <a:rPr lang="en-US" dirty="0" smtClean="0"/>
              <a:t>, 2012</a:t>
            </a:r>
            <a:r>
              <a:rPr lang="en-US" i="1" dirty="0" smtClean="0"/>
              <a:t>)</a:t>
            </a:r>
          </a:p>
          <a:p>
            <a:pPr lvl="1"/>
            <a:r>
              <a:rPr lang="en-US" dirty="0" smtClean="0"/>
              <a:t>What is the primary mobile device you use for communication today?</a:t>
            </a:r>
          </a:p>
          <a:p>
            <a:pPr lvl="1"/>
            <a:r>
              <a:rPr lang="en-US" dirty="0" smtClean="0"/>
              <a:t>Would you use company information, training, or performance support materials on your phone if they were made available to you today?</a:t>
            </a:r>
          </a:p>
          <a:p>
            <a:pPr lvl="1"/>
            <a:r>
              <a:rPr lang="en-US" dirty="0" smtClean="0"/>
              <a:t>Do you currently use your phone to do any of the following?</a:t>
            </a:r>
          </a:p>
          <a:p>
            <a:pPr lvl="2"/>
            <a:r>
              <a:rPr lang="en-US" dirty="0" smtClean="0"/>
              <a:t>Browse for information on the Web</a:t>
            </a:r>
          </a:p>
          <a:p>
            <a:pPr lvl="2"/>
            <a:r>
              <a:rPr lang="en-US" dirty="0" smtClean="0"/>
              <a:t>Watch videos</a:t>
            </a:r>
          </a:p>
          <a:p>
            <a:pPr lvl="2"/>
            <a:r>
              <a:rPr lang="en-US" dirty="0" smtClean="0"/>
              <a:t>Play games</a:t>
            </a:r>
          </a:p>
          <a:p>
            <a:pPr lvl="2"/>
            <a:r>
              <a:rPr lang="en-US" dirty="0" smtClean="0"/>
              <a:t>Use social media websites and apps</a:t>
            </a:r>
          </a:p>
          <a:p>
            <a:pPr lvl="2"/>
            <a:r>
              <a:rPr lang="en-US" dirty="0" smtClean="0"/>
              <a:t>Use apps for finance, home management, or other complex tasks</a:t>
            </a:r>
          </a:p>
          <a:p>
            <a:pPr lvl="2"/>
            <a:r>
              <a:rPr lang="en-US" dirty="0" smtClean="0"/>
              <a:t>Text message (SMS)</a:t>
            </a:r>
          </a:p>
          <a:p>
            <a:pPr lvl="2"/>
            <a:r>
              <a:rPr lang="en-US" dirty="0" smtClean="0"/>
              <a:t>Send emails</a:t>
            </a:r>
          </a:p>
          <a:p>
            <a:pPr lvl="2"/>
            <a:r>
              <a:rPr lang="en-US" dirty="0" smtClean="0"/>
              <a:t>Use voice communications</a:t>
            </a:r>
          </a:p>
          <a:p>
            <a:pPr lvl="2"/>
            <a:r>
              <a:rPr lang="en-US" dirty="0" smtClean="0"/>
              <a:t>Find directions or use maps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Udell</a:t>
            </a:r>
            <a:r>
              <a:rPr lang="en-US" sz="1000" dirty="0" smtClean="0">
                <a:latin typeface="Arial" panose="020B0604020202020204" pitchFamily="34" charset="0"/>
                <a:cs typeface="Arial" panose="020B0604020202020204" pitchFamily="34" charset="0"/>
              </a:rPr>
              <a:t> (2012)</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094329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3.3.2b. Identify mobile-related categories of relevant characteristics of target population (2 of 2) </a:t>
            </a:r>
            <a:endParaRPr lang="en-US" dirty="0"/>
          </a:p>
        </p:txBody>
      </p:sp>
      <p:sp>
        <p:nvSpPr>
          <p:cNvPr id="8" name="Content Placeholder 7"/>
          <p:cNvSpPr>
            <a:spLocks noGrp="1"/>
          </p:cNvSpPr>
          <p:nvPr>
            <p:ph sz="quarter" idx="1"/>
          </p:nvPr>
        </p:nvSpPr>
        <p:spPr/>
        <p:txBody>
          <a:bodyPr>
            <a:normAutofit fontScale="92500" lnSpcReduction="10000"/>
          </a:bodyPr>
          <a:lstStyle/>
          <a:p>
            <a:r>
              <a:rPr lang="en-US" dirty="0" smtClean="0"/>
              <a:t>Survey questions to ask when introducing mobile as a new learning platform (from p. 30 of </a:t>
            </a:r>
            <a:r>
              <a:rPr lang="en-US" dirty="0" err="1" smtClean="0"/>
              <a:t>Udell</a:t>
            </a:r>
            <a:r>
              <a:rPr lang="en-US" dirty="0" smtClean="0"/>
              <a:t>, 2012</a:t>
            </a:r>
            <a:r>
              <a:rPr lang="en-US" i="1" dirty="0" smtClean="0"/>
              <a:t>) (continued)</a:t>
            </a:r>
          </a:p>
          <a:p>
            <a:pPr lvl="1"/>
            <a:r>
              <a:rPr lang="en-US" dirty="0" smtClean="0"/>
              <a:t>How do you prefer to get information to help you with your job now?</a:t>
            </a:r>
          </a:p>
          <a:p>
            <a:pPr lvl="2"/>
            <a:r>
              <a:rPr lang="en-US" dirty="0" smtClean="0"/>
              <a:t>Ahead-of-time training (such as instructor-led or eLearning)</a:t>
            </a:r>
          </a:p>
          <a:p>
            <a:pPr lvl="2"/>
            <a:r>
              <a:rPr lang="en-US" dirty="0" smtClean="0"/>
              <a:t>Calling on colleagues for guidance</a:t>
            </a:r>
          </a:p>
          <a:p>
            <a:pPr lvl="2"/>
            <a:r>
              <a:rPr lang="en-US" dirty="0" smtClean="0"/>
              <a:t>Take-along handouts or other job aids</a:t>
            </a:r>
          </a:p>
          <a:p>
            <a:pPr lvl="2"/>
            <a:r>
              <a:rPr lang="en-US" dirty="0" smtClean="0"/>
              <a:t>Referring to company resources like knowledge bases or wikis</a:t>
            </a:r>
          </a:p>
          <a:p>
            <a:pPr lvl="2"/>
            <a:r>
              <a:rPr lang="en-US" dirty="0" smtClean="0"/>
              <a:t>Other</a:t>
            </a:r>
          </a:p>
          <a:p>
            <a:pPr lvl="1"/>
            <a:r>
              <a:rPr lang="en-US" dirty="0" smtClean="0"/>
              <a:t>Name the three most commonly used apps on your </a:t>
            </a:r>
            <a:r>
              <a:rPr lang="en-US" dirty="0" err="1" smtClean="0"/>
              <a:t>smartphone</a:t>
            </a:r>
            <a:endParaRPr lang="en-US" dirty="0" smtClean="0"/>
          </a:p>
          <a:p>
            <a:pPr lvl="1"/>
            <a:r>
              <a:rPr lang="en-US" dirty="0" smtClean="0"/>
              <a:t>Do you have a tablet device?</a:t>
            </a:r>
          </a:p>
          <a:p>
            <a:pPr lvl="1"/>
            <a:r>
              <a:rPr lang="en-US" dirty="0" smtClean="0"/>
              <a:t>Do you find the tablet device easier, more difficult, or about the same amount of difficulty to use as your computer?</a:t>
            </a:r>
          </a:p>
          <a:p>
            <a:pPr lvl="1"/>
            <a:r>
              <a:rPr lang="en-US" dirty="0" smtClean="0"/>
              <a:t>What is something you can remember learning while suing your mobile device?</a:t>
            </a:r>
          </a:p>
          <a:p>
            <a:pPr lvl="1"/>
            <a:r>
              <a:rPr lang="en-US" dirty="0" smtClean="0"/>
              <a:t>Complete this sentence: “I think that </a:t>
            </a:r>
            <a:r>
              <a:rPr lang="en-US" dirty="0" err="1" smtClean="0"/>
              <a:t>smartphones</a:t>
            </a:r>
            <a:r>
              <a:rPr lang="en-US" dirty="0" smtClean="0"/>
              <a:t> and tablets are ______?”</a:t>
            </a:r>
          </a:p>
          <a:p>
            <a:pPr lvl="1"/>
            <a:r>
              <a:rPr lang="en-US" dirty="0" smtClean="0"/>
              <a:t>Are your customers and/or vendors using </a:t>
            </a:r>
            <a:r>
              <a:rPr lang="en-US" dirty="0" err="1" smtClean="0"/>
              <a:t>smartphones</a:t>
            </a:r>
            <a:r>
              <a:rPr lang="en-US" dirty="0" smtClean="0"/>
              <a:t> to communicate, gain information and do business functions?</a:t>
            </a:r>
          </a:p>
          <a:p>
            <a:pPr lvl="1"/>
            <a:r>
              <a:rPr lang="en-US" dirty="0" smtClean="0"/>
              <a:t>What job function would you like to make easier by having help from a tablet or </a:t>
            </a:r>
            <a:r>
              <a:rPr lang="en-US" dirty="0" err="1" smtClean="0"/>
              <a:t>smartphone</a:t>
            </a:r>
            <a:r>
              <a:rPr lang="en-US" dirty="0" smtClean="0"/>
              <a:t>?</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Udell</a:t>
            </a:r>
            <a:r>
              <a:rPr lang="en-US" sz="1000" dirty="0" smtClean="0">
                <a:latin typeface="Arial" panose="020B0604020202020204" pitchFamily="34" charset="0"/>
                <a:cs typeface="Arial" panose="020B0604020202020204" pitchFamily="34" charset="0"/>
              </a:rPr>
              <a:t> (2012)</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0943296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3.3.4. Favor mobile solution for instructional macrostrategy in 6.2</a:t>
            </a:r>
            <a:endParaRPr lang="en-US" dirty="0"/>
          </a:p>
        </p:txBody>
      </p:sp>
      <p:sp>
        <p:nvSpPr>
          <p:cNvPr id="8" name="Content Placeholder 7"/>
          <p:cNvSpPr>
            <a:spLocks noGrp="1"/>
          </p:cNvSpPr>
          <p:nvPr>
            <p:ph sz="quarter" idx="1"/>
          </p:nvPr>
        </p:nvSpPr>
        <p:spPr/>
        <p:txBody>
          <a:bodyPr>
            <a:normAutofit lnSpcReduction="10000"/>
          </a:bodyPr>
          <a:lstStyle/>
          <a:p>
            <a:r>
              <a:rPr lang="en-US" smtClean="0"/>
              <a:t>M-COPE model questions</a:t>
            </a:r>
          </a:p>
          <a:p>
            <a:pPr lvl="1"/>
            <a:r>
              <a:rPr lang="en-US" smtClean="0"/>
              <a:t>Mobile</a:t>
            </a:r>
          </a:p>
          <a:p>
            <a:pPr lvl="2"/>
            <a:r>
              <a:rPr lang="en-US" smtClean="0"/>
              <a:t>How can a mobile device enable learning interactions that are not otherwise possible in this environment? In this content area?</a:t>
            </a:r>
          </a:p>
          <a:p>
            <a:pPr lvl="2"/>
            <a:r>
              <a:rPr lang="en-US" smtClean="0"/>
              <a:t>What mobile tools or applications have inspired you to consider a mobile learning activity?</a:t>
            </a:r>
          </a:p>
          <a:p>
            <a:pPr lvl="1"/>
            <a:r>
              <a:rPr lang="en-US" smtClean="0"/>
              <a:t>Conditions</a:t>
            </a:r>
          </a:p>
          <a:p>
            <a:pPr lvl="2"/>
            <a:r>
              <a:rPr lang="en-US" smtClean="0"/>
              <a:t>What is the learners’ prior experience with mobile devices and mobile learning?</a:t>
            </a:r>
          </a:p>
          <a:p>
            <a:pPr lvl="2"/>
            <a:r>
              <a:rPr lang="en-US" smtClean="0"/>
              <a:t>What is the learners’ attitude towards mobile devices?</a:t>
            </a:r>
          </a:p>
          <a:p>
            <a:pPr lvl="1"/>
            <a:r>
              <a:rPr lang="en-US" smtClean="0"/>
              <a:t>Outcomes</a:t>
            </a:r>
          </a:p>
          <a:p>
            <a:pPr lvl="2"/>
            <a:r>
              <a:rPr lang="en-US" smtClean="0"/>
              <a:t>Do any of the required learning objectives relate to mobile devices? If so, in what way?</a:t>
            </a:r>
          </a:p>
          <a:p>
            <a:pPr lvl="2"/>
            <a:r>
              <a:rPr lang="en-US" smtClean="0"/>
              <a:t>Are there other desired outcomes related to mobile devices?</a:t>
            </a:r>
            <a:endParaRPr lang="en-US" dirty="0" smtClean="0"/>
          </a:p>
        </p:txBody>
      </p:sp>
      <p:sp>
        <p:nvSpPr>
          <p:cNvPr id="3" name="Text Placeholder 2"/>
          <p:cNvSpPr>
            <a:spLocks noGrp="1"/>
          </p:cNvSpPr>
          <p:nvPr>
            <p:ph type="body" sz="quarter" idx="13"/>
          </p:nvPr>
        </p:nvSpPr>
        <p:spPr/>
        <p:txBody>
          <a:bodyPr/>
          <a:lstStyle/>
          <a:p>
            <a:pPr lvl="1"/>
            <a:r>
              <a:rPr lang="en-US" smtClean="0"/>
              <a:t>Pedagogy</a:t>
            </a:r>
          </a:p>
          <a:p>
            <a:pPr lvl="2"/>
            <a:r>
              <a:rPr lang="en-US" smtClean="0"/>
              <a:t>Why do you believe a mobile activity will support learning in this context?</a:t>
            </a:r>
          </a:p>
          <a:p>
            <a:pPr lvl="1"/>
            <a:r>
              <a:rPr lang="en-US" smtClean="0"/>
              <a:t>Ethics</a:t>
            </a:r>
          </a:p>
          <a:p>
            <a:pPr lvl="2"/>
            <a:r>
              <a:rPr lang="en-US" smtClean="0"/>
              <a:t>Are the learners likely to be voluntary participants?</a:t>
            </a:r>
          </a:p>
          <a:p>
            <a:pPr lvl="2"/>
            <a:r>
              <a:rPr lang="en-US" smtClean="0"/>
              <a:t>Will teaching the learners how to use a mobile device take away from other learning activities?</a:t>
            </a:r>
          </a:p>
          <a:p>
            <a:pPr lvl="2"/>
            <a:r>
              <a:rPr lang="en-US" smtClean="0"/>
              <a:t>What are the Internet safety and digital footprint concerns when working with this learner group?</a:t>
            </a:r>
          </a:p>
          <a:p>
            <a:endParaRPr lang="en-US" dirty="0"/>
          </a:p>
        </p:txBody>
      </p:sp>
      <p:sp>
        <p:nvSpPr>
          <p:cNvPr id="11" name="TextBox 10">
            <a:hlinkClick r:id="" action="ppaction://hlinkshowjump?jump=lastslideviewed"/>
          </p:cNvPr>
          <p:cNvSpPr txBox="1"/>
          <p:nvPr/>
        </p:nvSpPr>
        <p:spPr>
          <a:xfrm>
            <a:off x="4181856"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Dennen &amp; </a:t>
            </a:r>
            <a:r>
              <a:rPr lang="en-US" sz="1000" dirty="0" err="1" smtClean="0">
                <a:latin typeface="Arial" panose="020B0604020202020204" pitchFamily="34" charset="0"/>
                <a:cs typeface="Arial" panose="020B0604020202020204" pitchFamily="34" charset="0"/>
              </a:rPr>
              <a:t>Hao</a:t>
            </a:r>
            <a:r>
              <a:rPr lang="en-US" sz="1000" dirty="0" smtClean="0">
                <a:latin typeface="Arial" panose="020B0604020202020204" pitchFamily="34" charset="0"/>
                <a:cs typeface="Arial" panose="020B0604020202020204" pitchFamily="34" charset="0"/>
              </a:rPr>
              <a:t>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9030358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3.4.1. Identify non-mobile-related performance contexts</a:t>
            </a:r>
            <a:endParaRPr lang="en-US" dirty="0"/>
          </a:p>
        </p:txBody>
      </p:sp>
      <p:sp>
        <p:nvSpPr>
          <p:cNvPr id="8" name="Content Placeholder 7"/>
          <p:cNvSpPr>
            <a:spLocks noGrp="1"/>
          </p:cNvSpPr>
          <p:nvPr>
            <p:ph sz="quarter" idx="1"/>
          </p:nvPr>
        </p:nvSpPr>
        <p:spPr/>
        <p:txBody>
          <a:bodyPr/>
          <a:lstStyle/>
          <a:p>
            <a:r>
              <a:rPr lang="en-US" smtClean="0"/>
              <a:t>Managerial or supervisor support</a:t>
            </a:r>
          </a:p>
          <a:p>
            <a:r>
              <a:rPr lang="en-US" smtClean="0"/>
              <a:t>Physical aspects of the site</a:t>
            </a:r>
          </a:p>
          <a:p>
            <a:r>
              <a:rPr lang="en-US" smtClean="0"/>
              <a:t>Social aspects of the site</a:t>
            </a:r>
          </a:p>
          <a:p>
            <a:r>
              <a:rPr lang="en-US" smtClean="0"/>
              <a:t>Relevance of skills to workplace</a:t>
            </a:r>
            <a:endParaRPr lang="en-US" dirty="0" smtClean="0"/>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535874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3.5.1. Identify</a:t>
            </a:r>
            <a:r>
              <a:rPr lang="en-US" dirty="0"/>
              <a:t> predetermined non-mobile-related learning contexts</a:t>
            </a:r>
          </a:p>
        </p:txBody>
      </p:sp>
      <p:sp>
        <p:nvSpPr>
          <p:cNvPr id="8" name="Content Placeholder 7"/>
          <p:cNvSpPr>
            <a:spLocks noGrp="1"/>
          </p:cNvSpPr>
          <p:nvPr>
            <p:ph sz="quarter" idx="1"/>
          </p:nvPr>
        </p:nvSpPr>
        <p:spPr/>
        <p:txBody>
          <a:bodyPr>
            <a:normAutofit/>
          </a:bodyPr>
          <a:lstStyle/>
          <a:p>
            <a:r>
              <a:rPr lang="en-US" dirty="0" smtClean="0"/>
              <a:t>Compatibility </a:t>
            </a:r>
            <a:r>
              <a:rPr lang="en-US" dirty="0"/>
              <a:t>of site with instructional requirements</a:t>
            </a:r>
          </a:p>
          <a:p>
            <a:r>
              <a:rPr lang="en-US" dirty="0"/>
              <a:t>Adaptability of site to simulate workplace</a:t>
            </a:r>
          </a:p>
          <a:p>
            <a:r>
              <a:rPr lang="en-US" dirty="0"/>
              <a:t>Adaptability for delivery approaches</a:t>
            </a:r>
          </a:p>
          <a:p>
            <a:r>
              <a:rPr lang="en-US" dirty="0"/>
              <a:t>Learning site constraints affecting design and delivery</a:t>
            </a:r>
          </a:p>
          <a:p>
            <a:r>
              <a:rPr lang="en-US" dirty="0"/>
              <a:t>For CLEs, </a:t>
            </a:r>
            <a:r>
              <a:rPr lang="en-US" dirty="0" smtClean="0"/>
              <a:t>maximize authentic attributes</a:t>
            </a:r>
          </a:p>
          <a:p>
            <a:pPr lvl="1"/>
            <a:r>
              <a:rPr lang="en-US" dirty="0" smtClean="0"/>
              <a:t>Social</a:t>
            </a:r>
          </a:p>
          <a:p>
            <a:pPr lvl="1"/>
            <a:r>
              <a:rPr lang="en-US" dirty="0" smtClean="0"/>
              <a:t>Cultural</a:t>
            </a:r>
          </a:p>
          <a:p>
            <a:pPr lvl="1"/>
            <a:r>
              <a:rPr lang="en-US" dirty="0" smtClean="0"/>
              <a:t>Physical</a:t>
            </a:r>
          </a:p>
        </p:txBody>
      </p:sp>
      <p:sp>
        <p:nvSpPr>
          <p:cNvPr id="11" name="TextBox 10">
            <a:hlinkClick r:id="" action="ppaction://hlinkshowjump?jump=lastslideviewed"/>
          </p:cNvPr>
          <p:cNvSpPr txBox="1"/>
          <p:nvPr/>
        </p:nvSpPr>
        <p:spPr>
          <a:xfrm>
            <a:off x="4184904"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9666445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 Create Analysis </a:t>
            </a:r>
            <a:r>
              <a:rPr lang="en-US" dirty="0"/>
              <a:t>R</a:t>
            </a:r>
            <a:r>
              <a:rPr lang="en-US" dirty="0" smtClean="0"/>
              <a:t>eport</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Target population description</a:t>
            </a:r>
          </a:p>
          <a:p>
            <a:pPr lvl="1"/>
            <a:r>
              <a:rPr lang="en-US" dirty="0" smtClean="0"/>
              <a:t>Performance context</a:t>
            </a:r>
          </a:p>
          <a:p>
            <a:pPr lvl="1"/>
            <a:r>
              <a:rPr lang="en-US" dirty="0" smtClean="0"/>
              <a:t>Learning context</a:t>
            </a:r>
          </a:p>
          <a:p>
            <a:pPr lvl="1"/>
            <a:r>
              <a:rPr lang="en-US" dirty="0" smtClean="0"/>
              <a:t>System requirements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1266819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Write CLE process outcome objectives</a:t>
            </a:r>
            <a:endParaRPr lang="en-US" dirty="0"/>
          </a:p>
        </p:txBody>
      </p:sp>
      <p:sp>
        <p:nvSpPr>
          <p:cNvPr id="8" name="Content Placeholder 7"/>
          <p:cNvSpPr>
            <a:spLocks noGrp="1"/>
          </p:cNvSpPr>
          <p:nvPr>
            <p:ph sz="quarter" idx="1"/>
          </p:nvPr>
        </p:nvSpPr>
        <p:spPr/>
        <p:txBody>
          <a:bodyPr/>
          <a:lstStyle/>
          <a:p>
            <a:r>
              <a:rPr lang="en-US" dirty="0" smtClean="0"/>
              <a:t>Reasoning/critical thinking/problem </a:t>
            </a:r>
            <a:r>
              <a:rPr lang="en-US" dirty="0"/>
              <a:t>solving</a:t>
            </a:r>
          </a:p>
          <a:p>
            <a:r>
              <a:rPr lang="en-US" dirty="0" smtClean="0"/>
              <a:t>Retention/understanding/use</a:t>
            </a:r>
            <a:endParaRPr lang="en-US" dirty="0"/>
          </a:p>
          <a:p>
            <a:r>
              <a:rPr lang="en-US" dirty="0"/>
              <a:t>Cognitive flexibility</a:t>
            </a:r>
          </a:p>
          <a:p>
            <a:r>
              <a:rPr lang="en-US" dirty="0"/>
              <a:t>Self-regulation</a:t>
            </a:r>
          </a:p>
          <a:p>
            <a:r>
              <a:rPr lang="en-US" dirty="0"/>
              <a:t>Mindful reflection [</a:t>
            </a:r>
            <a:r>
              <a:rPr lang="en-US" dirty="0" smtClean="0"/>
              <a:t>metacognitive </a:t>
            </a:r>
            <a:r>
              <a:rPr lang="en-US" dirty="0"/>
              <a:t>awareness] and epistemic flexibility</a:t>
            </a:r>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Driscoll (2005)</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175492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Write CLE learning outcome objectives</a:t>
            </a:r>
            <a:endParaRPr lang="en-US" dirty="0"/>
          </a:p>
        </p:txBody>
      </p:sp>
      <p:sp>
        <p:nvSpPr>
          <p:cNvPr id="8" name="Content Placeholder 7"/>
          <p:cNvSpPr>
            <a:spLocks noGrp="1"/>
          </p:cNvSpPr>
          <p:nvPr>
            <p:ph sz="quarter" idx="1"/>
          </p:nvPr>
        </p:nvSpPr>
        <p:spPr/>
        <p:txBody>
          <a:bodyPr/>
          <a:lstStyle/>
          <a:p>
            <a:r>
              <a:rPr lang="en-US" dirty="0"/>
              <a:t>Usually Bloom level </a:t>
            </a:r>
            <a:r>
              <a:rPr lang="en-US" dirty="0" smtClean="0"/>
              <a:t>4-6</a:t>
            </a:r>
          </a:p>
          <a:p>
            <a:r>
              <a:rPr lang="en-US" dirty="0"/>
              <a:t>Includes description of functional characteristics of correct solutions to problems, not solutions themselves (since there are generally multiple correct solutions in CLEs</a:t>
            </a:r>
            <a:r>
              <a:rPr lang="en-US" dirty="0" smtClean="0"/>
              <a:t>)</a:t>
            </a:r>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a:latin typeface="Arial" panose="020B0604020202020204" pitchFamily="34" charset="0"/>
                <a:cs typeface="Arial" panose="020B0604020202020204" pitchFamily="34" charset="0"/>
              </a:rPr>
              <a:t>Dick, Carey, &amp; Carey (2014)</a:t>
            </a: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9542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a:t>
            </a:r>
            <a:endParaRPr lang="en-US" dirty="0"/>
          </a:p>
        </p:txBody>
      </p:sp>
      <p:sp>
        <p:nvSpPr>
          <p:cNvPr id="3" name="Content Placeholder 2"/>
          <p:cNvSpPr>
            <a:spLocks noGrp="1"/>
          </p:cNvSpPr>
          <p:nvPr>
            <p:ph sz="quarter" idx="1"/>
          </p:nvPr>
        </p:nvSpPr>
        <p:spPr/>
        <p:txBody>
          <a:bodyPr/>
          <a:lstStyle/>
          <a:p>
            <a:r>
              <a:rPr lang="en-US" dirty="0" smtClean="0">
                <a:hlinkClick r:id="rId3" action="ppaction://hlinksldjump"/>
              </a:rPr>
              <a:t>Instructions for Use</a:t>
            </a:r>
            <a:endParaRPr lang="en-US" dirty="0" smtClean="0"/>
          </a:p>
          <a:p>
            <a:r>
              <a:rPr lang="en-US" dirty="0" smtClean="0"/>
              <a:t>Navigation </a:t>
            </a:r>
            <a:r>
              <a:rPr lang="en-US" dirty="0"/>
              <a:t>options </a:t>
            </a:r>
            <a:r>
              <a:rPr lang="en-US" dirty="0" smtClean="0"/>
              <a:t/>
            </a:r>
            <a:br>
              <a:rPr lang="en-US" dirty="0" smtClean="0"/>
            </a:br>
            <a:r>
              <a:rPr lang="en-US" sz="2000" dirty="0" smtClean="0"/>
              <a:t>(starting </a:t>
            </a:r>
            <a:r>
              <a:rPr lang="en-US" sz="2000" dirty="0"/>
              <a:t>at top level of </a:t>
            </a:r>
            <a:r>
              <a:rPr lang="en-US" sz="2000" dirty="0" err="1" smtClean="0"/>
              <a:t>mLearning</a:t>
            </a:r>
            <a:r>
              <a:rPr lang="en-US" sz="2000" dirty="0" smtClean="0"/>
              <a:t> design process)</a:t>
            </a:r>
            <a:endParaRPr lang="en-US" dirty="0" smtClean="0"/>
          </a:p>
          <a:p>
            <a:pPr lvl="1"/>
            <a:r>
              <a:rPr lang="en-US" dirty="0" smtClean="0">
                <a:hlinkClick r:id="rId4" action="ppaction://hlinksldjump"/>
              </a:rPr>
              <a:t>Outline</a:t>
            </a:r>
            <a:endParaRPr lang="en-US" dirty="0" smtClean="0"/>
          </a:p>
          <a:p>
            <a:pPr lvl="1"/>
            <a:r>
              <a:rPr lang="en-US" dirty="0" smtClean="0">
                <a:hlinkClick r:id="rId5" action="ppaction://hlinksldjump"/>
              </a:rPr>
              <a:t>Flowchart</a:t>
            </a:r>
            <a:endParaRPr lang="en-US" dirty="0" smtClean="0"/>
          </a:p>
        </p:txBody>
      </p:sp>
      <p:sp>
        <p:nvSpPr>
          <p:cNvPr id="14" name="TextBox 13">
            <a:hlinkClick r:id="" action="ppaction://hlinkshowjump?jump=previousslide"/>
          </p:cNvPr>
          <p:cNvSpPr txBox="1"/>
          <p:nvPr/>
        </p:nvSpPr>
        <p:spPr>
          <a:xfrm>
            <a:off x="228600" y="6400800"/>
            <a:ext cx="2362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1898454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 Write terminal objective to reflect context of learning environment</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Behaviors</a:t>
            </a:r>
          </a:p>
          <a:p>
            <a:pPr lvl="1"/>
            <a:r>
              <a:rPr lang="en-US" dirty="0" smtClean="0"/>
              <a:t>Conditions</a:t>
            </a:r>
          </a:p>
          <a:p>
            <a:pPr lvl="1"/>
            <a:r>
              <a:rPr lang="en-US" dirty="0" smtClean="0"/>
              <a:t>Criteria</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1939993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Write objectives for each step in goal analysis</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Behaviors</a:t>
            </a:r>
          </a:p>
          <a:p>
            <a:pPr lvl="1"/>
            <a:r>
              <a:rPr lang="en-US" dirty="0" smtClean="0"/>
              <a:t>Conditions</a:t>
            </a:r>
          </a:p>
          <a:p>
            <a:pPr lvl="1"/>
            <a:r>
              <a:rPr lang="en-US" dirty="0" smtClean="0"/>
              <a:t>Criteria</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318056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 Write objectives for all subordinate skills</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Behaviors</a:t>
            </a:r>
          </a:p>
          <a:p>
            <a:pPr lvl="1"/>
            <a:r>
              <a:rPr lang="en-US" dirty="0" smtClean="0"/>
              <a:t>Conditions</a:t>
            </a:r>
          </a:p>
          <a:p>
            <a:pPr lvl="1"/>
            <a:r>
              <a:rPr lang="en-US" dirty="0" smtClean="0"/>
              <a:t>Criteria</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4313874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4.11. Write objectives for all entry behaviors</a:t>
            </a:r>
            <a:endParaRPr lang="en-US" dirty="0"/>
          </a:p>
        </p:txBody>
      </p:sp>
      <p:sp>
        <p:nvSpPr>
          <p:cNvPr id="8" name="Content Placeholder 7"/>
          <p:cNvSpPr>
            <a:spLocks noGrp="1"/>
          </p:cNvSpPr>
          <p:nvPr>
            <p:ph sz="quarter" idx="1"/>
          </p:nvPr>
        </p:nvSpPr>
        <p:spPr/>
        <p:txBody>
          <a:bodyPr/>
          <a:lstStyle/>
          <a:p>
            <a:r>
              <a:rPr lang="en-US" dirty="0" smtClean="0"/>
              <a:t>Performance Objectives document</a:t>
            </a:r>
          </a:p>
          <a:p>
            <a:pPr lvl="1"/>
            <a:r>
              <a:rPr lang="en-US" dirty="0" smtClean="0"/>
              <a:t>Terminal objectives</a:t>
            </a:r>
          </a:p>
          <a:p>
            <a:pPr lvl="1"/>
            <a:r>
              <a:rPr lang="en-US" dirty="0" smtClean="0"/>
              <a:t>Performance objectives (enabling objectives)</a:t>
            </a:r>
          </a:p>
          <a:p>
            <a:pPr lvl="1"/>
            <a:r>
              <a:rPr lang="en-US" dirty="0" smtClean="0"/>
              <a:t>Includes</a:t>
            </a:r>
          </a:p>
          <a:p>
            <a:pPr lvl="2"/>
            <a:r>
              <a:rPr lang="en-US" dirty="0" smtClean="0"/>
              <a:t>Behaviors</a:t>
            </a:r>
          </a:p>
          <a:p>
            <a:pPr lvl="2"/>
            <a:r>
              <a:rPr lang="en-US" dirty="0" smtClean="0"/>
              <a:t>Conditions</a:t>
            </a:r>
          </a:p>
          <a:p>
            <a:pPr lvl="2"/>
            <a:r>
              <a:rPr lang="en-US" dirty="0" smtClean="0"/>
              <a:t>Criteria</a:t>
            </a:r>
          </a:p>
          <a:p>
            <a:pPr lvl="1"/>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290564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ADD1. Agile Design and Development process appropriate?</a:t>
            </a:r>
            <a:endParaRPr lang="en-US" dirty="0"/>
          </a:p>
        </p:txBody>
      </p:sp>
      <p:sp>
        <p:nvSpPr>
          <p:cNvPr id="8" name="Content Placeholder 7"/>
          <p:cNvSpPr>
            <a:spLocks noGrp="1"/>
          </p:cNvSpPr>
          <p:nvPr>
            <p:ph sz="quarter" idx="1"/>
          </p:nvPr>
        </p:nvSpPr>
        <p:spPr/>
        <p:txBody>
          <a:bodyPr>
            <a:normAutofit/>
          </a:bodyPr>
          <a:lstStyle/>
          <a:p>
            <a:r>
              <a:rPr lang="en-US" dirty="0" smtClean="0"/>
              <a:t>Does the organization understand or apply the Agile values and principles?</a:t>
            </a:r>
          </a:p>
          <a:p>
            <a:pPr lvl="1"/>
            <a:r>
              <a:rPr lang="en-US" dirty="0" smtClean="0"/>
              <a:t>Responding to change valued over following a plan</a:t>
            </a:r>
          </a:p>
          <a:p>
            <a:pPr lvl="1"/>
            <a:r>
              <a:rPr lang="en-US" dirty="0" smtClean="0"/>
              <a:t>Working courseware valued over comprehensive documentation</a:t>
            </a:r>
          </a:p>
          <a:p>
            <a:pPr lvl="1"/>
            <a:r>
              <a:rPr lang="en-US" dirty="0" smtClean="0"/>
              <a:t>Customer collaboration valued over contract negotiation</a:t>
            </a:r>
          </a:p>
          <a:p>
            <a:pPr lvl="1"/>
            <a:r>
              <a:rPr lang="en-US" dirty="0" smtClean="0"/>
              <a:t>Early and continuous delivery of valuable courseware</a:t>
            </a:r>
          </a:p>
          <a:p>
            <a:pPr lvl="1"/>
            <a:r>
              <a:rPr lang="en-US" dirty="0" smtClean="0"/>
              <a:t>Simplicity - maximizing the amount of work not done, i.e., eliminating unnecessary work</a:t>
            </a:r>
          </a:p>
          <a:p>
            <a:r>
              <a:rPr lang="en-US" dirty="0" smtClean="0"/>
              <a:t>Project team:</a:t>
            </a:r>
          </a:p>
          <a:p>
            <a:pPr lvl="1"/>
            <a:r>
              <a:rPr lang="en-US" dirty="0" smtClean="0"/>
              <a:t>Has proper talent base? </a:t>
            </a:r>
          </a:p>
          <a:p>
            <a:pPr lvl="2"/>
            <a:r>
              <a:rPr lang="en-US" dirty="0" smtClean="0"/>
              <a:t>Ideally, cross-functional members, e.g., ISDs who have tech editing or graphics backgrounds</a:t>
            </a:r>
          </a:p>
          <a:p>
            <a:pPr lvl="1"/>
            <a:r>
              <a:rPr lang="en-US" dirty="0" smtClean="0"/>
              <a:t>Willing to work collaboratively?</a:t>
            </a:r>
          </a:p>
          <a:p>
            <a:pPr lvl="1"/>
            <a:r>
              <a:rPr lang="en-US" dirty="0" smtClean="0"/>
              <a:t>Able to adapt to changing the design late in the process?</a:t>
            </a:r>
          </a:p>
          <a:p>
            <a:pPr lvl="1"/>
            <a:r>
              <a:rPr lang="en-US" dirty="0" smtClean="0"/>
              <a:t>Comfortable with uncertainty, change, and transparency?</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Cooney &amp; Little (2015)</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788715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ADD2a. Apply Agile Design and Development processes to steps (1 of 2)</a:t>
            </a:r>
            <a:endParaRPr lang="en-US" dirty="0"/>
          </a:p>
        </p:txBody>
      </p:sp>
      <p:sp>
        <p:nvSpPr>
          <p:cNvPr id="8" name="Content Placeholder 7"/>
          <p:cNvSpPr>
            <a:spLocks noGrp="1"/>
          </p:cNvSpPr>
          <p:nvPr>
            <p:ph sz="quarter" idx="1"/>
          </p:nvPr>
        </p:nvSpPr>
        <p:spPr/>
        <p:txBody>
          <a:bodyPr>
            <a:normAutofit/>
          </a:bodyPr>
          <a:lstStyle/>
          <a:p>
            <a:r>
              <a:rPr lang="en-US" dirty="0" smtClean="0"/>
              <a:t>Features</a:t>
            </a:r>
          </a:p>
          <a:p>
            <a:pPr lvl="1"/>
            <a:r>
              <a:rPr lang="en-US" dirty="0" smtClean="0"/>
              <a:t>Incremental, iterative improvement of product and process, aka “rapid prototyping”. </a:t>
            </a:r>
          </a:p>
          <a:p>
            <a:pPr lvl="1"/>
            <a:r>
              <a:rPr lang="en-US" dirty="0" smtClean="0"/>
              <a:t>Collaboration between self-organizing, cross-functional teams</a:t>
            </a:r>
          </a:p>
          <a:p>
            <a:pPr lvl="1"/>
            <a:r>
              <a:rPr lang="en-US" dirty="0" smtClean="0"/>
              <a:t>Adaptive planning</a:t>
            </a:r>
          </a:p>
          <a:p>
            <a:pPr lvl="1"/>
            <a:r>
              <a:rPr lang="en-US" dirty="0" smtClean="0"/>
              <a:t>Evolutionary development</a:t>
            </a:r>
          </a:p>
          <a:p>
            <a:pPr lvl="1"/>
            <a:r>
              <a:rPr lang="en-US" dirty="0" smtClean="0"/>
              <a:t>Early, incremental and iterative deliveries of product</a:t>
            </a:r>
          </a:p>
          <a:p>
            <a:pPr lvl="1"/>
            <a:r>
              <a:rPr lang="en-US" dirty="0" smtClean="0"/>
              <a:t>Rapid and flexible response to changing requirements</a:t>
            </a:r>
          </a:p>
          <a:p>
            <a:r>
              <a:rPr lang="en-US" dirty="0" smtClean="0"/>
              <a:t>Not one particular set of practices. Use ideas and elements flexibly from:</a:t>
            </a:r>
          </a:p>
          <a:p>
            <a:pPr lvl="1"/>
            <a:r>
              <a:rPr lang="en-US" dirty="0" smtClean="0"/>
              <a:t>Lean</a:t>
            </a:r>
          </a:p>
          <a:p>
            <a:pPr lvl="1"/>
            <a:r>
              <a:rPr lang="en-US" dirty="0" err="1" smtClean="0"/>
              <a:t>Kanban</a:t>
            </a:r>
            <a:endParaRPr lang="en-US" dirty="0" smtClean="0"/>
          </a:p>
          <a:p>
            <a:pPr lvl="1"/>
            <a:r>
              <a:rPr lang="en-US" dirty="0" smtClean="0"/>
              <a:t>Scrum</a:t>
            </a:r>
          </a:p>
          <a:p>
            <a:pPr lvl="1"/>
            <a:r>
              <a:rPr lang="en-US" dirty="0" smtClean="0"/>
              <a:t>Successive Approximation Method (SAM)</a:t>
            </a:r>
          </a:p>
          <a:p>
            <a:pPr lvl="1"/>
            <a:r>
              <a:rPr lang="en-US" dirty="0" smtClean="0"/>
              <a:t>Agile Learning Design</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Cooney &amp; Little (2015)</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788715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ADD2b. Apply Agile Design and Development processes to steps (2 of 2)</a:t>
            </a:r>
            <a:endParaRPr lang="en-US" dirty="0"/>
          </a:p>
        </p:txBody>
      </p:sp>
      <p:sp>
        <p:nvSpPr>
          <p:cNvPr id="8" name="Content Placeholder 7"/>
          <p:cNvSpPr>
            <a:spLocks noGrp="1"/>
          </p:cNvSpPr>
          <p:nvPr>
            <p:ph sz="quarter" idx="1"/>
          </p:nvPr>
        </p:nvSpPr>
        <p:spPr/>
        <p:txBody>
          <a:bodyPr>
            <a:normAutofit/>
          </a:bodyPr>
          <a:lstStyle/>
          <a:p>
            <a:r>
              <a:rPr lang="en-US" dirty="0" smtClean="0"/>
              <a:t>Give team members:</a:t>
            </a:r>
          </a:p>
          <a:p>
            <a:pPr lvl="1"/>
            <a:r>
              <a:rPr lang="en-US" dirty="0" smtClean="0"/>
              <a:t>a sense of purpose and mission</a:t>
            </a:r>
          </a:p>
          <a:p>
            <a:pPr lvl="1"/>
            <a:r>
              <a:rPr lang="en-US" dirty="0" smtClean="0"/>
              <a:t>transparency into the work in order to achieve collaboration</a:t>
            </a:r>
          </a:p>
          <a:p>
            <a:pPr lvl="1"/>
            <a:r>
              <a:rPr lang="en-US" dirty="0" smtClean="0"/>
              <a:t>time-boxed iterations that push everyone to work towards an achievable short-term goal that leads to a similarly achievable long-term goal</a:t>
            </a:r>
          </a:p>
          <a:p>
            <a:pPr lvl="1"/>
            <a:r>
              <a:rPr lang="en-US" dirty="0" smtClean="0"/>
              <a:t>a sense of autonomy and self-direction that increases motivation and productivity </a:t>
            </a:r>
          </a:p>
          <a:p>
            <a:pPr lvl="1"/>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Cooney &amp; Little (2015)</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788715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5.2. Identify number and type of tests</a:t>
            </a:r>
            <a:endParaRPr lang="en-US" dirty="0"/>
          </a:p>
        </p:txBody>
      </p:sp>
      <p:sp>
        <p:nvSpPr>
          <p:cNvPr id="8" name="Content Placeholder 7"/>
          <p:cNvSpPr>
            <a:spLocks noGrp="1"/>
          </p:cNvSpPr>
          <p:nvPr>
            <p:ph sz="quarter" idx="1"/>
          </p:nvPr>
        </p:nvSpPr>
        <p:spPr/>
        <p:txBody>
          <a:bodyPr>
            <a:normAutofit/>
          </a:bodyPr>
          <a:lstStyle/>
          <a:p>
            <a:r>
              <a:rPr lang="en-US" dirty="0" smtClean="0"/>
              <a:t>Types of tests</a:t>
            </a:r>
          </a:p>
          <a:p>
            <a:pPr lvl="1"/>
            <a:r>
              <a:rPr lang="en-US" dirty="0" smtClean="0"/>
              <a:t>Entry Skills Tests</a:t>
            </a:r>
          </a:p>
          <a:p>
            <a:pPr lvl="1"/>
            <a:r>
              <a:rPr lang="en-US" dirty="0" smtClean="0"/>
              <a:t>Pretests</a:t>
            </a:r>
          </a:p>
          <a:p>
            <a:pPr lvl="1"/>
            <a:r>
              <a:rPr lang="en-US" dirty="0" smtClean="0"/>
              <a:t>Practice Tests</a:t>
            </a:r>
          </a:p>
          <a:p>
            <a:pPr lvl="1"/>
            <a:r>
              <a:rPr lang="en-US" dirty="0" smtClean="0"/>
              <a:t>Posttests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7255773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5.3. </a:t>
            </a:r>
            <a:r>
              <a:rPr lang="en-US" dirty="0"/>
              <a:t>Determine existing tests, products, live performances that will be </a:t>
            </a:r>
            <a:r>
              <a:rPr lang="en-US" dirty="0" smtClean="0"/>
              <a:t>used</a:t>
            </a:r>
            <a:endParaRPr lang="en-US" dirty="0"/>
          </a:p>
        </p:txBody>
      </p:sp>
      <p:sp>
        <p:nvSpPr>
          <p:cNvPr id="8" name="Content Placeholder 7"/>
          <p:cNvSpPr>
            <a:spLocks noGrp="1"/>
          </p:cNvSpPr>
          <p:nvPr>
            <p:ph sz="quarter" idx="1"/>
          </p:nvPr>
        </p:nvSpPr>
        <p:spPr/>
        <p:txBody>
          <a:bodyPr>
            <a:normAutofit/>
          </a:bodyPr>
          <a:lstStyle/>
          <a:p>
            <a:r>
              <a:rPr lang="en-US" dirty="0" smtClean="0"/>
              <a:t>Results </a:t>
            </a:r>
            <a:r>
              <a:rPr lang="en-US" dirty="0"/>
              <a:t>in authentic product or performance</a:t>
            </a:r>
          </a:p>
          <a:p>
            <a:r>
              <a:rPr lang="en-US" dirty="0"/>
              <a:t>Interactive, joint responsibility of teacher, learner, and other learners assessing progress, products, and process.</a:t>
            </a:r>
          </a:p>
          <a:p>
            <a:r>
              <a:rPr lang="en-US" dirty="0"/>
              <a:t>Joint determination of criteria that will be used to evaluate quality of learners’ work</a:t>
            </a:r>
          </a:p>
          <a:p>
            <a:r>
              <a:rPr lang="en-US" dirty="0"/>
              <a:t>Is a learning outcome in itself (self-assessment</a:t>
            </a:r>
            <a:r>
              <a:rPr lang="en-US" dirty="0" smtClean="0"/>
              <a:t>)</a:t>
            </a:r>
          </a:p>
        </p:txBody>
      </p:sp>
      <p:sp>
        <p:nvSpPr>
          <p:cNvPr id="11" name="TextBox 10">
            <a:hlinkClick r:id="" action="ppaction://hlinkshowjump?jump=lastslideviewed"/>
          </p:cNvPr>
          <p:cNvSpPr txBox="1"/>
          <p:nvPr/>
        </p:nvSpPr>
        <p:spPr>
          <a:xfrm>
            <a:off x="4184904"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7024997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5.4. </a:t>
            </a:r>
            <a:r>
              <a:rPr lang="en-US" dirty="0"/>
              <a:t>For each test, identify type of skill for each </a:t>
            </a:r>
            <a:r>
              <a:rPr lang="en-US" dirty="0" smtClean="0"/>
              <a:t>objective</a:t>
            </a:r>
            <a:endParaRPr lang="en-US" dirty="0"/>
          </a:p>
        </p:txBody>
      </p:sp>
      <p:sp>
        <p:nvSpPr>
          <p:cNvPr id="8" name="Content Placeholder 7"/>
          <p:cNvSpPr>
            <a:spLocks noGrp="1"/>
          </p:cNvSpPr>
          <p:nvPr>
            <p:ph sz="quarter" idx="1"/>
          </p:nvPr>
        </p:nvSpPr>
        <p:spPr/>
        <p:txBody>
          <a:bodyPr>
            <a:normAutofit/>
          </a:bodyPr>
          <a:lstStyle/>
          <a:p>
            <a:r>
              <a:rPr lang="en-US" dirty="0" smtClean="0"/>
              <a:t>Objective types</a:t>
            </a:r>
          </a:p>
          <a:p>
            <a:pPr lvl="1"/>
            <a:r>
              <a:rPr lang="en-US" dirty="0" smtClean="0"/>
              <a:t>Terminal objective</a:t>
            </a:r>
          </a:p>
          <a:p>
            <a:pPr lvl="1"/>
            <a:r>
              <a:rPr lang="en-US" dirty="0" smtClean="0"/>
              <a:t>Subordinate objectives</a:t>
            </a:r>
            <a:endParaRPr lang="en-US" dirty="0"/>
          </a:p>
          <a:p>
            <a:r>
              <a:rPr lang="en-US" dirty="0" smtClean="0"/>
              <a:t>Skill types</a:t>
            </a:r>
          </a:p>
          <a:p>
            <a:pPr lvl="1"/>
            <a:r>
              <a:rPr lang="en-US" dirty="0" smtClean="0"/>
              <a:t>Intellectual skills</a:t>
            </a:r>
          </a:p>
          <a:p>
            <a:pPr lvl="1"/>
            <a:r>
              <a:rPr lang="en-US" dirty="0" smtClean="0"/>
              <a:t>Psychomotor</a:t>
            </a:r>
          </a:p>
          <a:p>
            <a:pPr lvl="1"/>
            <a:r>
              <a:rPr lang="en-US" dirty="0" smtClean="0"/>
              <a:t>Verbal Information</a:t>
            </a:r>
          </a:p>
          <a:p>
            <a:pPr lvl="1"/>
            <a:r>
              <a:rPr lang="en-US" dirty="0" smtClean="0"/>
              <a:t>Attitudes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35222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Instructions for Use (1 of 2)</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foundation and primary organizing principle of this reference model is the Dick, Carey, &amp; Carey instructional design model. The </a:t>
            </a:r>
            <a:r>
              <a:rPr lang="en-US" dirty="0" smtClean="0">
                <a:hlinkClick r:id="rId2" action="ppaction://hlinksldjump"/>
              </a:rPr>
              <a:t>Components</a:t>
            </a:r>
            <a:r>
              <a:rPr lang="en-US" dirty="0" smtClean="0"/>
              <a:t> slide gives an overview of the models that make up this reference model.</a:t>
            </a:r>
          </a:p>
          <a:p>
            <a:r>
              <a:rPr lang="en-US" dirty="0" smtClean="0"/>
              <a:t>Some flowcharts or outlines appearing in these slides are reproduced as they actually appear in the original work cited. However, most of them do not appear in either flowchart or outline form in the original works cited; what you see in these slides is abstracted and adapted from the textual information in those original works. The original works are listed in the </a:t>
            </a:r>
            <a:r>
              <a:rPr lang="en-US" dirty="0" smtClean="0">
                <a:hlinkClick r:id="rId3" action="ppaction://hlinksldjump"/>
              </a:rPr>
              <a:t>Sources</a:t>
            </a:r>
            <a:r>
              <a:rPr lang="en-US" dirty="0" smtClean="0"/>
              <a:t> slides.</a:t>
            </a:r>
          </a:p>
          <a:p>
            <a:r>
              <a:rPr lang="en-US" dirty="0"/>
              <a:t>You can navigate the steps in this reference model either in flowchart or outline navigation mode; choose either from the </a:t>
            </a:r>
            <a:r>
              <a:rPr lang="en-US" dirty="0">
                <a:hlinkClick r:id="rId4" action="ppaction://hlinksldjump"/>
              </a:rPr>
              <a:t>Start</a:t>
            </a:r>
            <a:r>
              <a:rPr lang="en-US" dirty="0"/>
              <a:t> slide. See the </a:t>
            </a:r>
            <a:r>
              <a:rPr lang="en-US" dirty="0">
                <a:hlinkClick r:id="rId5" action="ppaction://hlinksldjump"/>
              </a:rPr>
              <a:t>Interface Icons</a:t>
            </a:r>
            <a:r>
              <a:rPr lang="en-US" dirty="0"/>
              <a:t> slide for navigation aids</a:t>
            </a:r>
            <a:r>
              <a:rPr lang="en-US" dirty="0" smtClean="0"/>
              <a:t>.</a:t>
            </a:r>
            <a:endParaRPr lang="en-US" dirty="0"/>
          </a:p>
        </p:txBody>
      </p:sp>
      <p:sp>
        <p:nvSpPr>
          <p:cNvPr id="10" name="TextBox 9">
            <a:hlinkClick r:id="rId4" action="ppaction://hlinksldjump"/>
          </p:cNvPr>
          <p:cNvSpPr txBox="1"/>
          <p:nvPr/>
        </p:nvSpPr>
        <p:spPr>
          <a:xfrm>
            <a:off x="152400"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Start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523627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5.7.4.  Assess item against quality criteria</a:t>
            </a:r>
            <a:endParaRPr lang="en-US" dirty="0"/>
          </a:p>
        </p:txBody>
      </p:sp>
      <p:sp>
        <p:nvSpPr>
          <p:cNvPr id="8" name="Content Placeholder 7"/>
          <p:cNvSpPr>
            <a:spLocks noGrp="1"/>
          </p:cNvSpPr>
          <p:nvPr>
            <p:ph sz="quarter" idx="1"/>
          </p:nvPr>
        </p:nvSpPr>
        <p:spPr/>
        <p:txBody>
          <a:bodyPr/>
          <a:lstStyle/>
          <a:p>
            <a:r>
              <a:rPr lang="en-US" dirty="0" smtClean="0"/>
              <a:t>Test item criteria categories</a:t>
            </a:r>
          </a:p>
          <a:p>
            <a:pPr lvl="1"/>
            <a:r>
              <a:rPr lang="en-US" dirty="0" smtClean="0"/>
              <a:t>Goal-centered</a:t>
            </a:r>
          </a:p>
          <a:p>
            <a:pPr lvl="1"/>
            <a:r>
              <a:rPr lang="en-US" dirty="0" smtClean="0"/>
              <a:t>Learner-centered</a:t>
            </a:r>
          </a:p>
          <a:p>
            <a:pPr lvl="1"/>
            <a:r>
              <a:rPr lang="en-US" dirty="0" smtClean="0"/>
              <a:t>Context-centered</a:t>
            </a:r>
          </a:p>
          <a:p>
            <a:pPr lvl="1"/>
            <a:r>
              <a:rPr lang="en-US" dirty="0" smtClean="0"/>
              <a:t>Assessment-centered</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1980834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6.2.2. Consider need to reduce perceived (psychological) barriers to learning</a:t>
            </a:r>
            <a:endParaRPr lang="en-US" dirty="0"/>
          </a:p>
        </p:txBody>
      </p:sp>
      <p:sp>
        <p:nvSpPr>
          <p:cNvPr id="8" name="Content Placeholder 7"/>
          <p:cNvSpPr>
            <a:spLocks noGrp="1"/>
          </p:cNvSpPr>
          <p:nvPr>
            <p:ph sz="quarter" idx="1"/>
          </p:nvPr>
        </p:nvSpPr>
        <p:spPr/>
        <p:txBody>
          <a:bodyPr>
            <a:normAutofit/>
          </a:bodyPr>
          <a:lstStyle/>
          <a:p>
            <a:r>
              <a:rPr lang="en-US" dirty="0"/>
              <a:t>Mobile/wireless devices tend to be personal, private and </a:t>
            </a:r>
            <a:r>
              <a:rPr lang="en-US" dirty="0" smtClean="0"/>
              <a:t>familiar (JISC, 2012)</a:t>
            </a:r>
            <a:endParaRPr lang="en-US" dirty="0"/>
          </a:p>
          <a:p>
            <a:r>
              <a:rPr lang="en-US" dirty="0" smtClean="0"/>
              <a:t>These barriers are often generational (ADL)</a:t>
            </a:r>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a:latin typeface="Arial" panose="020B0604020202020204" pitchFamily="34" charset="0"/>
                <a:cs typeface="Arial" panose="020B0604020202020204" pitchFamily="34" charset="0"/>
              </a:rPr>
              <a:t>(sources indicated by individual item)</a:t>
            </a: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2534303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6.2.4. </a:t>
            </a:r>
            <a:r>
              <a:rPr lang="en-US" dirty="0"/>
              <a:t>Consider need for learner access to learning from anywhere at anytime</a:t>
            </a:r>
          </a:p>
        </p:txBody>
      </p:sp>
      <p:sp>
        <p:nvSpPr>
          <p:cNvPr id="8" name="Content Placeholder 7"/>
          <p:cNvSpPr>
            <a:spLocks noGrp="1"/>
          </p:cNvSpPr>
          <p:nvPr>
            <p:ph sz="quarter" idx="1"/>
          </p:nvPr>
        </p:nvSpPr>
        <p:spPr/>
        <p:txBody>
          <a:bodyPr>
            <a:normAutofit/>
          </a:bodyPr>
          <a:lstStyle/>
          <a:p>
            <a:r>
              <a:rPr lang="en-US" dirty="0"/>
              <a:t>Includes distributed access on more than one device (</a:t>
            </a:r>
            <a:r>
              <a:rPr lang="en-US" dirty="0" err="1"/>
              <a:t>ie</a:t>
            </a:r>
            <a:r>
              <a:rPr lang="en-US" dirty="0"/>
              <a:t>, learning needs to “follow” user)</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118069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6.2.5. Consider need for learners to fit learning into their otherwise idle moments</a:t>
            </a:r>
            <a:endParaRPr lang="en-US" dirty="0"/>
          </a:p>
        </p:txBody>
      </p:sp>
      <p:sp>
        <p:nvSpPr>
          <p:cNvPr id="8" name="Content Placeholder 7"/>
          <p:cNvSpPr>
            <a:spLocks noGrp="1"/>
          </p:cNvSpPr>
          <p:nvPr>
            <p:ph sz="quarter" idx="1"/>
          </p:nvPr>
        </p:nvSpPr>
        <p:spPr/>
        <p:txBody>
          <a:bodyPr>
            <a:normAutofit/>
          </a:bodyPr>
          <a:lstStyle/>
          <a:p>
            <a:r>
              <a:rPr lang="en-US" dirty="0"/>
              <a:t>Includes ‘dead’ time such as travelling, queuing</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JISC (2012)</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8082392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6.2.6. </a:t>
            </a:r>
            <a:r>
              <a:rPr lang="en-US" dirty="0"/>
              <a:t>Consider need for immediacy of communication</a:t>
            </a:r>
          </a:p>
        </p:txBody>
      </p:sp>
      <p:sp>
        <p:nvSpPr>
          <p:cNvPr id="8" name="Content Placeholder 7"/>
          <p:cNvSpPr>
            <a:spLocks noGrp="1"/>
          </p:cNvSpPr>
          <p:nvPr>
            <p:ph sz="quarter" idx="1"/>
          </p:nvPr>
        </p:nvSpPr>
        <p:spPr/>
        <p:txBody>
          <a:bodyPr>
            <a:normAutofit/>
          </a:bodyPr>
          <a:lstStyle/>
          <a:p>
            <a:r>
              <a:rPr lang="en-US" dirty="0"/>
              <a:t>Includes speech and data sharing</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JISC (2012)</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3177387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6.2.8. If </a:t>
            </a:r>
            <a:r>
              <a:rPr lang="en-US" dirty="0"/>
              <a:t>BYOD is required, consider barriers to keeping and handling enterprise info on user </a:t>
            </a:r>
            <a:r>
              <a:rPr lang="en-US" dirty="0" smtClean="0"/>
              <a:t>devices</a:t>
            </a:r>
            <a:endParaRPr lang="en-US" dirty="0"/>
          </a:p>
        </p:txBody>
      </p:sp>
      <p:sp>
        <p:nvSpPr>
          <p:cNvPr id="8" name="Content Placeholder 7"/>
          <p:cNvSpPr>
            <a:spLocks noGrp="1"/>
          </p:cNvSpPr>
          <p:nvPr>
            <p:ph sz="quarter" idx="1"/>
          </p:nvPr>
        </p:nvSpPr>
        <p:spPr/>
        <p:txBody>
          <a:bodyPr>
            <a:normAutofit fontScale="92500" lnSpcReduction="20000"/>
          </a:bodyPr>
          <a:lstStyle/>
          <a:p>
            <a:r>
              <a:rPr lang="en-US" dirty="0" smtClean="0"/>
              <a:t>Issues for BYOD</a:t>
            </a:r>
          </a:p>
          <a:p>
            <a:pPr lvl="1"/>
            <a:r>
              <a:rPr lang="en-US" dirty="0" smtClean="0"/>
              <a:t>IT management of variable, non-standard set of HW and SW on devices</a:t>
            </a:r>
          </a:p>
          <a:p>
            <a:pPr lvl="1"/>
            <a:r>
              <a:rPr lang="en-US" dirty="0" smtClean="0"/>
              <a:t>Protection of corporate data on personal devices</a:t>
            </a:r>
          </a:p>
          <a:p>
            <a:pPr lvl="1"/>
            <a:r>
              <a:rPr lang="en-US" dirty="0" smtClean="0"/>
              <a:t>Actual or perceived tracking of non-work activities, user location (ADL)</a:t>
            </a:r>
          </a:p>
          <a:p>
            <a:pPr lvl="1"/>
            <a:r>
              <a:rPr lang="en-US" dirty="0" smtClean="0"/>
              <a:t>Mandating ownership of device that meets requirements to run corporate SW</a:t>
            </a:r>
          </a:p>
          <a:p>
            <a:r>
              <a:rPr lang="en-US" dirty="0" smtClean="0"/>
              <a:t>Potential solutions</a:t>
            </a:r>
          </a:p>
          <a:p>
            <a:pPr lvl="1"/>
            <a:r>
              <a:rPr lang="en-US" dirty="0" smtClean="0"/>
              <a:t>Mobile device management (MDM)</a:t>
            </a:r>
          </a:p>
          <a:p>
            <a:pPr lvl="2"/>
            <a:r>
              <a:rPr lang="en-US" dirty="0" smtClean="0"/>
              <a:t>Concerned with all activities on the device (thus possibly seen as intrusive)</a:t>
            </a:r>
          </a:p>
          <a:p>
            <a:pPr lvl="2"/>
            <a:r>
              <a:rPr lang="en-US" dirty="0" smtClean="0"/>
              <a:t>Device can be blocked, locked, or erased if lost or stolen</a:t>
            </a:r>
          </a:p>
          <a:p>
            <a:pPr lvl="2"/>
            <a:r>
              <a:rPr lang="en-US" dirty="0" smtClean="0"/>
              <a:t>IT can standardize and control app installations, SW upgrades, backups, diagnostics, policy enforcement, history logging</a:t>
            </a:r>
          </a:p>
          <a:p>
            <a:pPr lvl="1"/>
            <a:r>
              <a:rPr lang="en-US" dirty="0" smtClean="0"/>
              <a:t>Mobile application management (MAM)</a:t>
            </a:r>
          </a:p>
          <a:p>
            <a:pPr lvl="2"/>
            <a:r>
              <a:rPr lang="en-US" dirty="0" smtClean="0"/>
              <a:t>Concerned only with applications on device only</a:t>
            </a:r>
          </a:p>
          <a:p>
            <a:pPr lvl="2"/>
            <a:r>
              <a:rPr lang="en-US" dirty="0" smtClean="0"/>
              <a:t>Makes metrics available – who using app, etc.</a:t>
            </a:r>
          </a:p>
          <a:p>
            <a:pPr lvl="2"/>
            <a:r>
              <a:rPr lang="en-US" dirty="0" smtClean="0"/>
              <a:t>Can be less intrusive than MDM</a:t>
            </a:r>
          </a:p>
          <a:p>
            <a:pPr lvl="2"/>
            <a:r>
              <a:rPr lang="en-US" dirty="0" smtClean="0"/>
              <a:t>Technical approaches:</a:t>
            </a:r>
          </a:p>
          <a:p>
            <a:pPr lvl="3"/>
            <a:r>
              <a:rPr lang="en-US" dirty="0" smtClean="0"/>
              <a:t>Recode corporate apps to communicate with MAM server</a:t>
            </a:r>
          </a:p>
          <a:p>
            <a:pPr lvl="3"/>
            <a:r>
              <a:rPr lang="en-US" dirty="0" smtClean="0"/>
              <a:t>Apps go into MAM “container” on the device - all contents subject to a security paradigm</a:t>
            </a:r>
          </a:p>
          <a:p>
            <a:pPr lvl="3"/>
            <a:r>
              <a:rPr lang="en-US" dirty="0" smtClean="0"/>
              <a:t>Rely on cloud services and middleware</a:t>
            </a:r>
          </a:p>
          <a:p>
            <a:pPr lvl="3"/>
            <a:endParaRPr lang="en-US" dirty="0" smtClean="0"/>
          </a:p>
          <a:p>
            <a:pPr lvl="3"/>
            <a:endParaRPr lang="en-US" dirty="0" smtClean="0"/>
          </a:p>
          <a:p>
            <a:pPr>
              <a:buNone/>
            </a:pPr>
            <a:endParaRPr lang="en-US" dirty="0" smtClean="0"/>
          </a:p>
          <a:p>
            <a:pPr lvl="1"/>
            <a:endParaRPr lang="en-US" dirty="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Udell</a:t>
            </a:r>
            <a:r>
              <a:rPr lang="en-US" sz="1000" dirty="0" smtClean="0">
                <a:latin typeface="Arial" panose="020B0604020202020204" pitchFamily="34" charset="0"/>
                <a:cs typeface="Arial" panose="020B0604020202020204" pitchFamily="34" charset="0"/>
              </a:rPr>
              <a:t> (2015) except where indicated</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7660216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6.2.13. </a:t>
            </a:r>
            <a:r>
              <a:rPr lang="en-US" dirty="0"/>
              <a:t>Consider need for learners to receive reminders and chasers, and to manage their time</a:t>
            </a:r>
          </a:p>
        </p:txBody>
      </p:sp>
      <p:sp>
        <p:nvSpPr>
          <p:cNvPr id="8" name="Content Placeholder 7"/>
          <p:cNvSpPr>
            <a:spLocks noGrp="1"/>
          </p:cNvSpPr>
          <p:nvPr>
            <p:ph sz="quarter" idx="1"/>
          </p:nvPr>
        </p:nvSpPr>
        <p:spPr/>
        <p:txBody>
          <a:bodyPr>
            <a:normAutofit/>
          </a:bodyPr>
          <a:lstStyle/>
          <a:p>
            <a:r>
              <a:rPr lang="en-US" dirty="0"/>
              <a:t>Includes metacognitive prompts such as:</a:t>
            </a:r>
          </a:p>
          <a:p>
            <a:pPr lvl="1"/>
            <a:r>
              <a:rPr lang="en-US" dirty="0"/>
              <a:t>What is the most important thing you learned just now?</a:t>
            </a:r>
          </a:p>
          <a:p>
            <a:pPr lvl="1"/>
            <a:r>
              <a:rPr lang="en-US" dirty="0"/>
              <a:t>How might what you learned impact your job, career, or non-work life in a general sense?</a:t>
            </a:r>
          </a:p>
          <a:p>
            <a:pPr lvl="1"/>
            <a:r>
              <a:rPr lang="en-US" dirty="0"/>
              <a:t>What topics are you interested in exploring further about what you learned?</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JISC (2012)</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1283829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6.2.14. </a:t>
            </a:r>
            <a:r>
              <a:rPr lang="en-US" dirty="0"/>
              <a:t>Consider need for abstract (representations) and concrete (situated) knowledge to be integrated</a:t>
            </a:r>
          </a:p>
        </p:txBody>
      </p:sp>
      <p:sp>
        <p:nvSpPr>
          <p:cNvPr id="8" name="Content Placeholder 7"/>
          <p:cNvSpPr>
            <a:spLocks noGrp="1"/>
          </p:cNvSpPr>
          <p:nvPr>
            <p:ph sz="quarter" idx="1"/>
          </p:nvPr>
        </p:nvSpPr>
        <p:spPr/>
        <p:txBody>
          <a:bodyPr>
            <a:normAutofit/>
          </a:bodyPr>
          <a:lstStyle/>
          <a:p>
            <a:r>
              <a:rPr lang="en-US" dirty="0"/>
              <a:t>Connects field or workplace learning with classroom learning</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JISC (2012)</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5025395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6.2.15. </a:t>
            </a:r>
            <a:r>
              <a:rPr lang="en-US" dirty="0"/>
              <a:t>Consider need for field learning exercises</a:t>
            </a:r>
          </a:p>
        </p:txBody>
      </p:sp>
      <p:sp>
        <p:nvSpPr>
          <p:cNvPr id="8" name="Content Placeholder 7"/>
          <p:cNvSpPr>
            <a:spLocks noGrp="1"/>
          </p:cNvSpPr>
          <p:nvPr>
            <p:ph sz="quarter" idx="1"/>
          </p:nvPr>
        </p:nvSpPr>
        <p:spPr/>
        <p:txBody>
          <a:bodyPr>
            <a:normAutofit/>
          </a:bodyPr>
          <a:lstStyle/>
          <a:p>
            <a:r>
              <a:rPr lang="en-US" dirty="0"/>
              <a:t>Implies leveraging context awareness of mobile devices</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a:latin typeface="Arial" panose="020B0604020202020204" pitchFamily="34" charset="0"/>
                <a:cs typeface="Arial" panose="020B0604020202020204" pitchFamily="34" charset="0"/>
              </a:rPr>
              <a:t>JISC (2012)</a:t>
            </a: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8995943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6.4a. Consider applying theoretical mobile learning framework(s) for process and product (1 of 4) </a:t>
            </a:r>
            <a:r>
              <a:rPr lang="en-US" sz="1400" dirty="0">
                <a:hlinkClick r:id="" action="ppaction://hlinkshowjump?jump=nextslide"/>
              </a:rPr>
              <a:t>continue</a:t>
            </a:r>
            <a:endParaRPr lang="en-US" dirty="0"/>
          </a:p>
        </p:txBody>
      </p:sp>
      <p:sp>
        <p:nvSpPr>
          <p:cNvPr id="6" name="Text Placeholder 5"/>
          <p:cNvSpPr>
            <a:spLocks noGrp="1"/>
          </p:cNvSpPr>
          <p:nvPr>
            <p:ph sz="quarter" idx="1"/>
          </p:nvPr>
        </p:nvSpPr>
        <p:spPr/>
        <p:txBody>
          <a:bodyPr/>
          <a:lstStyle/>
          <a:p>
            <a:pPr marL="0" indent="0">
              <a:buNone/>
            </a:pPr>
            <a:r>
              <a:rPr lang="en-US" dirty="0" smtClean="0"/>
              <a:t>FRAME model</a:t>
            </a:r>
          </a:p>
          <a:p>
            <a:pPr marL="0" indent="0">
              <a:buNone/>
            </a:pPr>
            <a:r>
              <a:rPr lang="en-US" sz="1400" dirty="0" smtClean="0"/>
              <a:t>“All three aspects overlap at the primary intersection (DLS) in the </a:t>
            </a:r>
            <a:r>
              <a:rPr lang="en-US" sz="1400" dirty="0" err="1" smtClean="0"/>
              <a:t>centre</a:t>
            </a:r>
            <a:r>
              <a:rPr lang="en-US" sz="1400" dirty="0" smtClean="0"/>
              <a:t> of the Venn diagram. Hypothetically, the primary intersection, a convergence of all three aspects, defines an ideal mobile learning situation. By assessing the degree to which all the areas of the FRAME model are utilized within a mobile learning situation, practitioners may use the model to design more effective mobile learning experiences.”</a:t>
            </a:r>
            <a:endParaRPr lang="en-US" sz="1400"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Koole (2009)</a:t>
            </a:r>
            <a:endParaRPr lang="en-US" sz="1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52738" y="3048000"/>
            <a:ext cx="3438525" cy="297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ctangle 9"/>
          <p:cNvSpPr/>
          <p:nvPr/>
        </p:nvSpPr>
        <p:spPr>
          <a:xfrm>
            <a:off x="6518147" y="3715387"/>
            <a:ext cx="2473452" cy="830997"/>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(Note: See </a:t>
            </a:r>
            <a:r>
              <a:rPr lang="en-US" sz="1200" dirty="0">
                <a:latin typeface="Arial" panose="020B0604020202020204" pitchFamily="34" charset="0"/>
                <a:cs typeface="Arial" panose="020B0604020202020204" pitchFamily="34" charset="0"/>
              </a:rPr>
              <a:t>individual </a:t>
            </a:r>
            <a:r>
              <a:rPr lang="en-US" sz="1200" dirty="0" smtClean="0">
                <a:latin typeface="Arial" panose="020B0604020202020204" pitchFamily="34" charset="0"/>
                <a:cs typeface="Arial" panose="020B0604020202020204" pitchFamily="34" charset="0"/>
              </a:rPr>
              <a:t>steps throughout </a:t>
            </a:r>
            <a:r>
              <a:rPr lang="en-US" sz="1200" dirty="0">
                <a:latin typeface="Arial" panose="020B0604020202020204" pitchFamily="34" charset="0"/>
                <a:cs typeface="Arial" panose="020B0604020202020204" pitchFamily="34" charset="0"/>
              </a:rPr>
              <a:t>this </a:t>
            </a:r>
            <a:r>
              <a:rPr lang="en-US" sz="1200" dirty="0" smtClean="0">
                <a:latin typeface="Arial" panose="020B0604020202020204" pitchFamily="34" charset="0"/>
                <a:cs typeface="Arial" panose="020B0604020202020204" pitchFamily="34" charset="0"/>
              </a:rPr>
              <a:t>Reference Model showing options for </a:t>
            </a:r>
            <a:r>
              <a:rPr lang="en-US" sz="1200" dirty="0">
                <a:latin typeface="Arial" panose="020B0604020202020204" pitchFamily="34" charset="0"/>
                <a:cs typeface="Arial" panose="020B0604020202020204" pitchFamily="34" charset="0"/>
              </a:rPr>
              <a:t>application of these to particular steps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5" name="Rectangle 14"/>
          <p:cNvSpPr/>
          <p:nvPr/>
        </p:nvSpPr>
        <p:spPr>
          <a:xfrm>
            <a:off x="3740205" y="6019800"/>
            <a:ext cx="1402948" cy="276999"/>
          </a:xfrm>
          <a:prstGeom prst="rect">
            <a:avLst/>
          </a:prstGeom>
        </p:spPr>
        <p:txBody>
          <a:bodyPr wrap="none">
            <a:spAutoFit/>
          </a:bodyPr>
          <a:lstStyle/>
          <a:p>
            <a:r>
              <a:rPr lang="en-US" sz="1200" dirty="0" smtClean="0">
                <a:latin typeface="Arial" panose="020B0604020202020204" pitchFamily="34" charset="0"/>
                <a:cs typeface="Arial" panose="020B0604020202020204" pitchFamily="34" charset="0"/>
              </a:rPr>
              <a:t>Koole (2009) </a:t>
            </a:r>
            <a:r>
              <a:rPr lang="en-US" sz="1200" dirty="0">
                <a:latin typeface="Arial" panose="020B0604020202020204" pitchFamily="34" charset="0"/>
                <a:cs typeface="Arial" panose="020B0604020202020204" pitchFamily="34" charset="0"/>
              </a:rPr>
              <a:t>p.27</a:t>
            </a: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90292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for Use (2 of 2)</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600" dirty="0" smtClean="0"/>
              <a:t>Flowchart elements are color coded to identify the type of model from which it originates (see </a:t>
            </a:r>
            <a:r>
              <a:rPr lang="en-US" sz="2600" dirty="0" smtClean="0">
                <a:hlinkClick r:id="rId2" action="ppaction://hlinksldjump"/>
              </a:rPr>
              <a:t>Key to Flowchart Objects</a:t>
            </a:r>
            <a:r>
              <a:rPr lang="en-US" sz="2600" dirty="0" smtClean="0"/>
              <a:t>). </a:t>
            </a:r>
          </a:p>
          <a:p>
            <a:r>
              <a:rPr lang="en-US" sz="2600" dirty="0" smtClean="0"/>
              <a:t>Flowcharts are numbered to represent levels of hierarchy, and expansions of higher level objects. Thus, the slide of objects titled “1.3” is an expansion of the “1.3” object found in the “1” chart; “1.3.5” is an expansion of the 1.3.5 object found in the “1.3” chart; Etc.</a:t>
            </a:r>
          </a:p>
          <a:p>
            <a:r>
              <a:rPr lang="en-US" sz="2600" dirty="0" smtClean="0"/>
              <a:t>To record specific lessons learned or planning thoughts during a project, you may want to annotate these slides using the Notes view or Review comments. Insert an icon such as this       on the slide to indicate you have added annotations (that may be hidden in Normal view).</a:t>
            </a:r>
          </a:p>
          <a:p>
            <a:endParaRPr lang="en-US" dirty="0" smtClean="0"/>
          </a:p>
        </p:txBody>
      </p:sp>
      <p:sp>
        <p:nvSpPr>
          <p:cNvPr id="14" name="TextBox 13">
            <a:hlinkClick r:id="rId3" action="ppaction://hlinksldjump"/>
          </p:cNvPr>
          <p:cNvSpPr txBox="1"/>
          <p:nvPr/>
        </p:nvSpPr>
        <p:spPr>
          <a:xfrm>
            <a:off x="152400"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Back to </a:t>
            </a:r>
            <a:r>
              <a:rPr lang="en-US" b="1" u="sng" dirty="0" smtClean="0">
                <a:solidFill>
                  <a:schemeClr val="accent2">
                    <a:lumMod val="50000"/>
                  </a:schemeClr>
                </a:solidFill>
                <a:latin typeface="Arial" panose="020B0604020202020204" pitchFamily="34" charset="0"/>
                <a:cs typeface="Arial" panose="020B0604020202020204" pitchFamily="34" charset="0"/>
              </a:rPr>
              <a:t>Start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pic>
        <p:nvPicPr>
          <p:cNvPr id="3074" name="Picture 2" descr="C:\Users\peter.berking\AppData\Local\Microsoft\Windows\Temporary Internet Files\Content.IE5\LAKW88TS\note_book[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90800" y="5334000"/>
            <a:ext cx="490380" cy="49038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510466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6.4b. Consider applying theoretical mobile learning framework(s) for process and product (2 of 4) </a:t>
            </a:r>
            <a:r>
              <a:rPr lang="en-US" sz="1400" dirty="0" smtClean="0">
                <a:hlinkClick r:id="" action="ppaction://hlinkshowjump?jump=nextslide"/>
              </a:rPr>
              <a:t>continue</a:t>
            </a:r>
            <a:endParaRPr lang="en-US" dirty="0"/>
          </a:p>
        </p:txBody>
      </p:sp>
      <p:sp>
        <p:nvSpPr>
          <p:cNvPr id="6" name="Text Placeholder 5"/>
          <p:cNvSpPr>
            <a:spLocks noGrp="1"/>
          </p:cNvSpPr>
          <p:nvPr>
            <p:ph sz="quarter" idx="1"/>
          </p:nvPr>
        </p:nvSpPr>
        <p:spPr/>
        <p:txBody>
          <a:bodyPr/>
          <a:lstStyle/>
          <a:p>
            <a:r>
              <a:rPr lang="en-US" dirty="0" smtClean="0"/>
              <a:t>M-COPE framework</a:t>
            </a:r>
          </a:p>
          <a:p>
            <a:pPr lvl="1"/>
            <a:r>
              <a:rPr lang="en-US" dirty="0" smtClean="0"/>
              <a:t>Prompts instructors to </a:t>
            </a:r>
            <a:br>
              <a:rPr lang="en-US" dirty="0" smtClean="0"/>
            </a:br>
            <a:r>
              <a:rPr lang="en-US" dirty="0" smtClean="0"/>
              <a:t>consider five critical </a:t>
            </a:r>
            <a:br>
              <a:rPr lang="en-US" dirty="0" smtClean="0"/>
            </a:br>
            <a:r>
              <a:rPr lang="en-US" dirty="0" smtClean="0"/>
              <a:t>areas related to </a:t>
            </a:r>
            <a:br>
              <a:rPr lang="en-US" dirty="0" smtClean="0"/>
            </a:br>
            <a:r>
              <a:rPr lang="en-US" dirty="0" smtClean="0"/>
              <a:t>mobile learning: </a:t>
            </a:r>
          </a:p>
          <a:p>
            <a:pPr lvl="2"/>
            <a:r>
              <a:rPr lang="en-US" dirty="0" smtClean="0"/>
              <a:t>Mobile affordances</a:t>
            </a:r>
          </a:p>
          <a:p>
            <a:pPr lvl="2"/>
            <a:r>
              <a:rPr lang="en-US" dirty="0" smtClean="0"/>
              <a:t>Conditions</a:t>
            </a:r>
          </a:p>
          <a:p>
            <a:pPr lvl="2"/>
            <a:r>
              <a:rPr lang="en-US" dirty="0" smtClean="0"/>
              <a:t>Outcomes</a:t>
            </a:r>
          </a:p>
          <a:p>
            <a:pPr lvl="2"/>
            <a:r>
              <a:rPr lang="en-US" dirty="0" smtClean="0"/>
              <a:t>Pedagogy</a:t>
            </a:r>
          </a:p>
          <a:p>
            <a:pPr lvl="2"/>
            <a:r>
              <a:rPr lang="en-US" dirty="0" smtClean="0"/>
              <a:t>Ethics</a:t>
            </a:r>
          </a:p>
        </p:txBody>
      </p:sp>
      <p:sp>
        <p:nvSpPr>
          <p:cNvPr id="12" name="TextBox 11">
            <a:hlinkClick r:id="" action="ppaction://hlinkshowjump?jump=lastslideviewed"/>
          </p:cNvPr>
          <p:cNvSpPr txBox="1"/>
          <p:nvPr/>
        </p:nvSpPr>
        <p:spPr>
          <a:xfrm>
            <a:off x="4180609"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Dennen </a:t>
            </a:r>
            <a:r>
              <a:rPr lang="en-US" sz="1000" dirty="0">
                <a:latin typeface="Arial" panose="020B0604020202020204" pitchFamily="34" charset="0"/>
                <a:cs typeface="Arial" panose="020B0604020202020204" pitchFamily="34" charset="0"/>
              </a:rPr>
              <a:t>&amp; </a:t>
            </a:r>
            <a:r>
              <a:rPr lang="en-US" sz="1000" dirty="0" err="1" smtClean="0">
                <a:latin typeface="Arial" panose="020B0604020202020204" pitchFamily="34" charset="0"/>
                <a:cs typeface="Arial" panose="020B0604020202020204" pitchFamily="34" charset="0"/>
              </a:rPr>
              <a:t>Hao</a:t>
            </a:r>
            <a:r>
              <a:rPr lang="en-US" sz="1000" dirty="0" smtClean="0">
                <a:latin typeface="Arial" panose="020B0604020202020204" pitchFamily="34" charset="0"/>
                <a:cs typeface="Arial" panose="020B0604020202020204" pitchFamily="34" charset="0"/>
              </a:rPr>
              <a:t> (2014)</a:t>
            </a:r>
            <a:endParaRPr lang="en-US" sz="1000" dirty="0">
              <a:latin typeface="Arial" panose="020B0604020202020204" pitchFamily="34" charset="0"/>
              <a:cs typeface="Arial" panose="020B0604020202020204" pitchFamily="34" charset="0"/>
            </a:endParaRPr>
          </a:p>
        </p:txBody>
      </p:sp>
      <p:sp>
        <p:nvSpPr>
          <p:cNvPr id="15" name="Rectangle 14"/>
          <p:cNvSpPr/>
          <p:nvPr/>
        </p:nvSpPr>
        <p:spPr>
          <a:xfrm>
            <a:off x="1143000" y="5622243"/>
            <a:ext cx="2971800" cy="646331"/>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(Note: See </a:t>
            </a:r>
            <a:r>
              <a:rPr lang="en-US" sz="1200" dirty="0">
                <a:latin typeface="Arial" panose="020B0604020202020204" pitchFamily="34" charset="0"/>
                <a:cs typeface="Arial" panose="020B0604020202020204" pitchFamily="34" charset="0"/>
              </a:rPr>
              <a:t>individual </a:t>
            </a:r>
            <a:r>
              <a:rPr lang="en-US" sz="1200" dirty="0" smtClean="0">
                <a:latin typeface="Arial" panose="020B0604020202020204" pitchFamily="34" charset="0"/>
                <a:cs typeface="Arial" panose="020B0604020202020204" pitchFamily="34" charset="0"/>
              </a:rPr>
              <a:t>steps throughout </a:t>
            </a:r>
            <a:r>
              <a:rPr lang="en-US" sz="1200" dirty="0">
                <a:latin typeface="Arial" panose="020B0604020202020204" pitchFamily="34" charset="0"/>
                <a:cs typeface="Arial" panose="020B0604020202020204" pitchFamily="34" charset="0"/>
              </a:rPr>
              <a:t>this </a:t>
            </a:r>
            <a:r>
              <a:rPr lang="en-US" sz="1200" dirty="0" smtClean="0">
                <a:latin typeface="Arial" panose="020B0604020202020204" pitchFamily="34" charset="0"/>
                <a:cs typeface="Arial" panose="020B0604020202020204" pitchFamily="34" charset="0"/>
              </a:rPr>
              <a:t>Reference Model showing options for </a:t>
            </a:r>
            <a:r>
              <a:rPr lang="en-US" sz="1200" dirty="0">
                <a:latin typeface="Arial" panose="020B0604020202020204" pitchFamily="34" charset="0"/>
                <a:cs typeface="Arial" panose="020B0604020202020204" pitchFamily="34" charset="0"/>
              </a:rPr>
              <a:t>application of </a:t>
            </a:r>
            <a:r>
              <a:rPr lang="en-US" sz="1200" dirty="0" smtClean="0">
                <a:latin typeface="Arial" panose="020B0604020202020204" pitchFamily="34" charset="0"/>
                <a:cs typeface="Arial" panose="020B0604020202020204" pitchFamily="34" charset="0"/>
              </a:rPr>
              <a:t>these </a:t>
            </a:r>
            <a:r>
              <a:rPr lang="en-US" sz="1200" dirty="0">
                <a:latin typeface="Arial" panose="020B0604020202020204" pitchFamily="34" charset="0"/>
                <a:cs typeface="Arial" panose="020B0604020202020204" pitchFamily="34" charset="0"/>
              </a:rPr>
              <a:t>to particular steps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41046" y="1143000"/>
            <a:ext cx="4021954" cy="481654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8" name="Rectangle 7"/>
          <p:cNvSpPr/>
          <p:nvPr/>
        </p:nvSpPr>
        <p:spPr>
          <a:xfrm>
            <a:off x="4724399" y="5943600"/>
            <a:ext cx="4267200" cy="415498"/>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Flowchart </a:t>
            </a:r>
            <a:r>
              <a:rPr lang="en-US" sz="1000" dirty="0">
                <a:latin typeface="Arial" panose="020B0604020202020204" pitchFamily="34" charset="0"/>
                <a:cs typeface="Arial" panose="020B0604020202020204" pitchFamily="34" charset="0"/>
              </a:rPr>
              <a:t>for using M-COPE to determine mobile learning suitability. (Dennen &amp; </a:t>
            </a:r>
            <a:r>
              <a:rPr lang="en-US" sz="1000" dirty="0" err="1">
                <a:latin typeface="Arial" panose="020B0604020202020204" pitchFamily="34" charset="0"/>
                <a:cs typeface="Arial" panose="020B0604020202020204" pitchFamily="34" charset="0"/>
              </a:rPr>
              <a:t>Hao</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2014) p. 408</a:t>
            </a:r>
            <a:endParaRPr lang="en-US" sz="1000" dirty="0">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6" name="TextBox 15">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8168225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6.4c. Consider applying theoretical mobile learning framework(s) for process and product (3 of 4) </a:t>
            </a:r>
            <a:r>
              <a:rPr lang="en-US" sz="1400" dirty="0" smtClean="0">
                <a:hlinkClick r:id="" action="ppaction://hlinkshowjump?jump=nextslide"/>
              </a:rPr>
              <a:t>continue</a:t>
            </a:r>
            <a:endParaRPr lang="en-US" dirty="0"/>
          </a:p>
        </p:txBody>
      </p:sp>
      <p:sp>
        <p:nvSpPr>
          <p:cNvPr id="6" name="Text Placeholder 5"/>
          <p:cNvSpPr>
            <a:spLocks noGrp="1"/>
          </p:cNvSpPr>
          <p:nvPr>
            <p:ph sz="quarter" idx="1"/>
          </p:nvPr>
        </p:nvSpPr>
        <p:spPr/>
        <p:txBody>
          <a:bodyPr>
            <a:normAutofit/>
          </a:bodyPr>
          <a:lstStyle/>
          <a:p>
            <a:r>
              <a:rPr lang="en-US" sz="1600" dirty="0" smtClean="0"/>
              <a:t>Pedagogical Framework for Mobile Learning</a:t>
            </a:r>
          </a:p>
          <a:p>
            <a:pPr lvl="1"/>
            <a:r>
              <a:rPr lang="en-US" sz="1400" dirty="0" smtClean="0"/>
              <a:t>“</a:t>
            </a:r>
            <a:r>
              <a:rPr lang="en-US" sz="1400" i="1" dirty="0" smtClean="0"/>
              <a:t>Transactional distance </a:t>
            </a:r>
            <a:r>
              <a:rPr lang="en-US" sz="1400" dirty="0" smtClean="0"/>
              <a:t>is defined as the ‘interplay of teachers and learners in environments that have the special characteristics of their being spatially separate from one another’ (Moore 2007, p. 91). In short, transactional distance is the extent of psychological separation between the learner and the instructor (Shearer, 2007).”</a:t>
            </a:r>
          </a:p>
          <a:p>
            <a:pPr lvl="1"/>
            <a:r>
              <a:rPr lang="en-US" sz="1400" dirty="0" smtClean="0"/>
              <a:t>Transactional distance is controlled and managed by three interrelated factors:</a:t>
            </a:r>
          </a:p>
          <a:p>
            <a:pPr lvl="2"/>
            <a:r>
              <a:rPr lang="en-US" sz="1400" dirty="0" smtClean="0"/>
              <a:t>The program’s structure</a:t>
            </a:r>
          </a:p>
          <a:p>
            <a:pPr lvl="2"/>
            <a:r>
              <a:rPr lang="en-US" sz="1400" dirty="0" smtClean="0"/>
              <a:t>The dialogue that the teacher and learners exchange</a:t>
            </a:r>
          </a:p>
          <a:p>
            <a:pPr lvl="2"/>
            <a:r>
              <a:rPr lang="en-US" sz="1400" dirty="0" smtClean="0"/>
              <a:t>The learners’ autonomy</a:t>
            </a:r>
            <a:endParaRPr lang="en-US" sz="1400" dirty="0"/>
          </a:p>
        </p:txBody>
      </p:sp>
      <p:sp>
        <p:nvSpPr>
          <p:cNvPr id="12" name="TextBox 11">
            <a:hlinkClick r:id="" action="ppaction://hlinkshowjump?jump=lastslideviewed"/>
          </p:cNvPr>
          <p:cNvSpPr txBox="1"/>
          <p:nvPr/>
        </p:nvSpPr>
        <p:spPr>
          <a:xfrm>
            <a:off x="4170138"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Park (2011)</a:t>
            </a:r>
            <a:endParaRPr lang="en-US" sz="1000" dirty="0">
              <a:latin typeface="Arial" panose="020B0604020202020204" pitchFamily="34" charset="0"/>
              <a:cs typeface="Arial" panose="020B0604020202020204" pitchFamily="34" charset="0"/>
            </a:endParaRPr>
          </a:p>
        </p:txBody>
      </p:sp>
      <p:sp>
        <p:nvSpPr>
          <p:cNvPr id="15" name="Rectangle 14"/>
          <p:cNvSpPr/>
          <p:nvPr/>
        </p:nvSpPr>
        <p:spPr>
          <a:xfrm>
            <a:off x="134112" y="5283368"/>
            <a:ext cx="3218688" cy="1015663"/>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(Note: This model is presented as an overview on this slide only, as it is highly theoretical. It is not integrated with individual steps in the process like the previous two models)</a:t>
            </a:r>
            <a:endParaRPr lang="en-US" sz="1200" dirty="0">
              <a:latin typeface="Arial" panose="020B0604020202020204" pitchFamily="34" charset="0"/>
              <a:cs typeface="Arial" panose="020B0604020202020204" pitchFamily="34" charset="0"/>
            </a:endParaRPr>
          </a:p>
        </p:txBody>
      </p:sp>
      <p:pic>
        <p:nvPicPr>
          <p:cNvPr id="3074" name="Picture 2" descr="Diamond divided into four quadrants, Type 1 on upper right, 2 on upper left, 3 on lower right, 4 on lower left.&#10;Horizontal line splits top half and bottom half. &quot;Individualized activity&quot; is left end of line, &quot;Socialized activity&quot; is at right end of line.&#10;Vertical line splits into right half and left half. Label at top is &quot;High Transactional Distance (TD)&quot;. Label at bottom is &quot;Low Transactional Distance (TD). &#10;Callout with arrow pointing from center point says &quot;Mediated by Mobile Devices&quot;. A side 3D projection of the diagram is off to the right.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0" y="3462480"/>
            <a:ext cx="4176713" cy="2328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Rectangle 15"/>
          <p:cNvSpPr/>
          <p:nvPr/>
        </p:nvSpPr>
        <p:spPr>
          <a:xfrm>
            <a:off x="3581398" y="5797373"/>
            <a:ext cx="4176713" cy="400110"/>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Figure 3. Four types of mobile learning: A pedagogical framework (from Park, 2011)</a:t>
            </a:r>
            <a:endParaRPr lang="en-US" sz="1000" dirty="0">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8599882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6.5.1a. Consider technical characteristics (1 of 3) </a:t>
            </a:r>
            <a:r>
              <a:rPr lang="en-US" sz="1400" dirty="0" smtClean="0">
                <a:hlinkClick r:id="" action="ppaction://hlinkshowjump?jump=nextslide"/>
              </a:rPr>
              <a:t>continue</a:t>
            </a:r>
            <a:endParaRPr lang="en-US" sz="1400" dirty="0"/>
          </a:p>
        </p:txBody>
      </p:sp>
      <p:sp>
        <p:nvSpPr>
          <p:cNvPr id="8" name="Content Placeholder 7"/>
          <p:cNvSpPr>
            <a:spLocks noGrp="1"/>
          </p:cNvSpPr>
          <p:nvPr>
            <p:ph sz="quarter" idx="1"/>
          </p:nvPr>
        </p:nvSpPr>
        <p:spPr/>
        <p:txBody>
          <a:bodyPr>
            <a:normAutofit/>
          </a:bodyPr>
          <a:lstStyle/>
          <a:p>
            <a:r>
              <a:rPr lang="en-US" dirty="0" smtClean="0"/>
              <a:t>Hardware</a:t>
            </a:r>
          </a:p>
          <a:p>
            <a:pPr lvl="1"/>
            <a:r>
              <a:rPr lang="en-US" dirty="0" smtClean="0"/>
              <a:t>Battery life</a:t>
            </a:r>
          </a:p>
          <a:p>
            <a:pPr lvl="1"/>
            <a:r>
              <a:rPr lang="en-US" dirty="0" smtClean="0"/>
              <a:t>Screen size</a:t>
            </a:r>
          </a:p>
          <a:p>
            <a:pPr lvl="1"/>
            <a:r>
              <a:rPr lang="en-US" dirty="0" smtClean="0"/>
              <a:t>HW usability</a:t>
            </a:r>
          </a:p>
          <a:p>
            <a:pPr lvl="1"/>
            <a:r>
              <a:rPr lang="en-US" dirty="0" smtClean="0"/>
              <a:t>Portability/</a:t>
            </a:r>
            <a:r>
              <a:rPr lang="en-US" dirty="0" err="1" smtClean="0"/>
              <a:t>wearability</a:t>
            </a:r>
            <a:endParaRPr lang="en-US" dirty="0" smtClean="0"/>
          </a:p>
          <a:p>
            <a:r>
              <a:rPr lang="en-US" dirty="0" smtClean="0"/>
              <a:t>Software</a:t>
            </a:r>
          </a:p>
          <a:p>
            <a:pPr lvl="1"/>
            <a:r>
              <a:rPr lang="en-US" dirty="0" smtClean="0"/>
              <a:t>SW usability</a:t>
            </a:r>
          </a:p>
          <a:p>
            <a:pPr lvl="1"/>
            <a:r>
              <a:rPr lang="en-US" dirty="0" smtClean="0"/>
              <a:t>Native app vs hybrid vs browser-based</a:t>
            </a:r>
          </a:p>
          <a:p>
            <a:pPr lvl="1"/>
            <a:r>
              <a:rPr lang="en-US" dirty="0" smtClean="0"/>
              <a:t>Mobile application design constraints</a:t>
            </a:r>
          </a:p>
          <a:p>
            <a:pPr lvl="1"/>
            <a:r>
              <a:rPr lang="en-US" dirty="0" smtClean="0"/>
              <a:t>Media compatibility</a:t>
            </a:r>
          </a:p>
          <a:p>
            <a:pPr lvl="1"/>
            <a:r>
              <a:rPr lang="en-US" dirty="0" smtClean="0"/>
              <a:t>Accessibility</a:t>
            </a:r>
          </a:p>
        </p:txBody>
      </p:sp>
      <p:sp>
        <p:nvSpPr>
          <p:cNvPr id="3" name="Text Placeholder 2"/>
          <p:cNvSpPr>
            <a:spLocks noGrp="1"/>
          </p:cNvSpPr>
          <p:nvPr>
            <p:ph type="body" sz="quarter" idx="13"/>
          </p:nvPr>
        </p:nvSpPr>
        <p:spPr/>
        <p:txBody>
          <a:bodyPr>
            <a:normAutofit/>
          </a:bodyPr>
          <a:lstStyle/>
          <a:p>
            <a:r>
              <a:rPr lang="en-US" dirty="0" smtClean="0"/>
              <a:t>Infrastructure</a:t>
            </a:r>
          </a:p>
          <a:p>
            <a:pPr lvl="1"/>
            <a:r>
              <a:rPr lang="en-US" dirty="0" smtClean="0"/>
              <a:t>Connectivity</a:t>
            </a:r>
          </a:p>
          <a:p>
            <a:pPr lvl="1"/>
            <a:r>
              <a:rPr lang="en-US" dirty="0" smtClean="0"/>
              <a:t>Data plan</a:t>
            </a:r>
          </a:p>
          <a:p>
            <a:pPr lvl="1"/>
            <a:r>
              <a:rPr lang="en-US" dirty="0" smtClean="0"/>
              <a:t>Network</a:t>
            </a:r>
          </a:p>
          <a:p>
            <a:pPr lvl="1"/>
            <a:r>
              <a:rPr lang="en-US" dirty="0" smtClean="0"/>
              <a:t>Standards</a:t>
            </a:r>
          </a:p>
          <a:p>
            <a:pPr lvl="1"/>
            <a:r>
              <a:rPr lang="en-US" dirty="0" smtClean="0"/>
              <a:t>Technology changes</a:t>
            </a:r>
          </a:p>
          <a:p>
            <a:pPr lvl="1"/>
            <a:r>
              <a:rPr lang="en-US" dirty="0" smtClean="0"/>
              <a:t>Device(s) supported</a:t>
            </a:r>
          </a:p>
          <a:p>
            <a:pPr lvl="1"/>
            <a:r>
              <a:rPr lang="en-US" dirty="0" smtClean="0"/>
              <a:t>Platform(s) supported</a:t>
            </a:r>
          </a:p>
          <a:p>
            <a:pPr lvl="1"/>
            <a:r>
              <a:rPr lang="en-US" dirty="0" smtClean="0"/>
              <a:t>Mobile device management</a:t>
            </a:r>
          </a:p>
          <a:p>
            <a:r>
              <a:rPr lang="en-US" dirty="0" smtClean="0"/>
              <a:t>Cost</a:t>
            </a:r>
          </a:p>
          <a:p>
            <a:pPr lvl="1"/>
            <a:r>
              <a:rPr lang="en-US" dirty="0" smtClean="0"/>
              <a:t>Cost of the device</a:t>
            </a:r>
          </a:p>
          <a:p>
            <a:pPr lvl="1"/>
            <a:r>
              <a:rPr lang="en-US" dirty="0" smtClean="0"/>
              <a:t>Cost of programming mobile learning</a:t>
            </a:r>
          </a:p>
          <a:p>
            <a:pPr lvl="1"/>
            <a:r>
              <a:rPr lang="en-US" dirty="0" smtClean="0"/>
              <a:t>Data charges</a:t>
            </a:r>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3459714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6.5.1b. Consider technical characteristics (2 of 3) </a:t>
            </a:r>
            <a:r>
              <a:rPr lang="en-US" sz="1400" dirty="0" smtClean="0">
                <a:hlinkClick r:id="" action="ppaction://hlinkshowjump?jump=nextslide"/>
              </a:rPr>
              <a:t>continue</a:t>
            </a:r>
            <a:endParaRPr lang="en-US" sz="1400" dirty="0"/>
          </a:p>
        </p:txBody>
      </p:sp>
      <p:sp>
        <p:nvSpPr>
          <p:cNvPr id="8" name="Content Placeholder 7"/>
          <p:cNvSpPr>
            <a:spLocks noGrp="1"/>
          </p:cNvSpPr>
          <p:nvPr>
            <p:ph sz="quarter" idx="1"/>
          </p:nvPr>
        </p:nvSpPr>
        <p:spPr/>
        <p:txBody>
          <a:bodyPr>
            <a:normAutofit fontScale="85000" lnSpcReduction="20000"/>
          </a:bodyPr>
          <a:lstStyle/>
          <a:p>
            <a:r>
              <a:rPr lang="en-US" smtClean="0"/>
              <a:t>Content</a:t>
            </a:r>
          </a:p>
          <a:p>
            <a:pPr lvl="1"/>
            <a:r>
              <a:rPr lang="en-US" smtClean="0"/>
              <a:t>Mobile e-learning is not mobile learning</a:t>
            </a:r>
          </a:p>
          <a:p>
            <a:pPr lvl="1"/>
            <a:r>
              <a:rPr lang="en-US" smtClean="0"/>
              <a:t>Quality of content</a:t>
            </a:r>
          </a:p>
          <a:p>
            <a:r>
              <a:rPr lang="en-US" smtClean="0"/>
              <a:t>Use context</a:t>
            </a:r>
          </a:p>
          <a:p>
            <a:pPr lvl="1"/>
            <a:r>
              <a:rPr lang="en-US" smtClean="0"/>
              <a:t>Ambient physical environment</a:t>
            </a:r>
          </a:p>
          <a:p>
            <a:pPr lvl="1"/>
            <a:r>
              <a:rPr lang="en-US" smtClean="0"/>
              <a:t>Device ownership</a:t>
            </a:r>
          </a:p>
          <a:p>
            <a:pPr lvl="1"/>
            <a:r>
              <a:rPr lang="en-US" smtClean="0"/>
              <a:t>“Situational awareness” (configuration to work with user environment)</a:t>
            </a:r>
          </a:p>
          <a:p>
            <a:r>
              <a:rPr lang="en-US" smtClean="0"/>
              <a:t>Security</a:t>
            </a:r>
          </a:p>
          <a:p>
            <a:pPr lvl="1"/>
            <a:r>
              <a:rPr lang="en-US" smtClean="0"/>
              <a:t>Access to proprietary or sensitive content on private servers</a:t>
            </a:r>
          </a:p>
          <a:p>
            <a:pPr lvl="2"/>
            <a:r>
              <a:rPr lang="en-US" smtClean="0"/>
              <a:t>VPN</a:t>
            </a:r>
          </a:p>
          <a:p>
            <a:pPr lvl="1"/>
            <a:r>
              <a:rPr lang="en-US" smtClean="0"/>
              <a:t>Content while stored on phone</a:t>
            </a:r>
          </a:p>
          <a:p>
            <a:pPr lvl="2"/>
            <a:r>
              <a:rPr lang="en-US" smtClean="0"/>
              <a:t>Encryption methods</a:t>
            </a:r>
          </a:p>
          <a:p>
            <a:pPr lvl="1"/>
            <a:r>
              <a:rPr lang="en-US" smtClean="0"/>
              <a:t>Identity management</a:t>
            </a:r>
          </a:p>
          <a:p>
            <a:pPr lvl="2"/>
            <a:r>
              <a:rPr lang="en-US" smtClean="0"/>
              <a:t>Authentication methods such as Common Access Card (CAC)  for govt users</a:t>
            </a:r>
          </a:p>
          <a:p>
            <a:pPr lvl="2"/>
            <a:r>
              <a:rPr lang="en-US" smtClean="0"/>
              <a:t>Encryption</a:t>
            </a:r>
          </a:p>
          <a:p>
            <a:pPr lvl="2"/>
            <a:r>
              <a:rPr lang="en-US" smtClean="0"/>
              <a:t>Personal identifying information (PII)</a:t>
            </a:r>
          </a:p>
          <a:p>
            <a:pPr lvl="2"/>
            <a:endParaRPr lang="en-US" dirty="0"/>
          </a:p>
        </p:txBody>
      </p:sp>
      <p:sp>
        <p:nvSpPr>
          <p:cNvPr id="3" name="Text Placeholder 2"/>
          <p:cNvSpPr>
            <a:spLocks noGrp="1"/>
          </p:cNvSpPr>
          <p:nvPr>
            <p:ph type="body" sz="quarter" idx="13"/>
          </p:nvPr>
        </p:nvSpPr>
        <p:spPr/>
        <p:txBody>
          <a:bodyPr>
            <a:normAutofit lnSpcReduction="10000"/>
          </a:bodyPr>
          <a:lstStyle/>
          <a:p>
            <a:pPr lvl="1"/>
            <a:r>
              <a:rPr lang="en-US" dirty="0" smtClean="0"/>
              <a:t>Controlling access to apps</a:t>
            </a:r>
          </a:p>
          <a:p>
            <a:pPr lvl="2"/>
            <a:r>
              <a:rPr lang="en-US" dirty="0" smtClean="0"/>
              <a:t>Mobile application management (MAM)</a:t>
            </a:r>
          </a:p>
          <a:p>
            <a:pPr lvl="2"/>
            <a:r>
              <a:rPr lang="en-US" dirty="0" smtClean="0"/>
              <a:t>Controls cost of licenses</a:t>
            </a:r>
          </a:p>
          <a:p>
            <a:pPr lvl="1"/>
            <a:r>
              <a:rPr lang="en-US" dirty="0" smtClean="0"/>
              <a:t>Network and data transfer security</a:t>
            </a:r>
          </a:p>
          <a:p>
            <a:pPr lvl="2"/>
            <a:r>
              <a:rPr lang="en-US" dirty="0" smtClean="0"/>
              <a:t>WPA wireless protocol</a:t>
            </a:r>
          </a:p>
          <a:p>
            <a:pPr lvl="1"/>
            <a:r>
              <a:rPr lang="en-US" dirty="0" smtClean="0"/>
              <a:t>User agreements for BYOD</a:t>
            </a:r>
          </a:p>
          <a:p>
            <a:pPr lvl="2"/>
            <a:r>
              <a:rPr lang="en-US" dirty="0" smtClean="0"/>
              <a:t>Allowing remote wipe of data</a:t>
            </a:r>
          </a:p>
          <a:p>
            <a:pPr lvl="3"/>
            <a:r>
              <a:rPr lang="en-US" dirty="0" smtClean="0"/>
              <a:t>All data or sandbox of private data</a:t>
            </a:r>
          </a:p>
          <a:p>
            <a:pPr lvl="2"/>
            <a:r>
              <a:rPr lang="en-US" dirty="0" smtClean="0"/>
              <a:t>Appropriate use</a:t>
            </a:r>
          </a:p>
          <a:p>
            <a:pPr lvl="2"/>
            <a:r>
              <a:rPr lang="en-US" dirty="0" smtClean="0"/>
              <a:t>Configuration profiles</a:t>
            </a:r>
          </a:p>
          <a:p>
            <a:pPr lvl="3"/>
            <a:r>
              <a:rPr lang="en-US" dirty="0" smtClean="0"/>
              <a:t>Mobile device management (MDM)</a:t>
            </a:r>
          </a:p>
          <a:p>
            <a:pPr lvl="3"/>
            <a:r>
              <a:rPr lang="en-US" dirty="0" smtClean="0"/>
              <a:t>Trust agreement</a:t>
            </a:r>
          </a:p>
          <a:p>
            <a:r>
              <a:rPr lang="en-US" dirty="0" smtClean="0"/>
              <a:t>Safety</a:t>
            </a:r>
          </a:p>
          <a:p>
            <a:pPr lvl="1"/>
            <a:r>
              <a:rPr lang="en-US" dirty="0" smtClean="0"/>
              <a:t>Radiation exposure</a:t>
            </a:r>
          </a:p>
          <a:p>
            <a:pPr lvl="1"/>
            <a:r>
              <a:rPr lang="en-US" dirty="0" smtClean="0"/>
              <a:t>Safe use</a:t>
            </a:r>
          </a:p>
          <a:p>
            <a:pPr lvl="2"/>
            <a:r>
              <a:rPr lang="en-US" dirty="0" smtClean="0"/>
              <a:t>Distracted driving</a:t>
            </a:r>
          </a:p>
          <a:p>
            <a:pPr lvl="1"/>
            <a:endParaRPr lang="en-US" dirty="0" smtClean="0"/>
          </a:p>
        </p:txBody>
      </p:sp>
      <p:sp>
        <p:nvSpPr>
          <p:cNvPr id="12" name="TextBox 11">
            <a:hlinkClick r:id="" action="ppaction://hlinkshowjump?jump=lastslideviewed"/>
          </p:cNvPr>
          <p:cNvSpPr txBox="1"/>
          <p:nvPr/>
        </p:nvSpPr>
        <p:spPr>
          <a:xfrm>
            <a:off x="4181856"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9372044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6.5.1c. </a:t>
            </a:r>
            <a:r>
              <a:rPr lang="en-US" dirty="0"/>
              <a:t>Consider technical characteristics </a:t>
            </a:r>
            <a:r>
              <a:rPr lang="en-US" sz="2400" dirty="0" smtClean="0"/>
              <a:t>(3 of 3)</a:t>
            </a:r>
            <a:endParaRPr lang="en-US" sz="1800" dirty="0"/>
          </a:p>
        </p:txBody>
      </p:sp>
      <p:sp>
        <p:nvSpPr>
          <p:cNvPr id="8" name="Content Placeholder 7"/>
          <p:cNvSpPr>
            <a:spLocks noGrp="1"/>
          </p:cNvSpPr>
          <p:nvPr>
            <p:ph sz="quarter" idx="1"/>
          </p:nvPr>
        </p:nvSpPr>
        <p:spPr/>
        <p:txBody>
          <a:bodyPr>
            <a:normAutofit/>
          </a:bodyPr>
          <a:lstStyle/>
          <a:p>
            <a:r>
              <a:rPr lang="en-US" dirty="0" smtClean="0"/>
              <a:t>FRAME Model questions</a:t>
            </a:r>
          </a:p>
          <a:p>
            <a:pPr lvl="1"/>
            <a:r>
              <a:rPr lang="en-US" sz="1400" dirty="0" smtClean="0"/>
              <a:t>Social Technology (DS) aspect. In accessing or providing networks for interaction, have you considered:</a:t>
            </a:r>
          </a:p>
          <a:p>
            <a:pPr lvl="2"/>
            <a:r>
              <a:rPr lang="en-US" dirty="0" smtClean="0"/>
              <a:t>Selecting appropriate wireless standards in light of the amount of data, speed, and security with which the data must be transferred?</a:t>
            </a:r>
          </a:p>
          <a:p>
            <a:pPr lvl="2"/>
            <a:r>
              <a:rPr lang="en-US" dirty="0" smtClean="0"/>
              <a:t>Selecting appropriate collaboration software to meet the needs of the learning or social tasks?</a:t>
            </a:r>
          </a:p>
        </p:txBody>
      </p:sp>
      <p:sp>
        <p:nvSpPr>
          <p:cNvPr id="12" name="TextBox 11">
            <a:hlinkClick r:id="" action="ppaction://hlinkshowjump?jump=lastslideviewed"/>
          </p:cNvPr>
          <p:cNvSpPr txBox="1"/>
          <p:nvPr/>
        </p:nvSpPr>
        <p:spPr>
          <a:xfrm>
            <a:off x="4181856"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Koole</a:t>
            </a:r>
            <a:r>
              <a:rPr lang="en-US" sz="1000" dirty="0" smtClean="0">
                <a:latin typeface="Arial" panose="020B0604020202020204" pitchFamily="34" charset="0"/>
                <a:cs typeface="Arial" panose="020B0604020202020204" pitchFamily="34" charset="0"/>
              </a:rPr>
              <a:t> (2009)</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9372044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6.5.2a. Consider device features and characteristics (1 of </a:t>
            </a:r>
            <a:r>
              <a:rPr lang="en-US" dirty="0" smtClean="0">
                <a:hlinkClick r:id="" action="ppaction://hlinkshowjump?jump=nextslide"/>
              </a:rPr>
              <a:t>2</a:t>
            </a:r>
            <a:r>
              <a:rPr lang="en-US" dirty="0" smtClean="0"/>
              <a:t>)</a:t>
            </a:r>
            <a:endParaRPr lang="en-US" dirty="0"/>
          </a:p>
        </p:txBody>
      </p:sp>
      <p:sp>
        <p:nvSpPr>
          <p:cNvPr id="8" name="Content Placeholder 7"/>
          <p:cNvSpPr>
            <a:spLocks noGrp="1"/>
          </p:cNvSpPr>
          <p:nvPr>
            <p:ph sz="quarter" idx="1"/>
          </p:nvPr>
        </p:nvSpPr>
        <p:spPr/>
        <p:txBody>
          <a:bodyPr>
            <a:normAutofit fontScale="92500" lnSpcReduction="10000"/>
          </a:bodyPr>
          <a:lstStyle/>
          <a:p>
            <a:r>
              <a:rPr lang="en-US" dirty="0" smtClean="0"/>
              <a:t>Basic considerations</a:t>
            </a:r>
            <a:endParaRPr lang="en-US" dirty="0"/>
          </a:p>
          <a:p>
            <a:pPr lvl="1"/>
            <a:r>
              <a:rPr lang="en-US" dirty="0" smtClean="0"/>
              <a:t>It’s small</a:t>
            </a:r>
          </a:p>
          <a:p>
            <a:pPr lvl="1"/>
            <a:r>
              <a:rPr lang="en-US" dirty="0" smtClean="0"/>
              <a:t>It’s always on </a:t>
            </a:r>
          </a:p>
          <a:p>
            <a:pPr lvl="1"/>
            <a:r>
              <a:rPr lang="en-US" dirty="0" smtClean="0"/>
              <a:t>You’re always connected</a:t>
            </a:r>
          </a:p>
          <a:p>
            <a:pPr lvl="1"/>
            <a:r>
              <a:rPr lang="en-US" dirty="0" smtClean="0"/>
              <a:t>You can hold it in your hand</a:t>
            </a:r>
          </a:p>
          <a:p>
            <a:pPr lvl="1"/>
            <a:r>
              <a:rPr lang="en-US" dirty="0" smtClean="0"/>
              <a:t>You can put it in your pocket (smartphones only)</a:t>
            </a:r>
          </a:p>
          <a:p>
            <a:pPr lvl="1"/>
            <a:r>
              <a:rPr lang="en-US" dirty="0" smtClean="0"/>
              <a:t>It can alert you throughout the day</a:t>
            </a:r>
          </a:p>
          <a:p>
            <a:pPr lvl="1"/>
            <a:r>
              <a:rPr lang="en-US" dirty="0" smtClean="0"/>
              <a:t>It is location sensitive</a:t>
            </a:r>
          </a:p>
          <a:p>
            <a:pPr lvl="1"/>
            <a:r>
              <a:rPr lang="en-US" dirty="0" smtClean="0"/>
              <a:t>It can take photos, record audio and video</a:t>
            </a:r>
          </a:p>
          <a:p>
            <a:pPr lvl="1"/>
            <a:r>
              <a:rPr lang="en-US" dirty="0" smtClean="0"/>
              <a:t>It can detect movement and location</a:t>
            </a:r>
          </a:p>
          <a:p>
            <a:pPr lvl="1"/>
            <a:r>
              <a:rPr lang="en-US" dirty="0" smtClean="0"/>
              <a:t>It’s private—generally only you can see the content</a:t>
            </a:r>
          </a:p>
          <a:p>
            <a:r>
              <a:rPr lang="en-US" dirty="0" smtClean="0"/>
              <a:t>Smartphone vs tablet considerations (ADL)</a:t>
            </a:r>
          </a:p>
          <a:p>
            <a:pPr lvl="1"/>
            <a:r>
              <a:rPr lang="en-US" dirty="0"/>
              <a:t>Screen size should be considered – bigger screens are preferable for some use cases</a:t>
            </a:r>
          </a:p>
          <a:p>
            <a:pPr lvl="1"/>
            <a:r>
              <a:rPr lang="en-US" dirty="0" smtClean="0"/>
              <a:t>Some apps may only be available for smartphones or tablets, not both</a:t>
            </a:r>
          </a:p>
          <a:p>
            <a:pPr lvl="1"/>
            <a:r>
              <a:rPr lang="en-US" dirty="0" smtClean="0"/>
              <a:t>Where tablets are provided (i.e., non-BYOD) the provider is committed to </a:t>
            </a:r>
            <a:r>
              <a:rPr lang="en-US" dirty="0"/>
              <a:t>less expenditure since </a:t>
            </a:r>
            <a:r>
              <a:rPr lang="en-US" dirty="0" smtClean="0"/>
              <a:t>they don’t </a:t>
            </a:r>
            <a:r>
              <a:rPr lang="en-US" dirty="0"/>
              <a:t>have to pay for a cellular voice </a:t>
            </a:r>
            <a:r>
              <a:rPr lang="en-US" dirty="0" smtClean="0"/>
              <a:t>plan</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Clothier (2014a) except where noted</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9692035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6.5.2b. Consider device features and characteristics (2 of 2)</a:t>
            </a:r>
            <a:endParaRPr lang="en-US" dirty="0"/>
          </a:p>
        </p:txBody>
      </p:sp>
      <p:sp>
        <p:nvSpPr>
          <p:cNvPr id="8" name="Content Placeholder 7"/>
          <p:cNvSpPr>
            <a:spLocks noGrp="1"/>
          </p:cNvSpPr>
          <p:nvPr>
            <p:ph sz="quarter" idx="1"/>
          </p:nvPr>
        </p:nvSpPr>
        <p:spPr/>
        <p:txBody>
          <a:bodyPr>
            <a:normAutofit/>
          </a:bodyPr>
          <a:lstStyle/>
          <a:p>
            <a:r>
              <a:rPr lang="en-US" dirty="0"/>
              <a:t>FRAME Model </a:t>
            </a:r>
            <a:r>
              <a:rPr lang="en-US" dirty="0" smtClean="0"/>
              <a:t>questions</a:t>
            </a:r>
            <a:endParaRPr lang="en-US" dirty="0"/>
          </a:p>
          <a:p>
            <a:pPr lvl="1"/>
            <a:r>
              <a:rPr lang="en-US" dirty="0"/>
              <a:t>Mobile Learning (DLS) aspect. In a mobile learning system, have you considered:</a:t>
            </a:r>
          </a:p>
          <a:p>
            <a:pPr lvl="2"/>
            <a:r>
              <a:rPr lang="en-US" dirty="0"/>
              <a:t>How use of mobile devices might change the process of interaction between learners, communities, and systems?</a:t>
            </a:r>
          </a:p>
          <a:p>
            <a:pPr lvl="2"/>
            <a:r>
              <a:rPr lang="en-US" dirty="0"/>
              <a:t>How learners may most effectively use mobile access to other learners, systems, and devices to recognize and evaluate information and processes to achieve their goals?</a:t>
            </a:r>
          </a:p>
          <a:p>
            <a:pPr lvl="2"/>
            <a:r>
              <a:rPr lang="en-US" dirty="0"/>
              <a:t>How learners can become more independent in navigating through and filtering information?</a:t>
            </a:r>
          </a:p>
          <a:p>
            <a:pPr lvl="2"/>
            <a:r>
              <a:rPr lang="en-US" dirty="0"/>
              <a:t>How the roles of teachers and learners will change and how to prepare them for that change?</a:t>
            </a:r>
          </a:p>
          <a:p>
            <a:pPr lvl="1"/>
            <a:r>
              <a:rPr lang="en-US" dirty="0"/>
              <a:t>Device </a:t>
            </a:r>
            <a:r>
              <a:rPr lang="en-US" dirty="0" smtClean="0"/>
              <a:t>(</a:t>
            </a:r>
            <a:r>
              <a:rPr lang="en-US" dirty="0"/>
              <a:t>D) aspect. In the selection and use of mobile devices, have you considered:</a:t>
            </a:r>
          </a:p>
          <a:p>
            <a:pPr lvl="2"/>
            <a:r>
              <a:rPr lang="en-US" dirty="0"/>
              <a:t>Selecting a device with comfortable physical characteristics?</a:t>
            </a:r>
          </a:p>
          <a:p>
            <a:pPr lvl="2"/>
            <a:r>
              <a:rPr lang="en-US" dirty="0"/>
              <a:t>Allowing users to adjust input and output settings (i.e., font sizes, addition of peripherals)?</a:t>
            </a:r>
          </a:p>
          <a:p>
            <a:pPr lvl="2"/>
            <a:r>
              <a:rPr lang="en-US" dirty="0"/>
              <a:t>Selecting devices with processing speeds and input and output capabilities that will best complement user tasks?</a:t>
            </a:r>
          </a:p>
          <a:p>
            <a:pPr lvl="2"/>
            <a:r>
              <a:rPr lang="en-US" dirty="0"/>
              <a:t>Providing instructions for storing and retrieving files?</a:t>
            </a:r>
          </a:p>
          <a:p>
            <a:pPr lvl="2"/>
            <a:r>
              <a:rPr lang="en-US" dirty="0"/>
              <a:t>Taking measures to identify and limit perceived and real error rates of the mobile hardware and software?</a:t>
            </a:r>
          </a:p>
          <a:p>
            <a:endParaRPr lang="en-US" dirty="0" smtClean="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Koole (2009)</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6134032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6.5.3a. Consider device usage patterns (1 of 3) </a:t>
            </a:r>
            <a:r>
              <a:rPr lang="en-US" sz="1800" dirty="0" smtClean="0">
                <a:hlinkClick r:id="" action="ppaction://hlinkshowjump?jump=nextslide"/>
              </a:rPr>
              <a:t>continue</a:t>
            </a:r>
            <a:endParaRPr lang="en-US" sz="1800" dirty="0"/>
          </a:p>
        </p:txBody>
      </p:sp>
      <p:sp>
        <p:nvSpPr>
          <p:cNvPr id="8" name="Content Placeholder 7"/>
          <p:cNvSpPr>
            <a:spLocks noGrp="1"/>
          </p:cNvSpPr>
          <p:nvPr>
            <p:ph sz="quarter" idx="1"/>
          </p:nvPr>
        </p:nvSpPr>
        <p:spPr/>
        <p:txBody>
          <a:bodyPr>
            <a:normAutofit/>
          </a:bodyPr>
          <a:lstStyle/>
          <a:p>
            <a:r>
              <a:rPr lang="en-US" dirty="0" smtClean="0"/>
              <a:t>Plan </a:t>
            </a:r>
            <a:r>
              <a:rPr lang="en-US" dirty="0"/>
              <a:t>for differential attention on work/equipment/situation vs </a:t>
            </a:r>
            <a:r>
              <a:rPr lang="en-US" dirty="0" smtClean="0"/>
              <a:t>support (ADL)</a:t>
            </a:r>
          </a:p>
          <a:p>
            <a:r>
              <a:rPr lang="en-US" dirty="0"/>
              <a:t>If not BYOD, will users need training and acculturation on the new </a:t>
            </a:r>
            <a:r>
              <a:rPr lang="en-US" dirty="0" smtClean="0"/>
              <a:t>devices? (ADL)</a:t>
            </a:r>
          </a:p>
          <a:p>
            <a:r>
              <a:rPr lang="en-US" dirty="0"/>
              <a:t>Basic considerations (Clothier </a:t>
            </a:r>
            <a:r>
              <a:rPr lang="en-US" dirty="0" smtClean="0"/>
              <a:t>2014a</a:t>
            </a:r>
            <a:r>
              <a:rPr lang="en-US" dirty="0"/>
              <a:t>) </a:t>
            </a:r>
            <a:endParaRPr lang="en-US" dirty="0" smtClean="0"/>
          </a:p>
          <a:p>
            <a:pPr lvl="1"/>
            <a:r>
              <a:rPr lang="en-US" dirty="0" smtClean="0"/>
              <a:t>You </a:t>
            </a:r>
            <a:r>
              <a:rPr lang="en-US" dirty="0"/>
              <a:t>carry it with you on your person</a:t>
            </a:r>
          </a:p>
          <a:p>
            <a:pPr lvl="1"/>
            <a:r>
              <a:rPr lang="en-US" dirty="0"/>
              <a:t>You look at it many times a day</a:t>
            </a:r>
          </a:p>
          <a:p>
            <a:pPr lvl="1"/>
            <a:r>
              <a:rPr lang="en-US" dirty="0"/>
              <a:t>You communicate with many people every day</a:t>
            </a:r>
          </a:p>
          <a:p>
            <a:pPr lvl="1"/>
            <a:r>
              <a:rPr lang="en-US" dirty="0"/>
              <a:t>You hold it when you use it </a:t>
            </a:r>
          </a:p>
          <a:p>
            <a:pPr lvl="1"/>
            <a:r>
              <a:rPr lang="en-US" dirty="0"/>
              <a:t>You use it in short bursts </a:t>
            </a:r>
          </a:p>
          <a:p>
            <a:pPr lvl="1"/>
            <a:r>
              <a:rPr lang="en-US" dirty="0"/>
              <a:t>You often use it with one hand</a:t>
            </a:r>
          </a:p>
          <a:p>
            <a:pPr lvl="1"/>
            <a:r>
              <a:rPr lang="en-US" dirty="0"/>
              <a:t>You use it in hundreds of different locations</a:t>
            </a:r>
          </a:p>
          <a:p>
            <a:pPr lvl="1"/>
            <a:r>
              <a:rPr lang="en-US" dirty="0"/>
              <a:t>You use it when you’re on the </a:t>
            </a:r>
            <a:r>
              <a:rPr lang="en-US" dirty="0" smtClean="0"/>
              <a:t>move</a:t>
            </a:r>
          </a:p>
        </p:txBody>
      </p:sp>
      <p:sp>
        <p:nvSpPr>
          <p:cNvPr id="11" name="TextBox 10">
            <a:hlinkClick r:id="" action="ppaction://hlinkshowjump?jump=lastslideviewed"/>
          </p:cNvPr>
          <p:cNvSpPr txBox="1"/>
          <p:nvPr/>
        </p:nvSpPr>
        <p:spPr>
          <a:xfrm>
            <a:off x="417576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a:latin typeface="Arial" panose="020B0604020202020204" pitchFamily="34" charset="0"/>
                <a:cs typeface="Arial" panose="020B0604020202020204" pitchFamily="34" charset="0"/>
              </a:rPr>
              <a:t>(sources indicated by individual item</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4100326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6.5.3b. Consider device usage patterns (2 of 3) </a:t>
            </a:r>
            <a:r>
              <a:rPr lang="en-US" sz="1800" dirty="0" smtClean="0">
                <a:hlinkClick r:id="" action="ppaction://hlinkshowjump?jump=nextslide"/>
              </a:rPr>
              <a:t>continue</a:t>
            </a:r>
            <a:endParaRPr lang="en-US" sz="1800" dirty="0"/>
          </a:p>
        </p:txBody>
      </p:sp>
      <p:sp>
        <p:nvSpPr>
          <p:cNvPr id="8" name="Content Placeholder 7"/>
          <p:cNvSpPr>
            <a:spLocks noGrp="1"/>
          </p:cNvSpPr>
          <p:nvPr>
            <p:ph sz="quarter" idx="1"/>
          </p:nvPr>
        </p:nvSpPr>
        <p:spPr/>
        <p:txBody>
          <a:bodyPr/>
          <a:lstStyle/>
          <a:p>
            <a:r>
              <a:rPr lang="en-US" dirty="0" smtClean="0"/>
              <a:t>Smartphone vs tablet platform considerations</a:t>
            </a:r>
          </a:p>
          <a:p>
            <a:pPr lvl="1"/>
            <a:r>
              <a:rPr lang="en-US" dirty="0" smtClean="0"/>
              <a:t>Smartphones are more often used while standing or walking. </a:t>
            </a:r>
          </a:p>
          <a:p>
            <a:pPr lvl="1"/>
            <a:r>
              <a:rPr lang="en-US" dirty="0" smtClean="0"/>
              <a:t>Tablets </a:t>
            </a:r>
            <a:r>
              <a:rPr lang="en-US" dirty="0"/>
              <a:t>are </a:t>
            </a:r>
            <a:r>
              <a:rPr lang="en-US" dirty="0" smtClean="0"/>
              <a:t>often used </a:t>
            </a:r>
            <a:r>
              <a:rPr lang="en-US" dirty="0"/>
              <a:t>while sitting with the device in a stand, attached to a keyboard, or set on a table.</a:t>
            </a:r>
            <a:endParaRPr lang="en-US" dirty="0" smtClean="0"/>
          </a:p>
          <a:p>
            <a:pPr lvl="1"/>
            <a:r>
              <a:rPr lang="en-US" dirty="0" smtClean="0"/>
              <a:t>Tablets are more often shared with others. Smartphones are more private and personal.</a:t>
            </a:r>
          </a:p>
          <a:p>
            <a:pPr lvl="1"/>
            <a:r>
              <a:rPr lang="en-US" dirty="0" smtClean="0"/>
              <a:t>Smartphones </a:t>
            </a:r>
            <a:r>
              <a:rPr lang="en-US" dirty="0"/>
              <a:t>are </a:t>
            </a:r>
            <a:r>
              <a:rPr lang="en-US" dirty="0" smtClean="0"/>
              <a:t>more often always </a:t>
            </a:r>
            <a:r>
              <a:rPr lang="en-US" dirty="0"/>
              <a:t>with you, but not </a:t>
            </a:r>
            <a:r>
              <a:rPr lang="en-US" dirty="0" smtClean="0"/>
              <a:t>tablets. Bringing a tablet with you is much more of a deliberate act, with a more specific use in mind.</a:t>
            </a:r>
          </a:p>
          <a:p>
            <a:pPr lvl="1"/>
            <a:r>
              <a:rPr lang="en-US" dirty="0" smtClean="0"/>
              <a:t>It is slightly easier to lose a phone than a tablet because of its size and “always with you” aspect.</a:t>
            </a:r>
          </a:p>
          <a:p>
            <a:pPr lvl="1"/>
            <a:r>
              <a:rPr lang="en-US" dirty="0" smtClean="0"/>
              <a:t>Users often </a:t>
            </a:r>
            <a:r>
              <a:rPr lang="en-US" dirty="0"/>
              <a:t>change the way they hold their smartphone or tablet, switching from one to two hands and changing the orientation </a:t>
            </a:r>
            <a:r>
              <a:rPr lang="en-US" dirty="0" smtClean="0"/>
              <a:t>for </a:t>
            </a:r>
            <a:r>
              <a:rPr lang="en-US" dirty="0"/>
              <a:t>typing vs. reading</a:t>
            </a:r>
            <a:r>
              <a:rPr lang="en-US" dirty="0" smtClean="0"/>
              <a:t>.</a:t>
            </a:r>
          </a:p>
          <a:p>
            <a:pPr lvl="1"/>
            <a:r>
              <a:rPr lang="en-US" dirty="0"/>
              <a:t>L</a:t>
            </a:r>
            <a:r>
              <a:rPr lang="en-US" dirty="0" smtClean="0"/>
              <a:t>arger </a:t>
            </a:r>
            <a:r>
              <a:rPr lang="en-US" dirty="0"/>
              <a:t>tablets with 9-11 inch screens are being used very similarly to </a:t>
            </a:r>
            <a:r>
              <a:rPr lang="en-US" dirty="0" smtClean="0"/>
              <a:t>laptops.</a:t>
            </a:r>
          </a:p>
          <a:p>
            <a:pPr lvl="1"/>
            <a:r>
              <a:rPr lang="en-US" dirty="0"/>
              <a:t>T</a:t>
            </a:r>
            <a:r>
              <a:rPr lang="en-US" dirty="0" smtClean="0"/>
              <a:t>he </a:t>
            </a:r>
            <a:r>
              <a:rPr lang="en-US" dirty="0"/>
              <a:t>wide range of hand combinations when using smartphones is further increased if left-handed vs. right-handed use is taken into consideration.</a:t>
            </a:r>
          </a:p>
        </p:txBody>
      </p:sp>
      <p:sp>
        <p:nvSpPr>
          <p:cNvPr id="11" name="TextBox 10">
            <a:hlinkClick r:id="" action="ppaction://hlinkshowjump?jump=lastslideviewed"/>
          </p:cNvPr>
          <p:cNvSpPr txBox="1"/>
          <p:nvPr/>
        </p:nvSpPr>
        <p:spPr>
          <a:xfrm>
            <a:off x="417576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2532379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6.5.3c. Consider device usage patterns (3 of 3)</a:t>
            </a:r>
            <a:endParaRPr lang="en-US" dirty="0"/>
          </a:p>
        </p:txBody>
      </p:sp>
      <p:sp>
        <p:nvSpPr>
          <p:cNvPr id="8" name="Content Placeholder 7"/>
          <p:cNvSpPr>
            <a:spLocks noGrp="1"/>
          </p:cNvSpPr>
          <p:nvPr>
            <p:ph sz="quarter" idx="1"/>
          </p:nvPr>
        </p:nvSpPr>
        <p:spPr/>
        <p:txBody>
          <a:bodyPr/>
          <a:lstStyle/>
          <a:p>
            <a:r>
              <a:rPr lang="en-US" dirty="0" smtClean="0"/>
              <a:t>mLearning application types</a:t>
            </a:r>
          </a:p>
          <a:p>
            <a:pPr lvl="1"/>
            <a:r>
              <a:rPr lang="en-US" dirty="0" smtClean="0"/>
              <a:t>Content transmission and retrieval</a:t>
            </a:r>
          </a:p>
          <a:p>
            <a:pPr lvl="2"/>
            <a:r>
              <a:rPr lang="en-US" dirty="0" smtClean="0"/>
              <a:t>Push or pull content</a:t>
            </a:r>
          </a:p>
          <a:p>
            <a:pPr lvl="1"/>
            <a:r>
              <a:rPr lang="en-US" dirty="0" smtClean="0"/>
              <a:t>Capturing data</a:t>
            </a:r>
          </a:p>
          <a:p>
            <a:pPr lvl="2"/>
            <a:r>
              <a:rPr lang="en-US" dirty="0" smtClean="0"/>
              <a:t>Use as research tool for inquiry-based learning</a:t>
            </a:r>
          </a:p>
          <a:p>
            <a:pPr lvl="2"/>
            <a:r>
              <a:rPr lang="en-US" dirty="0" smtClean="0"/>
              <a:t>Maintenance of a learning portfolio</a:t>
            </a:r>
          </a:p>
          <a:p>
            <a:pPr lvl="2"/>
            <a:r>
              <a:rPr lang="en-US" dirty="0" smtClean="0"/>
              <a:t>Monitoring and trend tracking of local phenomena</a:t>
            </a:r>
          </a:p>
          <a:p>
            <a:pPr lvl="2"/>
            <a:r>
              <a:rPr lang="en-US" dirty="0" smtClean="0"/>
              <a:t>Creation of user-generated content</a:t>
            </a:r>
          </a:p>
          <a:p>
            <a:pPr lvl="1"/>
            <a:r>
              <a:rPr lang="en-US" dirty="0" smtClean="0"/>
              <a:t>Communicating and interacting with others</a:t>
            </a:r>
          </a:p>
          <a:p>
            <a:pPr lvl="2"/>
            <a:r>
              <a:rPr lang="en-US" dirty="0" smtClean="0"/>
              <a:t>Communicating and coordinating with other learners</a:t>
            </a:r>
          </a:p>
          <a:p>
            <a:pPr lvl="1"/>
            <a:r>
              <a:rPr lang="en-US" dirty="0" smtClean="0"/>
              <a:t>Computing algorithms</a:t>
            </a:r>
          </a:p>
          <a:p>
            <a:pPr lvl="2"/>
            <a:r>
              <a:rPr lang="en-US" dirty="0" smtClean="0"/>
              <a:t>Software functions</a:t>
            </a:r>
          </a:p>
          <a:p>
            <a:pPr lvl="1"/>
            <a:r>
              <a:rPr lang="en-US" dirty="0" smtClean="0"/>
              <a:t>Contextual Inquiry</a:t>
            </a:r>
          </a:p>
          <a:p>
            <a:pPr lvl="2"/>
            <a:r>
              <a:rPr lang="en-US" dirty="0" err="1" smtClean="0"/>
              <a:t>IoT</a:t>
            </a:r>
            <a:r>
              <a:rPr lang="en-US" dirty="0" smtClean="0"/>
              <a:t> interaction</a:t>
            </a:r>
          </a:p>
          <a:p>
            <a:pPr lvl="2"/>
            <a:r>
              <a:rPr lang="en-US" dirty="0" smtClean="0"/>
              <a:t>Location awareness</a:t>
            </a:r>
          </a:p>
          <a:p>
            <a:pPr lvl="2"/>
            <a:endParaRPr lang="en-US" dirty="0" smtClean="0"/>
          </a:p>
        </p:txBody>
      </p:sp>
      <p:sp>
        <p:nvSpPr>
          <p:cNvPr id="11" name="TextBox 10">
            <a:hlinkClick r:id="" action="ppaction://hlinkshowjump?jump=lastslideviewed"/>
          </p:cNvPr>
          <p:cNvSpPr txBox="1"/>
          <p:nvPr/>
        </p:nvSpPr>
        <p:spPr>
          <a:xfrm>
            <a:off x="417576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Udell</a:t>
            </a:r>
            <a:r>
              <a:rPr lang="en-US" sz="1000" dirty="0" smtClean="0">
                <a:latin typeface="Arial" panose="020B0604020202020204" pitchFamily="34" charset="0"/>
                <a:cs typeface="Arial" panose="020B0604020202020204" pitchFamily="34" charset="0"/>
              </a:rPr>
              <a:t> &amp; </a:t>
            </a:r>
            <a:r>
              <a:rPr lang="en-US" sz="1000" dirty="0" err="1" smtClean="0">
                <a:latin typeface="Arial" panose="020B0604020202020204" pitchFamily="34" charset="0"/>
                <a:cs typeface="Arial" panose="020B0604020202020204" pitchFamily="34" charset="0"/>
              </a:rPr>
              <a:t>Woodill</a:t>
            </a:r>
            <a:r>
              <a:rPr lang="en-US" sz="1000" dirty="0" smtClean="0">
                <a:latin typeface="Arial" panose="020B0604020202020204" pitchFamily="34" charset="0"/>
                <a:cs typeface="Arial" panose="020B0604020202020204" pitchFamily="34" charset="0"/>
              </a:rPr>
              <a:t>, 2015</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25323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to Flowchart Objects</a:t>
            </a:r>
            <a:endParaRPr lang="en-US" dirty="0"/>
          </a:p>
        </p:txBody>
      </p:sp>
      <p:sp>
        <p:nvSpPr>
          <p:cNvPr id="5" name="Content Placeholder 4"/>
          <p:cNvSpPr>
            <a:spLocks noGrp="1"/>
          </p:cNvSpPr>
          <p:nvPr>
            <p:ph sz="quarter" idx="1"/>
          </p:nvPr>
        </p:nvSpPr>
        <p:spPr>
          <a:xfrm>
            <a:off x="1290587" y="1371600"/>
            <a:ext cx="7548613" cy="4800600"/>
          </a:xfrm>
        </p:spPr>
        <p:txBody>
          <a:bodyPr>
            <a:normAutofit/>
          </a:bodyPr>
          <a:lstStyle/>
          <a:p>
            <a:pPr marL="0" indent="0">
              <a:spcBef>
                <a:spcPts val="1800"/>
              </a:spcBef>
              <a:buNone/>
            </a:pPr>
            <a:r>
              <a:rPr lang="en-US" dirty="0"/>
              <a:t>Instructional Design elements</a:t>
            </a:r>
          </a:p>
          <a:p>
            <a:pPr marL="0" indent="0">
              <a:spcBef>
                <a:spcPts val="3000"/>
              </a:spcBef>
              <a:buNone/>
            </a:pPr>
            <a:r>
              <a:rPr lang="en-US" dirty="0" smtClean="0"/>
              <a:t>Performance </a:t>
            </a:r>
            <a:r>
              <a:rPr lang="en-US" dirty="0"/>
              <a:t>Support </a:t>
            </a:r>
            <a:r>
              <a:rPr lang="en-US" dirty="0" smtClean="0"/>
              <a:t>(PS) elements</a:t>
            </a:r>
            <a:endParaRPr lang="en-US" dirty="0"/>
          </a:p>
          <a:p>
            <a:pPr marL="0" indent="0">
              <a:spcBef>
                <a:spcPts val="3000"/>
              </a:spcBef>
              <a:buNone/>
            </a:pPr>
            <a:r>
              <a:rPr lang="en-US" dirty="0" smtClean="0"/>
              <a:t>Mobile </a:t>
            </a:r>
            <a:r>
              <a:rPr lang="en-US" dirty="0"/>
              <a:t>Learning elements</a:t>
            </a:r>
          </a:p>
          <a:p>
            <a:pPr marL="0" indent="0">
              <a:spcBef>
                <a:spcPts val="3000"/>
              </a:spcBef>
              <a:buNone/>
            </a:pPr>
            <a:r>
              <a:rPr lang="en-US" dirty="0" smtClean="0"/>
              <a:t>Expandable objects (click to see expanded version)</a:t>
            </a:r>
          </a:p>
          <a:p>
            <a:pPr marL="0" indent="0">
              <a:spcBef>
                <a:spcPts val="3000"/>
              </a:spcBef>
              <a:buNone/>
            </a:pPr>
            <a:r>
              <a:rPr lang="en-US" dirty="0" smtClean="0"/>
              <a:t>Information links (click </a:t>
            </a:r>
            <a:r>
              <a:rPr lang="en-US" dirty="0"/>
              <a:t>to see </a:t>
            </a:r>
            <a:r>
              <a:rPr lang="en-US" dirty="0" smtClean="0"/>
              <a:t>details about this object)</a:t>
            </a:r>
            <a:endParaRPr lang="en-US" dirty="0"/>
          </a:p>
          <a:p>
            <a:pPr marL="0" indent="0">
              <a:spcBef>
                <a:spcPts val="3000"/>
              </a:spcBef>
              <a:buNone/>
            </a:pPr>
            <a:r>
              <a:rPr lang="en-US" dirty="0" smtClean="0"/>
              <a:t>Connectors (click to </a:t>
            </a:r>
            <a:r>
              <a:rPr lang="en-US" dirty="0"/>
              <a:t>link to another </a:t>
            </a:r>
            <a:r>
              <a:rPr lang="en-US" dirty="0" smtClean="0"/>
              <a:t>slide and continue the process)</a:t>
            </a:r>
            <a:endParaRPr lang="en-US" dirty="0"/>
          </a:p>
        </p:txBody>
      </p:sp>
      <p:sp>
        <p:nvSpPr>
          <p:cNvPr id="21" name="TextBox 20">
            <a:hlinkClick r:id="rId3" action="ppaction://hlinksldjump"/>
          </p:cNvPr>
          <p:cNvSpPr txBox="1"/>
          <p:nvPr/>
        </p:nvSpPr>
        <p:spPr>
          <a:xfrm>
            <a:off x="0" y="6400800"/>
            <a:ext cx="3352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Instructions for Use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679627" y="1524000"/>
            <a:ext cx="457200" cy="304800"/>
          </a:xfrm>
          <a:prstGeom prst="rect">
            <a:avLst/>
          </a:prstGeom>
          <a:solidFill>
            <a:srgbClr val="B9CDE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4440" y="2209800"/>
            <a:ext cx="457200" cy="304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4440" y="2971800"/>
            <a:ext cx="457200" cy="304800"/>
          </a:xfrm>
          <a:prstGeom prst="rect">
            <a:avLst/>
          </a:prstGeom>
          <a:solidFill>
            <a:srgbClr val="FF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Off-page Connector 3"/>
          <p:cNvSpPr/>
          <p:nvPr/>
        </p:nvSpPr>
        <p:spPr>
          <a:xfrm>
            <a:off x="684440" y="5181600"/>
            <a:ext cx="457200" cy="4572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4176"/>
              <a:gd name="connsiteX1" fmla="*/ 10000 w 10000"/>
              <a:gd name="connsiteY1" fmla="*/ 0 h 14176"/>
              <a:gd name="connsiteX2" fmla="*/ 10000 w 10000"/>
              <a:gd name="connsiteY2" fmla="*/ 8000 h 14176"/>
              <a:gd name="connsiteX3" fmla="*/ 5188 w 10000"/>
              <a:gd name="connsiteY3" fmla="*/ 14176 h 14176"/>
              <a:gd name="connsiteX4" fmla="*/ 0 w 10000"/>
              <a:gd name="connsiteY4" fmla="*/ 8000 h 14176"/>
              <a:gd name="connsiteX5" fmla="*/ 0 w 10000"/>
              <a:gd name="connsiteY5" fmla="*/ 0 h 1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176">
                <a:moveTo>
                  <a:pt x="0" y="0"/>
                </a:moveTo>
                <a:lnTo>
                  <a:pt x="10000" y="0"/>
                </a:lnTo>
                <a:lnTo>
                  <a:pt x="10000" y="8000"/>
                </a:lnTo>
                <a:lnTo>
                  <a:pt x="5188" y="14176"/>
                </a:lnTo>
                <a:lnTo>
                  <a:pt x="0" y="8000"/>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a:xfrm>
            <a:off x="602067" y="3581400"/>
            <a:ext cx="617133" cy="476250"/>
            <a:chOff x="602067" y="4857750"/>
            <a:chExt cx="617133" cy="476250"/>
          </a:xfrm>
        </p:grpSpPr>
        <p:sp>
          <p:nvSpPr>
            <p:cNvPr id="19" name="Rectangle 18"/>
            <p:cNvSpPr/>
            <p:nvPr/>
          </p:nvSpPr>
          <p:spPr>
            <a:xfrm>
              <a:off x="679627" y="4942088"/>
              <a:ext cx="457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06879" y="4857750"/>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Arrow Connector 29"/>
            <p:cNvCxnSpPr/>
            <p:nvPr/>
          </p:nvCxnSpPr>
          <p:spPr>
            <a:xfrm flipV="1">
              <a:off x="1136827" y="486459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06880" y="486459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02067" y="524688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36827" y="5249662"/>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3" name="TextBox 22">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4" name="TextBox 2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679627" y="4419600"/>
            <a:ext cx="457200" cy="304800"/>
          </a:xfrm>
          <a:prstGeom prst="rect">
            <a:avLst/>
          </a:prstGeom>
          <a:solidFill>
            <a:srgbClr val="B9CDE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84427" y="443163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719350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6.6a</a:t>
            </a:r>
            <a:r>
              <a:rPr lang="en-US" dirty="0"/>
              <a:t>. Consider instructional design principles for mobile learning (1 </a:t>
            </a:r>
            <a:r>
              <a:rPr lang="en-US" dirty="0" smtClean="0"/>
              <a:t>of 8) </a:t>
            </a:r>
            <a:r>
              <a:rPr lang="en-US" sz="1600" dirty="0" smtClean="0">
                <a:hlinkClick r:id="" action="ppaction://hlinkshowjump?jump=nextslide"/>
              </a:rPr>
              <a:t>continue</a:t>
            </a:r>
            <a:endParaRPr lang="en-US" sz="1600" dirty="0"/>
          </a:p>
        </p:txBody>
      </p:sp>
      <p:sp>
        <p:nvSpPr>
          <p:cNvPr id="8" name="Content Placeholder 7"/>
          <p:cNvSpPr>
            <a:spLocks noGrp="1"/>
          </p:cNvSpPr>
          <p:nvPr>
            <p:ph sz="quarter" idx="1"/>
          </p:nvPr>
        </p:nvSpPr>
        <p:spPr/>
        <p:txBody>
          <a:bodyPr>
            <a:normAutofit fontScale="85000" lnSpcReduction="10000"/>
          </a:bodyPr>
          <a:lstStyle/>
          <a:p>
            <a:r>
              <a:rPr lang="en-US" dirty="0" smtClean="0"/>
              <a:t>Make information more concise</a:t>
            </a:r>
          </a:p>
          <a:p>
            <a:r>
              <a:rPr lang="en-US" dirty="0" err="1" smtClean="0"/>
              <a:t>Microlearning</a:t>
            </a:r>
            <a:r>
              <a:rPr lang="en-US" dirty="0" smtClean="0"/>
              <a:t>, not long courses</a:t>
            </a:r>
          </a:p>
          <a:p>
            <a:pPr lvl="1"/>
            <a:r>
              <a:rPr lang="en-US" dirty="0" smtClean="0"/>
              <a:t>Short, self-contained content assets ( 5 minutes or less). Not for formal training.</a:t>
            </a:r>
          </a:p>
          <a:p>
            <a:pPr lvl="1"/>
            <a:r>
              <a:rPr lang="en-US" dirty="0" smtClean="0"/>
              <a:t>Consistent with learning science research on adult attention span</a:t>
            </a:r>
          </a:p>
          <a:p>
            <a:pPr lvl="1"/>
            <a:r>
              <a:rPr lang="en-US" dirty="0" smtClean="0"/>
              <a:t>Assets could be:</a:t>
            </a:r>
          </a:p>
          <a:p>
            <a:pPr lvl="2"/>
            <a:r>
              <a:rPr lang="en-US" dirty="0" smtClean="0"/>
              <a:t>Mix of PS and training</a:t>
            </a:r>
          </a:p>
          <a:p>
            <a:pPr lvl="2"/>
            <a:r>
              <a:rPr lang="en-US" dirty="0" smtClean="0"/>
              <a:t>Library of media assets (esp. “micro-videos”)</a:t>
            </a:r>
          </a:p>
          <a:p>
            <a:pPr lvl="2"/>
            <a:r>
              <a:rPr lang="en-US" dirty="0" smtClean="0"/>
              <a:t>Twitter posts, YouTube video, SMS messages</a:t>
            </a:r>
          </a:p>
          <a:p>
            <a:pPr lvl="1"/>
            <a:r>
              <a:rPr lang="en-US" dirty="0" smtClean="0"/>
              <a:t>Advantages:</a:t>
            </a:r>
          </a:p>
          <a:p>
            <a:pPr lvl="2"/>
            <a:r>
              <a:rPr lang="en-US" dirty="0" smtClean="0"/>
              <a:t>More flexibility to customize learning programs by sequencing small </a:t>
            </a:r>
            <a:r>
              <a:rPr lang="en-US" dirty="0" err="1" smtClean="0"/>
              <a:t>microlearning</a:t>
            </a:r>
            <a:r>
              <a:rPr lang="en-US" dirty="0" smtClean="0"/>
              <a:t> assets that are each finely tuned to a specific topic or learning objective</a:t>
            </a:r>
          </a:p>
          <a:p>
            <a:pPr lvl="2"/>
            <a:r>
              <a:rPr lang="en-US" dirty="0" smtClean="0"/>
              <a:t>Content brokering and adaptive learning scenarios easier to implement</a:t>
            </a:r>
          </a:p>
          <a:p>
            <a:pPr lvl="2"/>
            <a:r>
              <a:rPr lang="en-US" dirty="0" smtClean="0"/>
              <a:t>Easier for content authors to update the content</a:t>
            </a:r>
          </a:p>
          <a:p>
            <a:pPr lvl="2"/>
            <a:r>
              <a:rPr lang="en-US" dirty="0" smtClean="0"/>
              <a:t>Doesn’t tend to interfere with work as much (can be done while waiting for a conference call to begin, etc.)</a:t>
            </a:r>
          </a:p>
          <a:p>
            <a:pPr lvl="2"/>
            <a:r>
              <a:rPr lang="en-US" dirty="0" smtClean="0"/>
              <a:t>Well suited to “on the go” mobile learning. Learners can take the learning during otherwise idle moments</a:t>
            </a:r>
          </a:p>
          <a:p>
            <a:pPr lvl="2"/>
            <a:r>
              <a:rPr lang="en-US" dirty="0" smtClean="0"/>
              <a:t>Quicker to download</a:t>
            </a:r>
          </a:p>
          <a:p>
            <a:pPr lvl="2"/>
            <a:r>
              <a:rPr lang="en-US" dirty="0" smtClean="0"/>
              <a:t>Well adapted to spaced learning scenarios</a:t>
            </a:r>
          </a:p>
          <a:p>
            <a:pPr lvl="1"/>
            <a:r>
              <a:rPr lang="en-US" dirty="0" smtClean="0"/>
              <a:t>Objectives should be more granular for better mapping one-to-one to </a:t>
            </a:r>
            <a:r>
              <a:rPr lang="en-US" dirty="0" err="1" smtClean="0"/>
              <a:t>microlearning</a:t>
            </a:r>
            <a:r>
              <a:rPr lang="en-US" dirty="0" smtClean="0"/>
              <a:t> assets</a:t>
            </a:r>
          </a:p>
        </p:txBody>
      </p:sp>
      <p:sp>
        <p:nvSpPr>
          <p:cNvPr id="12" name="TextBox 11">
            <a:hlinkClick r:id="" action="ppaction://hlinkshowjump?jump=lastslideviewed"/>
          </p:cNvPr>
          <p:cNvSpPr txBox="1"/>
          <p:nvPr/>
        </p:nvSpPr>
        <p:spPr>
          <a:xfrm>
            <a:off x="4187952"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indicated</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974821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6.6b. </a:t>
            </a:r>
            <a:r>
              <a:rPr lang="en-US" dirty="0"/>
              <a:t>Consider instructional design principles for mobile learning </a:t>
            </a:r>
            <a:r>
              <a:rPr lang="en-US" dirty="0" smtClean="0"/>
              <a:t>(2 of 8) </a:t>
            </a:r>
            <a:r>
              <a:rPr lang="en-US" sz="1600" dirty="0" smtClean="0">
                <a:hlinkClick r:id="" action="ppaction://hlinkshowjump?jump=nextslide"/>
              </a:rPr>
              <a:t>continue</a:t>
            </a:r>
            <a:endParaRPr lang="en-US" sz="1600" dirty="0"/>
          </a:p>
        </p:txBody>
      </p:sp>
      <p:sp>
        <p:nvSpPr>
          <p:cNvPr id="8" name="Content Placeholder 7"/>
          <p:cNvSpPr>
            <a:spLocks noGrp="1"/>
          </p:cNvSpPr>
          <p:nvPr>
            <p:ph sz="quarter" idx="1"/>
          </p:nvPr>
        </p:nvSpPr>
        <p:spPr/>
        <p:txBody>
          <a:bodyPr>
            <a:normAutofit/>
          </a:bodyPr>
          <a:lstStyle/>
          <a:p>
            <a:r>
              <a:rPr lang="en-US" dirty="0" smtClean="0"/>
              <a:t>Mobile learning product examples:</a:t>
            </a:r>
          </a:p>
          <a:p>
            <a:pPr lvl="1"/>
            <a:r>
              <a:rPr lang="en-US" dirty="0" err="1" smtClean="0"/>
              <a:t>Learnlets</a:t>
            </a:r>
            <a:r>
              <a:rPr lang="en-US" dirty="0" smtClean="0"/>
              <a:t> (Quinn, 2011)</a:t>
            </a:r>
          </a:p>
          <a:p>
            <a:pPr lvl="2"/>
            <a:r>
              <a:rPr lang="en-US" dirty="0" err="1" smtClean="0"/>
              <a:t>Microcourses</a:t>
            </a:r>
            <a:r>
              <a:rPr lang="en-US" dirty="0" smtClean="0"/>
              <a:t>  featuring a single feature of a product, aspect of a service, or step of a larger procedure</a:t>
            </a:r>
          </a:p>
          <a:p>
            <a:pPr lvl="2"/>
            <a:r>
              <a:rPr lang="en-US" dirty="0" smtClean="0"/>
              <a:t>Five-screen module consisting of: Intro,  Concept, Example, Practice with feedback, and Summary.</a:t>
            </a:r>
          </a:p>
          <a:p>
            <a:pPr lvl="1"/>
            <a:r>
              <a:rPr lang="en-US" dirty="0" smtClean="0"/>
              <a:t>User-generated micro-videos (Cavalier, 2015)</a:t>
            </a:r>
          </a:p>
          <a:p>
            <a:pPr lvl="2"/>
            <a:r>
              <a:rPr lang="en-US" dirty="0" smtClean="0"/>
              <a:t>Limited to 60 seconds or less, with the following format:</a:t>
            </a:r>
          </a:p>
          <a:p>
            <a:pPr lvl="3"/>
            <a:r>
              <a:rPr lang="en-US" dirty="0" smtClean="0"/>
              <a:t>Title Bumper (5 seconds)</a:t>
            </a:r>
          </a:p>
          <a:p>
            <a:pPr lvl="3"/>
            <a:r>
              <a:rPr lang="en-US" dirty="0" smtClean="0"/>
              <a:t>SME/Concept Introduction (10 seconds)</a:t>
            </a:r>
          </a:p>
          <a:p>
            <a:pPr lvl="3"/>
            <a:r>
              <a:rPr lang="en-US" dirty="0" smtClean="0"/>
              <a:t>Concept/Step 1 (10 seconds)</a:t>
            </a:r>
          </a:p>
          <a:p>
            <a:pPr lvl="3"/>
            <a:r>
              <a:rPr lang="en-US" dirty="0" smtClean="0"/>
              <a:t>Concept/Step 2 (10 seconds)</a:t>
            </a:r>
          </a:p>
          <a:p>
            <a:pPr lvl="3"/>
            <a:r>
              <a:rPr lang="en-US" dirty="0" smtClean="0"/>
              <a:t>Concept/Step 3 (10 seconds)</a:t>
            </a:r>
          </a:p>
          <a:p>
            <a:pPr lvl="3"/>
            <a:r>
              <a:rPr lang="en-US" dirty="0" smtClean="0"/>
              <a:t>Summary/Next Steps (10 Seconds)</a:t>
            </a:r>
          </a:p>
          <a:p>
            <a:pPr lvl="3"/>
            <a:r>
              <a:rPr lang="en-US" dirty="0" smtClean="0"/>
              <a:t>Closing Bumper (5 Seconds)</a:t>
            </a:r>
          </a:p>
          <a:p>
            <a:pPr lvl="1"/>
            <a:r>
              <a:rPr lang="en-US" dirty="0" smtClean="0"/>
              <a:t>Reach-back/ Review modules</a:t>
            </a:r>
          </a:p>
          <a:p>
            <a:pPr lvl="1"/>
            <a:r>
              <a:rPr lang="en-US" dirty="0" smtClean="0"/>
              <a:t>Contextualized learning modules</a:t>
            </a:r>
          </a:p>
        </p:txBody>
      </p:sp>
      <p:sp>
        <p:nvSpPr>
          <p:cNvPr id="12" name="TextBox 11">
            <a:hlinkClick r:id="" action="ppaction://hlinkshowjump?jump=lastslideviewed"/>
          </p:cNvPr>
          <p:cNvSpPr txBox="1"/>
          <p:nvPr/>
        </p:nvSpPr>
        <p:spPr>
          <a:xfrm>
            <a:off x="4187952"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indicated</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974821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6.6c. </a:t>
            </a:r>
            <a:r>
              <a:rPr lang="en-US" dirty="0"/>
              <a:t>Consider instructional design principles for mobile learning </a:t>
            </a:r>
            <a:r>
              <a:rPr lang="en-US" dirty="0" smtClean="0"/>
              <a:t>(3 of 8) </a:t>
            </a:r>
            <a:r>
              <a:rPr lang="en-US" sz="1600" dirty="0" smtClean="0">
                <a:hlinkClick r:id="" action="ppaction://hlinkshowjump?jump=nextslide"/>
              </a:rPr>
              <a:t>continue</a:t>
            </a:r>
            <a:endParaRPr lang="en-US" sz="1600" dirty="0"/>
          </a:p>
        </p:txBody>
      </p:sp>
      <p:sp>
        <p:nvSpPr>
          <p:cNvPr id="8" name="Content Placeholder 7"/>
          <p:cNvSpPr>
            <a:spLocks noGrp="1"/>
          </p:cNvSpPr>
          <p:nvPr>
            <p:ph sz="quarter" idx="1"/>
          </p:nvPr>
        </p:nvSpPr>
        <p:spPr/>
        <p:txBody>
          <a:bodyPr>
            <a:normAutofit/>
          </a:bodyPr>
          <a:lstStyle/>
          <a:p>
            <a:r>
              <a:rPr lang="en-US" dirty="0" smtClean="0"/>
              <a:t>Mobile learning product examples (continued):</a:t>
            </a:r>
          </a:p>
          <a:p>
            <a:pPr lvl="1"/>
            <a:r>
              <a:rPr lang="en-US" dirty="0" smtClean="0"/>
              <a:t>Spaced learning modules</a:t>
            </a:r>
          </a:p>
          <a:p>
            <a:pPr lvl="2"/>
            <a:r>
              <a:rPr lang="en-US" dirty="0" smtClean="0"/>
              <a:t>Based on 2-2-2 rule (Kohn, 2016)</a:t>
            </a:r>
          </a:p>
          <a:p>
            <a:pPr lvl="3"/>
            <a:r>
              <a:rPr lang="en-US" dirty="0" smtClean="0"/>
              <a:t>2 days after initial learning = recall practice (recall concepts)</a:t>
            </a:r>
          </a:p>
          <a:p>
            <a:pPr lvl="3"/>
            <a:r>
              <a:rPr lang="en-US" dirty="0" smtClean="0"/>
              <a:t>2 weeks after initial learning = generative practice (generate deeper and related levels of concepts)</a:t>
            </a:r>
          </a:p>
          <a:p>
            <a:pPr lvl="3"/>
            <a:r>
              <a:rPr lang="en-US" dirty="0" smtClean="0"/>
              <a:t>2 months after initial learning = integrative practice (integrate knowledge by extending it into new areas – especially by stimulating thought by using polls)</a:t>
            </a:r>
          </a:p>
          <a:p>
            <a:pPr lvl="2"/>
            <a:r>
              <a:rPr lang="en-US" dirty="0" smtClean="0"/>
              <a:t>Commonly implemented by mobile text messages</a:t>
            </a:r>
          </a:p>
        </p:txBody>
      </p:sp>
      <p:sp>
        <p:nvSpPr>
          <p:cNvPr id="12" name="TextBox 11">
            <a:hlinkClick r:id="" action="ppaction://hlinkshowjump?jump=lastslideviewed"/>
          </p:cNvPr>
          <p:cNvSpPr txBox="1"/>
          <p:nvPr/>
        </p:nvSpPr>
        <p:spPr>
          <a:xfrm>
            <a:off x="4187952"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indicated</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974821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6.6d. </a:t>
            </a:r>
            <a:r>
              <a:rPr lang="en-US" dirty="0"/>
              <a:t>Consider instructional design principles for mobile </a:t>
            </a:r>
            <a:r>
              <a:rPr lang="en-US" dirty="0" smtClean="0"/>
              <a:t>learning (4 of 8) </a:t>
            </a:r>
            <a:r>
              <a:rPr lang="en-US" sz="1600" dirty="0" smtClean="0">
                <a:hlinkClick r:id="" action="ppaction://hlinkshowjump?jump=nextslide"/>
              </a:rPr>
              <a:t>continue</a:t>
            </a:r>
            <a:endParaRPr lang="en-US" sz="1600" dirty="0"/>
          </a:p>
        </p:txBody>
      </p:sp>
      <p:sp>
        <p:nvSpPr>
          <p:cNvPr id="8" name="Content Placeholder 7"/>
          <p:cNvSpPr>
            <a:spLocks noGrp="1"/>
          </p:cNvSpPr>
          <p:nvPr>
            <p:ph sz="quarter" idx="1"/>
          </p:nvPr>
        </p:nvSpPr>
        <p:spPr/>
        <p:txBody>
          <a:bodyPr/>
          <a:lstStyle/>
          <a:p>
            <a:r>
              <a:rPr lang="en-US" dirty="0" smtClean="0"/>
              <a:t>Mobile CLE activity examples:</a:t>
            </a:r>
          </a:p>
          <a:p>
            <a:pPr lvl="1"/>
            <a:r>
              <a:rPr lang="en-US" dirty="0" smtClean="0"/>
              <a:t>Taking notes</a:t>
            </a:r>
          </a:p>
          <a:p>
            <a:pPr lvl="1"/>
            <a:r>
              <a:rPr lang="en-US" dirty="0" smtClean="0"/>
              <a:t>Transcribing live or recorded audio</a:t>
            </a:r>
          </a:p>
          <a:p>
            <a:pPr lvl="1"/>
            <a:r>
              <a:rPr lang="en-US" dirty="0" smtClean="0"/>
              <a:t>Taking photos</a:t>
            </a:r>
          </a:p>
          <a:p>
            <a:pPr lvl="1"/>
            <a:r>
              <a:rPr lang="en-US" dirty="0" smtClean="0"/>
              <a:t>Taking videos</a:t>
            </a:r>
          </a:p>
          <a:p>
            <a:pPr lvl="1"/>
            <a:r>
              <a:rPr lang="en-US" dirty="0" smtClean="0"/>
              <a:t>Capturing audio</a:t>
            </a:r>
          </a:p>
          <a:p>
            <a:pPr lvl="1"/>
            <a:r>
              <a:rPr lang="en-US" dirty="0" smtClean="0"/>
              <a:t>Writing in blogs and microblogs</a:t>
            </a:r>
          </a:p>
          <a:p>
            <a:pPr lvl="1"/>
            <a:r>
              <a:rPr lang="en-US" dirty="0" smtClean="0"/>
              <a:t>Writing in wikis</a:t>
            </a:r>
          </a:p>
          <a:p>
            <a:pPr lvl="1"/>
            <a:r>
              <a:rPr lang="en-US" dirty="0" smtClean="0"/>
              <a:t>Writing in learning journals</a:t>
            </a:r>
          </a:p>
          <a:p>
            <a:pPr lvl="1"/>
            <a:r>
              <a:rPr lang="en-US" dirty="0" smtClean="0"/>
              <a:t>Assembling portfolios</a:t>
            </a:r>
          </a:p>
          <a:p>
            <a:pPr lvl="1"/>
            <a:r>
              <a:rPr lang="en-US" dirty="0" smtClean="0"/>
              <a:t>Coaching/mentoring</a:t>
            </a:r>
          </a:p>
          <a:p>
            <a:pPr lvl="1"/>
            <a:r>
              <a:rPr lang="en-US" dirty="0" smtClean="0"/>
              <a:t>Group conferencing</a:t>
            </a:r>
          </a:p>
          <a:p>
            <a:pPr lvl="1"/>
            <a:r>
              <a:rPr lang="en-US" dirty="0" smtClean="0"/>
              <a:t>Giving feedback</a:t>
            </a:r>
          </a:p>
          <a:p>
            <a:pPr lvl="1"/>
            <a:r>
              <a:rPr lang="en-US" dirty="0" smtClean="0"/>
              <a:t>Using social media (to solve problems</a:t>
            </a:r>
          </a:p>
          <a:p>
            <a:endParaRPr lang="en-US" dirty="0" smtClean="0"/>
          </a:p>
        </p:txBody>
      </p:sp>
      <p:sp>
        <p:nvSpPr>
          <p:cNvPr id="12" name="TextBox 11">
            <a:hlinkClick r:id="" action="ppaction://hlinkshowjump?jump=lastslideviewed"/>
          </p:cNvPr>
          <p:cNvSpPr txBox="1"/>
          <p:nvPr/>
        </p:nvSpPr>
        <p:spPr>
          <a:xfrm>
            <a:off x="4187952"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442794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6.6e. </a:t>
            </a:r>
            <a:r>
              <a:rPr lang="en-US" dirty="0"/>
              <a:t>Consider instructional design principles for mobile learning </a:t>
            </a:r>
            <a:r>
              <a:rPr lang="en-US" dirty="0" smtClean="0"/>
              <a:t>(5 of 8) </a:t>
            </a:r>
            <a:r>
              <a:rPr lang="en-US" sz="1600" dirty="0">
                <a:hlinkClick r:id="" action="ppaction://hlinkshowjump?jump=nextslide"/>
              </a:rPr>
              <a:t>continue</a:t>
            </a:r>
            <a:endParaRPr lang="en-US" sz="1600" dirty="0"/>
          </a:p>
        </p:txBody>
      </p:sp>
      <p:sp>
        <p:nvSpPr>
          <p:cNvPr id="8" name="Content Placeholder 7"/>
          <p:cNvSpPr>
            <a:spLocks noGrp="1"/>
          </p:cNvSpPr>
          <p:nvPr>
            <p:ph sz="quarter" idx="1"/>
          </p:nvPr>
        </p:nvSpPr>
        <p:spPr/>
        <p:txBody>
          <a:bodyPr>
            <a:normAutofit/>
          </a:bodyPr>
          <a:lstStyle/>
          <a:p>
            <a:r>
              <a:rPr lang="en-US" dirty="0" smtClean="0"/>
              <a:t>M-COPE model questions</a:t>
            </a:r>
          </a:p>
          <a:p>
            <a:pPr lvl="1"/>
            <a:r>
              <a:rPr lang="en-US" dirty="0" smtClean="0"/>
              <a:t>Mobile</a:t>
            </a:r>
          </a:p>
          <a:p>
            <a:pPr lvl="2"/>
            <a:r>
              <a:rPr lang="en-US" dirty="0" smtClean="0"/>
              <a:t>What role will the mobile device play in the activity (e.g., main channel, learning resource, assistive tool)?</a:t>
            </a:r>
          </a:p>
          <a:p>
            <a:pPr lvl="2"/>
            <a:r>
              <a:rPr lang="en-US" dirty="0" smtClean="0"/>
              <a:t>What existing mobile tools, apps, or resources serve as an inspiration for this activity?</a:t>
            </a:r>
          </a:p>
          <a:p>
            <a:pPr lvl="2"/>
            <a:r>
              <a:rPr lang="en-US" dirty="0" smtClean="0"/>
              <a:t>What unique elements of mobile devices (e.g., inputs, mobility, geolocation) are necessary to support the learning activity?</a:t>
            </a:r>
          </a:p>
          <a:p>
            <a:pPr lvl="2"/>
            <a:r>
              <a:rPr lang="en-US" dirty="0"/>
              <a:t>How can a mobile device enable learning interactions that are not </a:t>
            </a:r>
            <a:r>
              <a:rPr lang="en-US" dirty="0" smtClean="0"/>
              <a:t>otherwise possible </a:t>
            </a:r>
            <a:r>
              <a:rPr lang="en-US" dirty="0"/>
              <a:t>in this environment? In this content area?</a:t>
            </a:r>
          </a:p>
          <a:p>
            <a:pPr lvl="2"/>
            <a:r>
              <a:rPr lang="en-US" dirty="0"/>
              <a:t>What mobile tools or applications have inspired you to consider a </a:t>
            </a:r>
            <a:r>
              <a:rPr lang="en-US" dirty="0" smtClean="0"/>
              <a:t>mobile learning </a:t>
            </a:r>
            <a:r>
              <a:rPr lang="en-US" dirty="0"/>
              <a:t>activity?</a:t>
            </a:r>
            <a:endParaRPr lang="en-US" dirty="0" smtClean="0"/>
          </a:p>
          <a:p>
            <a:pPr lvl="1"/>
            <a:r>
              <a:rPr lang="en-US" dirty="0" smtClean="0"/>
              <a:t>Conditions</a:t>
            </a:r>
          </a:p>
          <a:p>
            <a:pPr lvl="2"/>
            <a:r>
              <a:rPr lang="en-US" dirty="0" smtClean="0"/>
              <a:t>Will you need to adopt, adapt, or create the mobile resources used in this learning activity?</a:t>
            </a:r>
          </a:p>
          <a:p>
            <a:pPr lvl="2"/>
            <a:r>
              <a:rPr lang="en-US" dirty="0" smtClean="0"/>
              <a:t>Will learners each need their own devices? Who will supply devices?</a:t>
            </a:r>
          </a:p>
          <a:p>
            <a:pPr lvl="2"/>
            <a:r>
              <a:rPr lang="en-US" dirty="0" smtClean="0"/>
              <a:t>Where and when will the activity take place?</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Dennen </a:t>
            </a:r>
            <a:r>
              <a:rPr lang="en-US" sz="1000" dirty="0">
                <a:latin typeface="Arial" panose="020B0604020202020204" pitchFamily="34" charset="0"/>
                <a:cs typeface="Arial" panose="020B0604020202020204" pitchFamily="34" charset="0"/>
              </a:rPr>
              <a:t>&amp; </a:t>
            </a:r>
            <a:r>
              <a:rPr lang="en-US" sz="1000" dirty="0" err="1" smtClean="0">
                <a:latin typeface="Arial" panose="020B0604020202020204" pitchFamily="34" charset="0"/>
                <a:cs typeface="Arial" panose="020B0604020202020204" pitchFamily="34" charset="0"/>
              </a:rPr>
              <a:t>Hao</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9399257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6.6f. </a:t>
            </a:r>
            <a:r>
              <a:rPr lang="en-US" dirty="0"/>
              <a:t>Consider instructional design principles for mobile learning </a:t>
            </a:r>
            <a:r>
              <a:rPr lang="en-US" dirty="0" smtClean="0"/>
              <a:t>(6 of 8) </a:t>
            </a:r>
            <a:r>
              <a:rPr lang="en-US" sz="1600" dirty="0">
                <a:hlinkClick r:id="" action="ppaction://hlinkshowjump?jump=nextslide"/>
              </a:rPr>
              <a:t>continue</a:t>
            </a:r>
            <a:endParaRPr lang="en-US" sz="1600" dirty="0"/>
          </a:p>
        </p:txBody>
      </p:sp>
      <p:sp>
        <p:nvSpPr>
          <p:cNvPr id="8" name="Content Placeholder 7"/>
          <p:cNvSpPr>
            <a:spLocks noGrp="1"/>
          </p:cNvSpPr>
          <p:nvPr>
            <p:ph sz="quarter" idx="1"/>
          </p:nvPr>
        </p:nvSpPr>
        <p:spPr/>
        <p:txBody>
          <a:bodyPr>
            <a:normAutofit/>
          </a:bodyPr>
          <a:lstStyle/>
          <a:p>
            <a:r>
              <a:rPr lang="en-US" dirty="0" smtClean="0"/>
              <a:t>M-COPE model questions (continued)</a:t>
            </a:r>
          </a:p>
          <a:p>
            <a:pPr lvl="1"/>
            <a:r>
              <a:rPr lang="en-US" dirty="0" smtClean="0"/>
              <a:t>Outcomes</a:t>
            </a:r>
          </a:p>
          <a:p>
            <a:pPr lvl="2"/>
            <a:r>
              <a:rPr lang="en-US" dirty="0" smtClean="0"/>
              <a:t>How does using a mobile device enable learners to meet the learning outcomes?</a:t>
            </a:r>
          </a:p>
          <a:p>
            <a:pPr lvl="1"/>
            <a:r>
              <a:rPr lang="en-US" dirty="0" smtClean="0"/>
              <a:t>Pedagogy</a:t>
            </a:r>
          </a:p>
          <a:p>
            <a:pPr lvl="2"/>
            <a:r>
              <a:rPr lang="en-US" dirty="0" smtClean="0"/>
              <a:t>In what ways can a mobile device support the desired instructional methods and approaches?</a:t>
            </a:r>
          </a:p>
          <a:p>
            <a:pPr lvl="2"/>
            <a:r>
              <a:rPr lang="en-US" dirty="0"/>
              <a:t>Why do you believe a mobile activity will support learning in this </a:t>
            </a:r>
            <a:r>
              <a:rPr lang="en-US" dirty="0" smtClean="0"/>
              <a:t>context?</a:t>
            </a:r>
          </a:p>
          <a:p>
            <a:pPr lvl="1"/>
            <a:r>
              <a:rPr lang="en-US" dirty="0" smtClean="0"/>
              <a:t>Ethics</a:t>
            </a:r>
          </a:p>
          <a:p>
            <a:pPr lvl="2"/>
            <a:r>
              <a:rPr lang="en-US" dirty="0" smtClean="0"/>
              <a:t>If a bring your own device model is being used, might anyone be left out?</a:t>
            </a:r>
            <a:endParaRPr lang="en-US" dirty="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Dennen </a:t>
            </a:r>
            <a:r>
              <a:rPr lang="en-US" sz="1000" dirty="0">
                <a:latin typeface="Arial" panose="020B0604020202020204" pitchFamily="34" charset="0"/>
                <a:cs typeface="Arial" panose="020B0604020202020204" pitchFamily="34" charset="0"/>
              </a:rPr>
              <a:t>&amp; </a:t>
            </a:r>
            <a:r>
              <a:rPr lang="en-US" sz="1000" dirty="0" err="1" smtClean="0">
                <a:latin typeface="Arial" panose="020B0604020202020204" pitchFamily="34" charset="0"/>
                <a:cs typeface="Arial" panose="020B0604020202020204" pitchFamily="34" charset="0"/>
              </a:rPr>
              <a:t>Hao</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0748005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6.6g. </a:t>
            </a:r>
            <a:r>
              <a:rPr lang="en-US" dirty="0"/>
              <a:t>Consider instructional design principles for mobile learning </a:t>
            </a:r>
            <a:r>
              <a:rPr lang="en-US" dirty="0" smtClean="0"/>
              <a:t>(7 of 8) </a:t>
            </a:r>
            <a:r>
              <a:rPr lang="en-US" sz="1400" dirty="0" smtClean="0">
                <a:hlinkClick r:id="" action="ppaction://hlinkshowjump?jump=nextslide"/>
              </a:rPr>
              <a:t>continue</a:t>
            </a:r>
            <a:endParaRPr lang="en-US" sz="1400" dirty="0"/>
          </a:p>
        </p:txBody>
      </p:sp>
      <p:sp>
        <p:nvSpPr>
          <p:cNvPr id="3" name="Content Placeholder 2"/>
          <p:cNvSpPr>
            <a:spLocks noGrp="1"/>
          </p:cNvSpPr>
          <p:nvPr>
            <p:ph sz="quarter" idx="1"/>
          </p:nvPr>
        </p:nvSpPr>
        <p:spPr/>
        <p:txBody>
          <a:bodyPr>
            <a:normAutofit fontScale="92500" lnSpcReduction="10000"/>
          </a:bodyPr>
          <a:lstStyle/>
          <a:p>
            <a:r>
              <a:rPr lang="en-US" dirty="0" smtClean="0"/>
              <a:t>FRAME model questions </a:t>
            </a:r>
          </a:p>
          <a:p>
            <a:pPr lvl="1"/>
            <a:r>
              <a:rPr lang="en-US" dirty="0" smtClean="0"/>
              <a:t>Learner Aspect (L). In designing mobile learning activities, have you considered:</a:t>
            </a:r>
          </a:p>
          <a:p>
            <a:pPr lvl="2"/>
            <a:r>
              <a:rPr lang="en-US" dirty="0" smtClean="0"/>
              <a:t>Assessing the learners’ current level of knowledge (if possible)?</a:t>
            </a:r>
          </a:p>
          <a:p>
            <a:pPr lvl="2"/>
            <a:r>
              <a:rPr lang="en-US" dirty="0" smtClean="0"/>
              <a:t>Using schemas, anchoring ideas, advance organizers, or other instructional techniques?</a:t>
            </a:r>
          </a:p>
          <a:p>
            <a:pPr lvl="2"/>
            <a:r>
              <a:rPr lang="en-US" dirty="0" smtClean="0"/>
              <a:t>Using contextual cues and multimedia to provide a variety of stimuli to assist comprehension and memory?</a:t>
            </a:r>
          </a:p>
          <a:p>
            <a:pPr lvl="2"/>
            <a:r>
              <a:rPr lang="en-US" dirty="0" smtClean="0"/>
              <a:t>Structuring learning activities around authentic contexts and audiences?</a:t>
            </a:r>
          </a:p>
          <a:p>
            <a:pPr lvl="2"/>
            <a:r>
              <a:rPr lang="en-US" dirty="0" smtClean="0"/>
              <a:t>Designing learning situations to stimulate active transfer of concepts and procedures to different contexts?</a:t>
            </a:r>
          </a:p>
          <a:p>
            <a:pPr lvl="2"/>
            <a:r>
              <a:rPr lang="en-US" dirty="0" smtClean="0"/>
              <a:t>Allowing learners to explore, discover, select information relevant to their own unique problems?</a:t>
            </a:r>
          </a:p>
          <a:p>
            <a:pPr lvl="1"/>
            <a:r>
              <a:rPr lang="en-US" dirty="0" smtClean="0"/>
              <a:t>Device Usability (DL). While using mobile devices in learning activities, have you considered:</a:t>
            </a:r>
          </a:p>
          <a:p>
            <a:pPr lvl="2"/>
            <a:r>
              <a:rPr lang="en-US" dirty="0" smtClean="0"/>
              <a:t>The locations and climates in which the learner may wish to carry a device?</a:t>
            </a:r>
          </a:p>
          <a:p>
            <a:pPr lvl="2"/>
            <a:r>
              <a:rPr lang="en-US" dirty="0" smtClean="0"/>
              <a:t>If the learner’s device will permit access to information whenever and wherever needed (just-in-time learning)?</a:t>
            </a:r>
          </a:p>
          <a:p>
            <a:pPr lvl="2"/>
            <a:r>
              <a:rPr lang="en-US" dirty="0" smtClean="0"/>
              <a:t>Reducing cognitive load by chunking content, reducing the number of required actions to complete tasks, using mnemonic devices, and simplifying displays?</a:t>
            </a:r>
          </a:p>
          <a:p>
            <a:pPr lvl="2"/>
            <a:r>
              <a:rPr lang="en-US" dirty="0" smtClean="0"/>
              <a:t>Making the device aesthetically pleasing and functional for learners by allowing them to choose themes and adjust preferences?</a:t>
            </a:r>
          </a:p>
          <a:p>
            <a:pPr lvl="1"/>
            <a:endParaRPr lang="en-US" dirty="0" smtClean="0"/>
          </a:p>
          <a:p>
            <a:endParaRPr lang="en-US" dirty="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Koole (2009)</a:t>
            </a:r>
            <a:endParaRPr lang="en-US" sz="10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5211338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6.6h. </a:t>
            </a:r>
            <a:r>
              <a:rPr lang="en-US" dirty="0"/>
              <a:t>Consider instructional design principles for mobile learning </a:t>
            </a:r>
            <a:r>
              <a:rPr lang="en-US" dirty="0" smtClean="0"/>
              <a:t>(8 of 8)</a:t>
            </a:r>
            <a:endParaRPr lang="en-US" dirty="0"/>
          </a:p>
        </p:txBody>
      </p:sp>
      <p:sp>
        <p:nvSpPr>
          <p:cNvPr id="3" name="Content Placeholder 2"/>
          <p:cNvSpPr>
            <a:spLocks noGrp="1"/>
          </p:cNvSpPr>
          <p:nvPr>
            <p:ph sz="quarter" idx="1"/>
          </p:nvPr>
        </p:nvSpPr>
        <p:spPr/>
        <p:txBody>
          <a:bodyPr/>
          <a:lstStyle/>
          <a:p>
            <a:r>
              <a:rPr lang="en-US" dirty="0" smtClean="0"/>
              <a:t>FRAME model questions (continued)</a:t>
            </a:r>
          </a:p>
          <a:p>
            <a:pPr lvl="1"/>
            <a:r>
              <a:rPr lang="en-US" dirty="0" smtClean="0"/>
              <a:t>Social (S). In terms of culture and society, have you considered:</a:t>
            </a:r>
          </a:p>
          <a:p>
            <a:pPr lvl="2"/>
            <a:r>
              <a:rPr lang="en-US" dirty="0" smtClean="0"/>
              <a:t>Clarifying definitions, cultural </a:t>
            </a:r>
            <a:r>
              <a:rPr lang="en-US" dirty="0" err="1" smtClean="0"/>
              <a:t>behaviours</a:t>
            </a:r>
            <a:r>
              <a:rPr lang="en-US" dirty="0" smtClean="0"/>
              <a:t> (etiquette), or symbols that participants might require while interacting?</a:t>
            </a:r>
          </a:p>
          <a:p>
            <a:pPr lvl="2"/>
            <a:r>
              <a:rPr lang="en-US" dirty="0" smtClean="0"/>
              <a:t>Providing methods or guidance for ensuring sufficient, accurate, and relevant communications among participants in the mobile media space?</a:t>
            </a:r>
          </a:p>
          <a:p>
            <a:pPr lvl="1"/>
            <a:r>
              <a:rPr lang="en-US" dirty="0" smtClean="0"/>
              <a:t>Interaction Learning (LS). With regard to interaction, have you considered:</a:t>
            </a:r>
          </a:p>
          <a:p>
            <a:pPr lvl="2"/>
            <a:r>
              <a:rPr lang="en-US" dirty="0" smtClean="0"/>
              <a:t>The learner’s relationships with other learners, experts, and systems?</a:t>
            </a:r>
          </a:p>
          <a:p>
            <a:pPr lvl="2"/>
            <a:r>
              <a:rPr lang="en-US" dirty="0" smtClean="0"/>
              <a:t>The learner’s preferences for social interaction and for learning information and/or skills?</a:t>
            </a:r>
          </a:p>
          <a:p>
            <a:pPr lvl="2"/>
            <a:r>
              <a:rPr lang="en-US" dirty="0" smtClean="0"/>
              <a:t>Providing mobile media spaces for the development of communities of practice, apprenticeships, and mentorship between learners and experts?</a:t>
            </a:r>
          </a:p>
          <a:p>
            <a:pPr lvl="1"/>
            <a:endParaRPr lang="en-US" dirty="0" smtClean="0"/>
          </a:p>
          <a:p>
            <a:endParaRPr lang="en-US" dirty="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Koole (2009)</a:t>
            </a:r>
            <a:endParaRPr lang="en-US" sz="10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9481990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6.7.2a. Consider 4C-ID model for guiding instructional strategy (1 of 3) </a:t>
            </a:r>
            <a:r>
              <a:rPr lang="en-US" sz="1600" dirty="0">
                <a:hlinkClick r:id="" action="ppaction://hlinkshowjump?jump=nextslide"/>
              </a:rPr>
              <a:t>continue</a:t>
            </a:r>
            <a:endParaRPr lang="en-US" sz="1600" dirty="0"/>
          </a:p>
        </p:txBody>
      </p:sp>
      <p:sp>
        <p:nvSpPr>
          <p:cNvPr id="8" name="Content Placeholder 7"/>
          <p:cNvSpPr>
            <a:spLocks noGrp="1"/>
          </p:cNvSpPr>
          <p:nvPr>
            <p:ph sz="quarter" idx="1"/>
          </p:nvPr>
        </p:nvSpPr>
        <p:spPr/>
        <p:txBody>
          <a:bodyPr>
            <a:normAutofit/>
          </a:bodyPr>
          <a:lstStyle/>
          <a:p>
            <a:r>
              <a:rPr lang="en-US" dirty="0" smtClean="0"/>
              <a:t>Complex problem-solving </a:t>
            </a:r>
            <a:r>
              <a:rPr lang="en-US" dirty="0"/>
              <a:t>coupled with completing procedures that match authentic set of </a:t>
            </a:r>
            <a:r>
              <a:rPr lang="en-US" dirty="0" smtClean="0"/>
              <a:t>tasks.</a:t>
            </a:r>
          </a:p>
          <a:p>
            <a:r>
              <a:rPr lang="en-US" dirty="0"/>
              <a:t>T</a:t>
            </a:r>
            <a:r>
              <a:rPr lang="en-US" dirty="0" smtClean="0"/>
              <a:t>asks practiced </a:t>
            </a:r>
            <a:r>
              <a:rPr lang="en-US" dirty="0"/>
              <a:t>and performed by </a:t>
            </a:r>
            <a:r>
              <a:rPr lang="en-US" dirty="0" smtClean="0"/>
              <a:t>learners </a:t>
            </a:r>
            <a:r>
              <a:rPr lang="en-US" dirty="0"/>
              <a:t>in real or simulated environments, while </a:t>
            </a:r>
            <a:r>
              <a:rPr lang="en-US" dirty="0" smtClean="0"/>
              <a:t>level </a:t>
            </a:r>
            <a:r>
              <a:rPr lang="en-US" dirty="0"/>
              <a:t>of support diminishes as the learner </a:t>
            </a:r>
            <a:r>
              <a:rPr lang="en-US" dirty="0" smtClean="0"/>
              <a:t>progresses.</a:t>
            </a:r>
          </a:p>
          <a:p>
            <a:r>
              <a:rPr lang="en-US" dirty="0" smtClean="0"/>
              <a:t>Task </a:t>
            </a:r>
            <a:r>
              <a:rPr lang="en-US" dirty="0"/>
              <a:t>complexity </a:t>
            </a:r>
            <a:r>
              <a:rPr lang="en-US" dirty="0" smtClean="0"/>
              <a:t>increases </a:t>
            </a:r>
            <a:r>
              <a:rPr lang="en-US" dirty="0"/>
              <a:t>within each level as </a:t>
            </a:r>
            <a:r>
              <a:rPr lang="en-US" dirty="0" smtClean="0"/>
              <a:t>learners </a:t>
            </a:r>
            <a:r>
              <a:rPr lang="en-US" dirty="0"/>
              <a:t>progress; however, each level of complexity adds additional supportive </a:t>
            </a:r>
            <a:r>
              <a:rPr lang="en-US" dirty="0" smtClean="0"/>
              <a:t>information.</a:t>
            </a:r>
          </a:p>
          <a:p>
            <a:r>
              <a:rPr lang="en-US" dirty="0"/>
              <a:t>A</a:t>
            </a:r>
            <a:r>
              <a:rPr lang="en-US" dirty="0" smtClean="0"/>
              <a:t>llows learners </a:t>
            </a:r>
            <a:r>
              <a:rPr lang="en-US" dirty="0"/>
              <a:t>to navigate the increasingly complex learning environment by being supported by just-in-time external </a:t>
            </a:r>
            <a:r>
              <a:rPr lang="en-US" dirty="0" smtClean="0"/>
              <a:t>support</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nl-NL" sz="1000" dirty="0" smtClean="0">
                <a:latin typeface="Arial" panose="020B0604020202020204" pitchFamily="34" charset="0"/>
                <a:cs typeface="Arial" panose="020B0604020202020204" pitchFamily="34" charset="0"/>
              </a:rPr>
              <a:t>Van Merrienboer (1997)</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198724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6.7.2b. Consider 4C-ID model for guiding instructional strategy (2 of </a:t>
            </a:r>
            <a:r>
              <a:rPr lang="en-US" dirty="0" smtClean="0">
                <a:hlinkClick r:id="" action="ppaction://hlinkshowjump?jump=nextslide"/>
              </a:rPr>
              <a:t>3</a:t>
            </a:r>
            <a:r>
              <a:rPr lang="en-US" dirty="0" smtClean="0"/>
              <a:t>)</a:t>
            </a:r>
            <a:endParaRPr lang="en-US" sz="1600" dirty="0"/>
          </a:p>
        </p:txBody>
      </p:sp>
      <p:sp>
        <p:nvSpPr>
          <p:cNvPr id="8" name="Content Placeholder 7"/>
          <p:cNvSpPr>
            <a:spLocks noGrp="1"/>
          </p:cNvSpPr>
          <p:nvPr>
            <p:ph sz="quarter" idx="1"/>
          </p:nvPr>
        </p:nvSpPr>
        <p:spPr/>
        <p:txBody>
          <a:bodyPr>
            <a:normAutofit/>
          </a:bodyPr>
          <a:lstStyle/>
          <a:p>
            <a:r>
              <a:rPr lang="en-US" dirty="0" smtClean="0"/>
              <a:t>Four components</a:t>
            </a:r>
          </a:p>
          <a:p>
            <a:pPr lvl="1"/>
            <a:r>
              <a:rPr lang="en-US" dirty="0" smtClean="0"/>
              <a:t>Learning tasks</a:t>
            </a:r>
          </a:p>
          <a:p>
            <a:pPr lvl="2"/>
            <a:r>
              <a:rPr lang="en-US" dirty="0" smtClean="0"/>
              <a:t>Concrete, authentic, whole-task experiences</a:t>
            </a:r>
          </a:p>
          <a:p>
            <a:pPr lvl="2"/>
            <a:r>
              <a:rPr lang="en-US" dirty="0" smtClean="0"/>
              <a:t>Organized in simple-to-complex task classes, i.e., categories of equivalent learning tasks</a:t>
            </a:r>
          </a:p>
          <a:p>
            <a:pPr lvl="2"/>
            <a:r>
              <a:rPr lang="en-US" dirty="0" smtClean="0"/>
              <a:t>Learning tasks within the same task class start with high built-in learner support, which disappears at the end of the task class (i.e., a process of scaffolding)</a:t>
            </a:r>
          </a:p>
          <a:p>
            <a:pPr lvl="2"/>
            <a:r>
              <a:rPr lang="en-US" dirty="0" smtClean="0"/>
              <a:t>Learning tasks within the same task class show high variability</a:t>
            </a:r>
          </a:p>
          <a:p>
            <a:pPr lvl="1"/>
            <a:r>
              <a:rPr lang="en-US" dirty="0" smtClean="0"/>
              <a:t>Part-task practice</a:t>
            </a:r>
          </a:p>
          <a:p>
            <a:pPr lvl="2"/>
            <a:r>
              <a:rPr lang="en-US" dirty="0" smtClean="0"/>
              <a:t>Provides additional practice for selected recurrent constituent skill in order to reach required level of automaticity</a:t>
            </a:r>
          </a:p>
          <a:p>
            <a:pPr lvl="2"/>
            <a:r>
              <a:rPr lang="en-US" dirty="0" smtClean="0"/>
              <a:t>Organized in part-task practice sessions, which are best intermixed with learning tasks</a:t>
            </a:r>
          </a:p>
          <a:p>
            <a:pPr lvl="2"/>
            <a:r>
              <a:rPr lang="en-US" dirty="0" smtClean="0"/>
              <a:t>Snowballing and REP-sequenced might be applied for complex rule sets</a:t>
            </a:r>
          </a:p>
          <a:p>
            <a:pPr lvl="2"/>
            <a:r>
              <a:rPr lang="en-US" dirty="0" smtClean="0"/>
              <a:t>Practice items are divergent for all situations that underlying rules can deal with</a:t>
            </a:r>
          </a:p>
          <a:p>
            <a:pPr lvl="3"/>
            <a:endParaRPr lang="en-US" dirty="0" smtClean="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nl-NL" sz="1000" dirty="0" smtClean="0">
                <a:latin typeface="Arial" panose="020B0604020202020204" pitchFamily="34" charset="0"/>
                <a:cs typeface="Arial" panose="020B0604020202020204" pitchFamily="34" charset="0"/>
              </a:rPr>
              <a:t>Van Merrienboer (1997)</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88843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mLearning Design Reference Model.png"/>
          <p:cNvPicPr>
            <a:picLocks noChangeAspect="1"/>
          </p:cNvPicPr>
          <p:nvPr/>
        </p:nvPicPr>
        <p:blipFill>
          <a:blip r:embed="rId3" cstate="print"/>
          <a:srcRect r="70326" b="60435"/>
          <a:stretch>
            <a:fillRect/>
          </a:stretch>
        </p:blipFill>
        <p:spPr>
          <a:xfrm>
            <a:off x="6553200" y="1295400"/>
            <a:ext cx="2194560" cy="2194560"/>
          </a:xfrm>
          <a:prstGeom prst="rect">
            <a:avLst/>
          </a:prstGeom>
          <a:ln>
            <a:solidFill>
              <a:schemeClr val="tx1"/>
            </a:solidFill>
          </a:ln>
        </p:spPr>
      </p:pic>
      <p:pic>
        <p:nvPicPr>
          <p:cNvPr id="102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9362" t="17866" r="79619" b="54025"/>
          <a:stretch/>
        </p:blipFill>
        <p:spPr bwMode="auto">
          <a:xfrm>
            <a:off x="304800" y="3810000"/>
            <a:ext cx="2189018" cy="223299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dirty="0" smtClean="0"/>
              <a:t>Interface Icons</a:t>
            </a:r>
            <a:endParaRPr lang="en-US" dirty="0"/>
          </a:p>
        </p:txBody>
      </p:sp>
      <p:pic>
        <p:nvPicPr>
          <p:cNvPr id="1028"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0652" t="23130" r="45277" b="38286"/>
          <a:stretch/>
        </p:blipFill>
        <p:spPr bwMode="auto">
          <a:xfrm>
            <a:off x="304800" y="1306802"/>
            <a:ext cx="2189018" cy="219305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35" name="Flowchart: Alternate Process 34"/>
          <p:cNvSpPr/>
          <p:nvPr/>
        </p:nvSpPr>
        <p:spPr>
          <a:xfrm>
            <a:off x="2819399" y="1306802"/>
            <a:ext cx="3418609" cy="1096529"/>
          </a:xfrm>
          <a:prstGeom prst="flowChartAlternateProcess">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ysClr val="windowText" lastClr="000000"/>
                </a:solidFill>
                <a:latin typeface="Arial" panose="020B0604020202020204" pitchFamily="34" charset="0"/>
                <a:cs typeface="Arial" panose="020B0604020202020204" pitchFamily="34" charset="0"/>
              </a:rPr>
              <a:t>This icon indicates a slide depicting a high-level step in the reference model in </a:t>
            </a:r>
            <a:r>
              <a:rPr lang="en-US" sz="1400" b="1" dirty="0" smtClean="0">
                <a:solidFill>
                  <a:sysClr val="windowText" lastClr="000000"/>
                </a:solidFill>
                <a:latin typeface="Arial" panose="020B0604020202020204" pitchFamily="34" charset="0"/>
                <a:cs typeface="Arial" panose="020B0604020202020204" pitchFamily="34" charset="0"/>
              </a:rPr>
              <a:t>Outline</a:t>
            </a:r>
            <a:r>
              <a:rPr lang="en-US" sz="1400" dirty="0" smtClean="0">
                <a:solidFill>
                  <a:sysClr val="windowText" lastClr="000000"/>
                </a:solidFill>
                <a:latin typeface="Arial" panose="020B0604020202020204" pitchFamily="34" charset="0"/>
                <a:cs typeface="Arial" panose="020B0604020202020204" pitchFamily="34" charset="0"/>
              </a:rPr>
              <a:t> view (shown on the left) or </a:t>
            </a:r>
            <a:r>
              <a:rPr lang="en-US" sz="1400" b="1" dirty="0" smtClean="0">
                <a:solidFill>
                  <a:sysClr val="windowText" lastClr="000000"/>
                </a:solidFill>
                <a:latin typeface="Arial" panose="020B0604020202020204" pitchFamily="34" charset="0"/>
                <a:cs typeface="Arial" panose="020B0604020202020204" pitchFamily="34" charset="0"/>
              </a:rPr>
              <a:t>Flowchart</a:t>
            </a:r>
            <a:r>
              <a:rPr lang="en-US" sz="1400" dirty="0" smtClean="0">
                <a:solidFill>
                  <a:sysClr val="windowText" lastClr="000000"/>
                </a:solidFill>
                <a:latin typeface="Arial" panose="020B0604020202020204" pitchFamily="34" charset="0"/>
                <a:cs typeface="Arial" panose="020B0604020202020204" pitchFamily="34" charset="0"/>
              </a:rPr>
              <a:t> view (shown on the right)</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41" name="Rectangle 40"/>
          <p:cNvSpPr/>
          <p:nvPr/>
        </p:nvSpPr>
        <p:spPr>
          <a:xfrm>
            <a:off x="457200" y="4038600"/>
            <a:ext cx="381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 name="Straight Arrow Connector 23"/>
          <p:cNvCxnSpPr/>
          <p:nvPr/>
        </p:nvCxnSpPr>
        <p:spPr>
          <a:xfrm flipH="1">
            <a:off x="887690" y="4152900"/>
            <a:ext cx="208411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4800" y="1371063"/>
            <a:ext cx="381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3" name="Straight Arrow Connector 52"/>
          <p:cNvCxnSpPr/>
          <p:nvPr/>
        </p:nvCxnSpPr>
        <p:spPr>
          <a:xfrm flipH="1">
            <a:off x="735290" y="1541708"/>
            <a:ext cx="208411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38009" y="1567466"/>
            <a:ext cx="36702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605031" y="1524000"/>
            <a:ext cx="3810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hlinkClick r:id="rId6" action="ppaction://hlinksldjump"/>
          </p:cNvPr>
          <p:cNvSpPr txBox="1"/>
          <p:nvPr/>
        </p:nvSpPr>
        <p:spPr>
          <a:xfrm>
            <a:off x="0" y="6400800"/>
            <a:ext cx="3505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Instructions for Use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22" name="TextBox 21">
            <a:hlinkClick r:id="rId8" action="ppaction://hlinksldjump"/>
          </p:cNvPr>
          <p:cNvSpPr txBox="1"/>
          <p:nvPr/>
        </p:nvSpPr>
        <p:spPr>
          <a:xfrm>
            <a:off x="8255120" y="6400800"/>
            <a:ext cx="736479" cy="369332"/>
          </a:xfrm>
          <a:prstGeom prst="rect">
            <a:avLst/>
          </a:prstGeom>
          <a:noFill/>
        </p:spPr>
        <p:txBody>
          <a:bodyPr wrap="square" rtlCol="0">
            <a:spAutoFit/>
          </a:bodyPr>
          <a:lstStyle/>
          <a:p>
            <a:r>
              <a:rPr lang="en-US" dirty="0" smtClean="0">
                <a:solidFill>
                  <a:schemeClr val="bg1">
                    <a:lumMod val="65000"/>
                  </a:schemeClr>
                </a:solidFill>
                <a:latin typeface="Arial" panose="020B0604020202020204" pitchFamily="34" charset="0"/>
                <a:cs typeface="Arial" panose="020B0604020202020204" pitchFamily="34" charset="0"/>
                <a:hlinkClick r:id="" action="ppaction://hlinkshowjump?jump=nextslide"/>
              </a:rPr>
              <a:t>Next</a:t>
            </a:r>
            <a:endParaRPr lang="en-US"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9" name="TextBox 28">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1" name="Flowchart: Alternate Process 30"/>
          <p:cNvSpPr/>
          <p:nvPr/>
        </p:nvSpPr>
        <p:spPr>
          <a:xfrm>
            <a:off x="2819400" y="3810000"/>
            <a:ext cx="3429000" cy="1828800"/>
          </a:xfrm>
          <a:prstGeom prst="flowChartAlternateProcess">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ysClr val="windowText" lastClr="000000"/>
                </a:solidFill>
                <a:latin typeface="Arial" panose="020B0604020202020204" pitchFamily="34" charset="0"/>
                <a:cs typeface="Arial" panose="020B0604020202020204" pitchFamily="34" charset="0"/>
              </a:rPr>
              <a:t>This icon indicates a slide depicting details about a single object at the lowest, most detailed level of the Reference Model. You can get to it from either a Chart or Outline slide. This slide is only used when there is supplementary data about the object.</a:t>
            </a:r>
            <a:endParaRPr lang="en-US" sz="14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62788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5" grpId="0" animBg="1"/>
      <p:bldP spid="31"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6.7.2c. Consider 4C-ID model for guiding instructional strategy (3 of 3)</a:t>
            </a:r>
            <a:endParaRPr lang="en-US" dirty="0"/>
          </a:p>
        </p:txBody>
      </p:sp>
      <p:sp>
        <p:nvSpPr>
          <p:cNvPr id="8" name="Content Placeholder 7"/>
          <p:cNvSpPr>
            <a:spLocks noGrp="1"/>
          </p:cNvSpPr>
          <p:nvPr>
            <p:ph sz="quarter" idx="1"/>
          </p:nvPr>
        </p:nvSpPr>
        <p:spPr/>
        <p:txBody>
          <a:bodyPr>
            <a:normAutofit fontScale="92500" lnSpcReduction="10000"/>
          </a:bodyPr>
          <a:lstStyle/>
          <a:p>
            <a:r>
              <a:rPr lang="en-US" dirty="0" smtClean="0"/>
              <a:t>Four components (continued)</a:t>
            </a:r>
          </a:p>
          <a:p>
            <a:pPr lvl="1"/>
            <a:r>
              <a:rPr lang="en-US" dirty="0" smtClean="0"/>
              <a:t>Supportive information</a:t>
            </a:r>
          </a:p>
          <a:p>
            <a:pPr lvl="2"/>
            <a:r>
              <a:rPr lang="en-US" dirty="0" smtClean="0"/>
              <a:t>Supports the learning and performance of non-recurrent aspects of learning tasks</a:t>
            </a:r>
          </a:p>
          <a:p>
            <a:pPr lvl="2"/>
            <a:r>
              <a:rPr lang="en-US" dirty="0" smtClean="0"/>
              <a:t>Consists of mental models, cognitive strategies and cognitive feedback</a:t>
            </a:r>
          </a:p>
          <a:p>
            <a:pPr lvl="2"/>
            <a:r>
              <a:rPr lang="en-US" dirty="0" smtClean="0"/>
              <a:t>Is specified per task class</a:t>
            </a:r>
          </a:p>
          <a:p>
            <a:pPr lvl="2"/>
            <a:r>
              <a:rPr lang="en-US" dirty="0" smtClean="0"/>
              <a:t>Is always available to the learners</a:t>
            </a:r>
          </a:p>
          <a:p>
            <a:pPr lvl="1"/>
            <a:r>
              <a:rPr lang="en-US" dirty="0" smtClean="0"/>
              <a:t>JIT information</a:t>
            </a:r>
          </a:p>
          <a:p>
            <a:pPr lvl="2"/>
            <a:r>
              <a:rPr lang="en-US" dirty="0" smtClean="0"/>
              <a:t>Prerequisite to the learning and performance of recurrent aspects of learning tasks or practice items</a:t>
            </a:r>
          </a:p>
          <a:p>
            <a:pPr lvl="2"/>
            <a:r>
              <a:rPr lang="en-US" dirty="0" smtClean="0"/>
              <a:t>Consists of information displays, demonstrations and instances and corrective feedback</a:t>
            </a:r>
          </a:p>
          <a:p>
            <a:pPr lvl="2"/>
            <a:r>
              <a:rPr lang="en-US" dirty="0" smtClean="0"/>
              <a:t>Is specified per recurrent constituent skill</a:t>
            </a:r>
          </a:p>
          <a:p>
            <a:pPr lvl="2"/>
            <a:r>
              <a:rPr lang="en-US" dirty="0" smtClean="0"/>
              <a:t>Presented when needed and quickly faces away as learners acquire expertise</a:t>
            </a:r>
          </a:p>
          <a:p>
            <a:pPr lvl="3"/>
            <a:endParaRPr lang="en-US" dirty="0" smtClean="0"/>
          </a:p>
        </p:txBody>
      </p:sp>
      <p:sp>
        <p:nvSpPr>
          <p:cNvPr id="3" name="Text Placeholder 2"/>
          <p:cNvSpPr>
            <a:spLocks noGrp="1"/>
          </p:cNvSpPr>
          <p:nvPr>
            <p:ph type="body" sz="quarter" idx="13"/>
          </p:nvPr>
        </p:nvSpPr>
        <p:spPr/>
        <p:txBody>
          <a:bodyPr/>
          <a:lstStyle/>
          <a:p>
            <a:r>
              <a:rPr lang="en-US" smtClean="0"/>
              <a:t>Resources</a:t>
            </a:r>
          </a:p>
          <a:p>
            <a:pPr lvl="1"/>
            <a:r>
              <a:rPr lang="en-US" smtClean="0">
                <a:hlinkClick r:id="rId3"/>
              </a:rPr>
              <a:t>http://www.nwlink.com/~donclark/hrd/learning/id/4c_id.html</a:t>
            </a:r>
            <a:endParaRPr lang="en-US" smtClean="0"/>
          </a:p>
          <a:p>
            <a:pPr lvl="1"/>
            <a:r>
              <a:rPr lang="en-US" smtClean="0">
                <a:hlinkClick r:id="rId4"/>
              </a:rPr>
              <a:t>http://www.cogtech.usc.edu/publications/clark_4cid.pdf</a:t>
            </a:r>
            <a:endParaRPr lang="en-US" smtClean="0"/>
          </a:p>
          <a:p>
            <a:pPr lvl="2"/>
            <a:endParaRPr lang="en-US" dirty="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nl-NL" sz="1000" dirty="0" smtClean="0">
                <a:latin typeface="Arial" panose="020B0604020202020204" pitchFamily="34" charset="0"/>
                <a:cs typeface="Arial" panose="020B0604020202020204" pitchFamily="34" charset="0"/>
              </a:rPr>
              <a:t>Van Merrienboer (1997)</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6"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9157156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6.7.4a. Consider using CLE if not already determined </a:t>
            </a:r>
            <a:br>
              <a:rPr lang="en-US" dirty="0" smtClean="0"/>
            </a:br>
            <a:r>
              <a:rPr lang="en-US" dirty="0" smtClean="0"/>
              <a:t>(1 of </a:t>
            </a:r>
            <a:r>
              <a:rPr lang="en-US" dirty="0" smtClean="0">
                <a:hlinkClick r:id="" action="ppaction://hlinkshowjump?jump=nextslide"/>
              </a:rPr>
              <a:t>2</a:t>
            </a:r>
            <a:r>
              <a:rPr lang="en-US" dirty="0" smtClean="0"/>
              <a:t>)</a:t>
            </a:r>
            <a:endParaRPr lang="en-US" dirty="0"/>
          </a:p>
        </p:txBody>
      </p:sp>
      <p:sp>
        <p:nvSpPr>
          <p:cNvPr id="8" name="Content Placeholder 7"/>
          <p:cNvSpPr>
            <a:spLocks noGrp="1"/>
          </p:cNvSpPr>
          <p:nvPr>
            <p:ph sz="quarter" idx="1"/>
          </p:nvPr>
        </p:nvSpPr>
        <p:spPr/>
        <p:txBody>
          <a:bodyPr>
            <a:normAutofit/>
          </a:bodyPr>
          <a:lstStyle/>
          <a:p>
            <a:r>
              <a:rPr lang="en-US" dirty="0" smtClean="0"/>
              <a:t>Not simply maximal vs minimal guidance – much more nuanced</a:t>
            </a:r>
          </a:p>
          <a:p>
            <a:r>
              <a:rPr lang="en-US" dirty="0" smtClean="0"/>
              <a:t>Used much more in education arena than training</a:t>
            </a:r>
          </a:p>
          <a:p>
            <a:r>
              <a:rPr lang="en-US" dirty="0" smtClean="0"/>
              <a:t>Blending of cognitivist and constructivist can be more effective than all one or the other</a:t>
            </a:r>
          </a:p>
          <a:p>
            <a:r>
              <a:rPr lang="en-US" dirty="0" smtClean="0"/>
              <a:t>Especially good for learning to solve ill defined problems, and developing cognitive strategies</a:t>
            </a:r>
          </a:p>
          <a:p>
            <a:r>
              <a:rPr lang="en-US" dirty="0" smtClean="0"/>
              <a:t>Roughly synonymous with</a:t>
            </a:r>
          </a:p>
          <a:p>
            <a:pPr lvl="1"/>
            <a:r>
              <a:rPr lang="en-US" dirty="0" smtClean="0"/>
              <a:t>Discovery learning</a:t>
            </a:r>
          </a:p>
          <a:p>
            <a:pPr lvl="1"/>
            <a:r>
              <a:rPr lang="en-US" dirty="0" smtClean="0"/>
              <a:t>Inquiry-based learning</a:t>
            </a:r>
          </a:p>
          <a:p>
            <a:pPr lvl="1"/>
            <a:r>
              <a:rPr lang="en-US" dirty="0" smtClean="0"/>
              <a:t>Problem-based learning</a:t>
            </a:r>
          </a:p>
          <a:p>
            <a:pPr lvl="1"/>
            <a:r>
              <a:rPr lang="en-US" dirty="0" smtClean="0"/>
              <a:t>Learner-centered learning</a:t>
            </a:r>
          </a:p>
          <a:p>
            <a:r>
              <a:rPr lang="en-US" dirty="0" smtClean="0"/>
              <a:t>Requires students with high levels of learning maturity and motivation</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0250060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6.7.4b. Consider using CLE if not already determined </a:t>
            </a:r>
            <a:br>
              <a:rPr lang="en-US" dirty="0" smtClean="0"/>
            </a:br>
            <a:r>
              <a:rPr lang="en-US" dirty="0" smtClean="0"/>
              <a:t>(2 of 2)</a:t>
            </a:r>
            <a:endParaRPr lang="en-US" dirty="0"/>
          </a:p>
        </p:txBody>
      </p:sp>
      <p:sp>
        <p:nvSpPr>
          <p:cNvPr id="8" name="Content Placeholder 7"/>
          <p:cNvSpPr>
            <a:spLocks noGrp="1"/>
          </p:cNvSpPr>
          <p:nvPr>
            <p:ph sz="quarter" idx="1"/>
          </p:nvPr>
        </p:nvSpPr>
        <p:spPr/>
        <p:txBody>
          <a:bodyPr>
            <a:normAutofit/>
          </a:bodyPr>
          <a:lstStyle/>
          <a:p>
            <a:r>
              <a:rPr lang="en-US" dirty="0"/>
              <a:t>Not an “easy way out” of planning process – still requires a lot of planning (Analysis activities, for example, are the same whether using constructivist or cognitivist approach)</a:t>
            </a:r>
          </a:p>
          <a:p>
            <a:r>
              <a:rPr lang="en-US" dirty="0"/>
              <a:t>Focuses on process rather than products and outcomes</a:t>
            </a:r>
          </a:p>
          <a:p>
            <a:r>
              <a:rPr lang="en-US" dirty="0"/>
              <a:t>Goals often include:</a:t>
            </a:r>
          </a:p>
          <a:p>
            <a:pPr lvl="1"/>
            <a:r>
              <a:rPr lang="en-US" dirty="0"/>
              <a:t>Reasoning, critical thinking, problem solving</a:t>
            </a:r>
          </a:p>
          <a:p>
            <a:pPr lvl="1"/>
            <a:r>
              <a:rPr lang="en-US" dirty="0"/>
              <a:t>Retention, understanding, and use</a:t>
            </a:r>
          </a:p>
          <a:p>
            <a:pPr lvl="1"/>
            <a:r>
              <a:rPr lang="en-US" dirty="0"/>
              <a:t>Metacognition</a:t>
            </a:r>
          </a:p>
          <a:p>
            <a:pPr lvl="2"/>
            <a:r>
              <a:rPr lang="en-US" dirty="0"/>
              <a:t>Cognitive flexibility</a:t>
            </a:r>
          </a:p>
          <a:p>
            <a:pPr lvl="2"/>
            <a:r>
              <a:rPr lang="en-US" dirty="0"/>
              <a:t>Self-regulation</a:t>
            </a:r>
          </a:p>
          <a:p>
            <a:pPr lvl="2"/>
            <a:r>
              <a:rPr lang="en-US" dirty="0"/>
              <a:t>Mindful reflection and epistemic </a:t>
            </a:r>
            <a:r>
              <a:rPr lang="en-US" dirty="0" smtClean="0"/>
              <a:t>flexibility</a:t>
            </a:r>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694319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6.7.6a. Plan for CLE (1 of 3) </a:t>
            </a:r>
            <a:r>
              <a:rPr lang="en-US" sz="1800" dirty="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a:bodyPr>
          <a:lstStyle/>
          <a:p>
            <a:r>
              <a:rPr lang="en-US" dirty="0" smtClean="0"/>
              <a:t>Planning the learning environment</a:t>
            </a:r>
          </a:p>
          <a:p>
            <a:pPr lvl="1"/>
            <a:r>
              <a:rPr lang="en-US" dirty="0" smtClean="0"/>
              <a:t>Goal</a:t>
            </a:r>
          </a:p>
          <a:p>
            <a:pPr lvl="1"/>
            <a:r>
              <a:rPr lang="en-US" dirty="0" smtClean="0"/>
              <a:t>Learning objectives</a:t>
            </a:r>
          </a:p>
          <a:p>
            <a:pPr lvl="1"/>
            <a:r>
              <a:rPr lang="en-US" dirty="0" smtClean="0"/>
              <a:t>Rationale</a:t>
            </a:r>
          </a:p>
          <a:p>
            <a:pPr lvl="1"/>
            <a:r>
              <a:rPr lang="en-US" dirty="0" smtClean="0"/>
              <a:t>Constructivist focus</a:t>
            </a:r>
          </a:p>
          <a:p>
            <a:pPr lvl="1"/>
            <a:r>
              <a:rPr lang="en-US" dirty="0" smtClean="0"/>
              <a:t>Pedagogical model (problem-based, project-based, case-based, etc.)</a:t>
            </a:r>
          </a:p>
          <a:p>
            <a:pPr lvl="1"/>
            <a:r>
              <a:rPr lang="en-US" dirty="0" smtClean="0"/>
              <a:t>Scenario (overview of problem, project, case, etc.)</a:t>
            </a:r>
          </a:p>
          <a:p>
            <a:pPr lvl="1"/>
            <a:r>
              <a:rPr lang="en-US" dirty="0" smtClean="0"/>
              <a:t>Learning resource materials</a:t>
            </a:r>
          </a:p>
          <a:p>
            <a:pPr lvl="1"/>
            <a:r>
              <a:rPr lang="en-US" dirty="0" smtClean="0"/>
              <a:t>Learner groupings</a:t>
            </a:r>
          </a:p>
          <a:p>
            <a:pPr lvl="1"/>
            <a:r>
              <a:rPr lang="en-US" dirty="0" smtClean="0"/>
              <a:t>Delivery system, media, and personnel</a:t>
            </a:r>
          </a:p>
          <a:p>
            <a:pPr lvl="3"/>
            <a:endParaRPr lang="en-US" dirty="0" smtClean="0"/>
          </a:p>
        </p:txBody>
      </p:sp>
      <p:sp>
        <p:nvSpPr>
          <p:cNvPr id="3" name="Text Placeholder 2"/>
          <p:cNvSpPr>
            <a:spLocks noGrp="1"/>
          </p:cNvSpPr>
          <p:nvPr>
            <p:ph type="body" sz="quarter" idx="13"/>
          </p:nvPr>
        </p:nvSpPr>
        <p:spPr/>
        <p:txBody>
          <a:bodyPr>
            <a:normAutofit/>
          </a:bodyPr>
          <a:lstStyle/>
          <a:p>
            <a:r>
              <a:rPr lang="en-US" dirty="0"/>
              <a:t>Planning for learner engagement</a:t>
            </a:r>
          </a:p>
          <a:p>
            <a:pPr lvl="1"/>
            <a:r>
              <a:rPr lang="en-US" dirty="0"/>
              <a:t>Engage</a:t>
            </a:r>
          </a:p>
          <a:p>
            <a:pPr lvl="2"/>
            <a:r>
              <a:rPr lang="en-US" dirty="0"/>
              <a:t>First encounter with problem and material</a:t>
            </a:r>
          </a:p>
          <a:p>
            <a:pPr lvl="2"/>
            <a:r>
              <a:rPr lang="en-US" dirty="0"/>
              <a:t>Gain attention</a:t>
            </a:r>
          </a:p>
          <a:p>
            <a:pPr lvl="2"/>
            <a:r>
              <a:rPr lang="en-US" dirty="0"/>
              <a:t>Arouse curiosity</a:t>
            </a:r>
          </a:p>
          <a:p>
            <a:pPr lvl="2"/>
            <a:r>
              <a:rPr lang="en-US" dirty="0"/>
              <a:t>Establish personal relevance in minds of learners)</a:t>
            </a:r>
          </a:p>
          <a:p>
            <a:pPr lvl="1"/>
            <a:r>
              <a:rPr lang="en-US" dirty="0" smtClean="0"/>
              <a:t>Explore</a:t>
            </a:r>
            <a:endParaRPr lang="en-US" dirty="0"/>
          </a:p>
          <a:p>
            <a:pPr lvl="2"/>
            <a:r>
              <a:rPr lang="en-US" dirty="0"/>
              <a:t>Involvement</a:t>
            </a:r>
          </a:p>
          <a:p>
            <a:pPr lvl="2"/>
            <a:r>
              <a:rPr lang="en-US" dirty="0"/>
              <a:t>Questioning</a:t>
            </a:r>
          </a:p>
          <a:p>
            <a:pPr lvl="2"/>
            <a:r>
              <a:rPr lang="en-US" dirty="0"/>
              <a:t>Hypothesizing</a:t>
            </a:r>
          </a:p>
          <a:p>
            <a:pPr lvl="2"/>
            <a:r>
              <a:rPr lang="en-US" dirty="0"/>
              <a:t>Information seeking</a:t>
            </a:r>
          </a:p>
          <a:p>
            <a:pPr lvl="2"/>
            <a:r>
              <a:rPr lang="en-US" dirty="0"/>
              <a:t>Interaction</a:t>
            </a:r>
          </a:p>
          <a:p>
            <a:pPr lvl="2"/>
            <a:r>
              <a:rPr lang="en-US" dirty="0"/>
              <a:t>Sharing</a:t>
            </a:r>
          </a:p>
          <a:p>
            <a:pPr lvl="1"/>
            <a:endParaRPr lang="en-US" dirty="0" smtClean="0"/>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nl-NL"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2266880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6.7.6b. Plan for CLE (2 of </a:t>
            </a:r>
            <a:r>
              <a:rPr lang="en-US" dirty="0" smtClean="0">
                <a:hlinkClick r:id="" action="ppaction://hlinkshowjump?jump=nextslide"/>
              </a:rPr>
              <a:t>3</a:t>
            </a:r>
            <a:r>
              <a:rPr lang="en-US" dirty="0" smtClean="0"/>
              <a:t>)</a:t>
            </a:r>
            <a:endParaRPr lang="en-US" dirty="0"/>
          </a:p>
        </p:txBody>
      </p:sp>
      <p:sp>
        <p:nvSpPr>
          <p:cNvPr id="8" name="Content Placeholder 7"/>
          <p:cNvSpPr>
            <a:spLocks noGrp="1"/>
          </p:cNvSpPr>
          <p:nvPr>
            <p:ph sz="quarter" idx="1"/>
          </p:nvPr>
        </p:nvSpPr>
        <p:spPr/>
        <p:txBody>
          <a:bodyPr>
            <a:normAutofit lnSpcReduction="10000"/>
          </a:bodyPr>
          <a:lstStyle/>
          <a:p>
            <a:r>
              <a:rPr lang="en-US" dirty="0"/>
              <a:t>Planning for learner </a:t>
            </a:r>
            <a:r>
              <a:rPr lang="en-US" dirty="0" smtClean="0"/>
              <a:t>engagement (continued)</a:t>
            </a:r>
            <a:endParaRPr lang="en-US" dirty="0"/>
          </a:p>
          <a:p>
            <a:pPr lvl="1"/>
            <a:r>
              <a:rPr lang="en-US" dirty="0" smtClean="0"/>
              <a:t>Explain</a:t>
            </a:r>
          </a:p>
          <a:p>
            <a:pPr lvl="2"/>
            <a:r>
              <a:rPr lang="en-US" dirty="0" smtClean="0"/>
              <a:t>Describe phenomena</a:t>
            </a:r>
          </a:p>
          <a:p>
            <a:pPr lvl="2"/>
            <a:r>
              <a:rPr lang="en-US" dirty="0" smtClean="0"/>
              <a:t>Use terminology</a:t>
            </a:r>
          </a:p>
          <a:p>
            <a:pPr lvl="2"/>
            <a:r>
              <a:rPr lang="en-US" dirty="0" smtClean="0"/>
              <a:t>Share ideas</a:t>
            </a:r>
          </a:p>
          <a:p>
            <a:pPr lvl="2"/>
            <a:r>
              <a:rPr lang="en-US" dirty="0" smtClean="0"/>
              <a:t>Propose explanations</a:t>
            </a:r>
          </a:p>
          <a:p>
            <a:pPr lvl="2"/>
            <a:r>
              <a:rPr lang="en-US" dirty="0" smtClean="0"/>
              <a:t>Test solutions</a:t>
            </a:r>
          </a:p>
          <a:p>
            <a:pPr lvl="2"/>
            <a:r>
              <a:rPr lang="en-US" dirty="0" smtClean="0"/>
              <a:t>Defend interpretations</a:t>
            </a:r>
          </a:p>
          <a:p>
            <a:pPr lvl="1"/>
            <a:r>
              <a:rPr lang="en-US" dirty="0" smtClean="0"/>
              <a:t>Elaborate</a:t>
            </a:r>
          </a:p>
          <a:p>
            <a:pPr lvl="2"/>
            <a:r>
              <a:rPr lang="en-US" dirty="0" smtClean="0"/>
              <a:t>Transfer and expand knowledge</a:t>
            </a:r>
          </a:p>
          <a:p>
            <a:pPr lvl="2"/>
            <a:r>
              <a:rPr lang="en-US" dirty="0" smtClean="0"/>
              <a:t>Apply in new settings</a:t>
            </a:r>
          </a:p>
          <a:p>
            <a:pPr lvl="2"/>
            <a:r>
              <a:rPr lang="en-US" dirty="0" smtClean="0"/>
              <a:t>See relationships</a:t>
            </a:r>
          </a:p>
          <a:p>
            <a:pPr lvl="2"/>
            <a:r>
              <a:rPr lang="en-US" dirty="0" smtClean="0"/>
              <a:t>Recognize patterns</a:t>
            </a:r>
          </a:p>
          <a:p>
            <a:pPr lvl="2"/>
            <a:r>
              <a:rPr lang="en-US" dirty="0"/>
              <a:t>Make connections</a:t>
            </a:r>
          </a:p>
          <a:p>
            <a:pPr lvl="2"/>
            <a:r>
              <a:rPr lang="en-US" dirty="0"/>
              <a:t>Test in new contexts</a:t>
            </a:r>
          </a:p>
          <a:p>
            <a:pPr lvl="2"/>
            <a:r>
              <a:rPr lang="en-US" dirty="0"/>
              <a:t>Relate to life experiences</a:t>
            </a:r>
          </a:p>
          <a:p>
            <a:pPr marL="685800" lvl="2" indent="0">
              <a:buNone/>
            </a:pPr>
            <a:endParaRPr lang="en-US" dirty="0" smtClean="0"/>
          </a:p>
          <a:p>
            <a:pPr lvl="3"/>
            <a:endParaRPr lang="en-US" dirty="0" smtClean="0"/>
          </a:p>
        </p:txBody>
      </p:sp>
      <p:sp>
        <p:nvSpPr>
          <p:cNvPr id="3" name="Text Placeholder 2"/>
          <p:cNvSpPr>
            <a:spLocks noGrp="1"/>
          </p:cNvSpPr>
          <p:nvPr>
            <p:ph type="body" sz="quarter" idx="13"/>
          </p:nvPr>
        </p:nvSpPr>
        <p:spPr/>
        <p:txBody>
          <a:bodyPr/>
          <a:lstStyle/>
          <a:p>
            <a:pPr lvl="1"/>
            <a:r>
              <a:rPr lang="en-US" dirty="0" smtClean="0"/>
              <a:t>Evaluate</a:t>
            </a:r>
          </a:p>
          <a:p>
            <a:pPr lvl="2"/>
            <a:r>
              <a:rPr lang="en-US" dirty="0" smtClean="0"/>
              <a:t>Collaborate</a:t>
            </a:r>
          </a:p>
          <a:p>
            <a:pPr lvl="2"/>
            <a:r>
              <a:rPr lang="en-US" dirty="0" smtClean="0"/>
              <a:t>Negotiate outcomes</a:t>
            </a:r>
          </a:p>
          <a:p>
            <a:pPr lvl="2"/>
            <a:r>
              <a:rPr lang="en-US" dirty="0" smtClean="0"/>
              <a:t>Define criteria</a:t>
            </a:r>
          </a:p>
          <a:p>
            <a:pPr lvl="2"/>
            <a:r>
              <a:rPr lang="en-US" dirty="0" smtClean="0"/>
              <a:t>Diagnose and prescribe</a:t>
            </a:r>
          </a:p>
          <a:p>
            <a:pPr lvl="2"/>
            <a:r>
              <a:rPr lang="en-US" dirty="0" smtClean="0"/>
              <a:t>Note incremental improvement</a:t>
            </a:r>
          </a:p>
          <a:p>
            <a:pPr lvl="2"/>
            <a:r>
              <a:rPr lang="en-US" dirty="0" smtClean="0"/>
              <a:t>Provide product and performance rubrics</a:t>
            </a:r>
          </a:p>
          <a:p>
            <a:pPr lvl="2"/>
            <a:r>
              <a:rPr lang="en-US" dirty="0" smtClean="0"/>
              <a:t>Reflect</a:t>
            </a:r>
          </a:p>
          <a:p>
            <a:pPr lvl="2"/>
            <a:r>
              <a:rPr lang="en-US" dirty="0" smtClean="0"/>
              <a:t>Refine</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nl-NL"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0178815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6.7.6c. Plan for CLE (3 of 3)</a:t>
            </a:r>
            <a:endParaRPr lang="en-US" dirty="0"/>
          </a:p>
        </p:txBody>
      </p:sp>
      <p:sp>
        <p:nvSpPr>
          <p:cNvPr id="8" name="Content Placeholder 7"/>
          <p:cNvSpPr>
            <a:spLocks noGrp="1"/>
          </p:cNvSpPr>
          <p:nvPr>
            <p:ph sz="quarter" idx="1"/>
          </p:nvPr>
        </p:nvSpPr>
        <p:spPr/>
        <p:txBody>
          <a:bodyPr>
            <a:normAutofit/>
          </a:bodyPr>
          <a:lstStyle/>
          <a:p>
            <a:r>
              <a:rPr lang="en-US" dirty="0" smtClean="0"/>
              <a:t>Planning learning guidance</a:t>
            </a:r>
          </a:p>
          <a:p>
            <a:pPr lvl="1"/>
            <a:r>
              <a:rPr lang="en-US" dirty="0" smtClean="0"/>
              <a:t>Scaffolding</a:t>
            </a:r>
          </a:p>
          <a:p>
            <a:pPr lvl="2"/>
            <a:r>
              <a:rPr lang="en-US" dirty="0" smtClean="0"/>
              <a:t>Models</a:t>
            </a:r>
          </a:p>
          <a:p>
            <a:pPr lvl="2"/>
            <a:r>
              <a:rPr lang="en-US" dirty="0" smtClean="0"/>
              <a:t>Graphic organizers</a:t>
            </a:r>
          </a:p>
          <a:p>
            <a:pPr lvl="2"/>
            <a:r>
              <a:rPr lang="en-US" dirty="0" smtClean="0"/>
              <a:t>Worked examples</a:t>
            </a:r>
          </a:p>
          <a:p>
            <a:pPr lvl="2"/>
            <a:r>
              <a:rPr lang="en-US" dirty="0" smtClean="0"/>
              <a:t>Job aids</a:t>
            </a:r>
          </a:p>
          <a:p>
            <a:pPr lvl="2"/>
            <a:r>
              <a:rPr lang="en-US" dirty="0" smtClean="0"/>
              <a:t>Concept maps</a:t>
            </a:r>
          </a:p>
          <a:p>
            <a:pPr lvl="2"/>
            <a:r>
              <a:rPr lang="en-US" dirty="0" smtClean="0"/>
              <a:t>Questioning</a:t>
            </a:r>
          </a:p>
          <a:p>
            <a:pPr lvl="2"/>
            <a:r>
              <a:rPr lang="en-US" dirty="0" smtClean="0"/>
              <a:t>Guided feedback</a:t>
            </a:r>
          </a:p>
          <a:p>
            <a:pPr lvl="2"/>
            <a:r>
              <a:rPr lang="en-US" dirty="0" smtClean="0"/>
              <a:t>Etc.</a:t>
            </a:r>
          </a:p>
          <a:p>
            <a:pPr lvl="1"/>
            <a:r>
              <a:rPr lang="en-US" dirty="0" smtClean="0"/>
              <a:t>Coaching</a:t>
            </a:r>
          </a:p>
          <a:p>
            <a:pPr lvl="1"/>
            <a:r>
              <a:rPr lang="en-US" dirty="0" smtClean="0"/>
              <a:t>Modeling</a:t>
            </a:r>
          </a:p>
          <a:p>
            <a:pPr lvl="1"/>
            <a:r>
              <a:rPr lang="en-US" dirty="0" smtClean="0"/>
              <a:t>Tutoring and peer tutoring</a:t>
            </a:r>
          </a:p>
          <a:p>
            <a:pPr lvl="1"/>
            <a:r>
              <a:rPr lang="en-US" dirty="0" smtClean="0"/>
              <a:t>Mediated tutorials</a:t>
            </a:r>
          </a:p>
          <a:p>
            <a:pPr lvl="1"/>
            <a:r>
              <a:rPr lang="en-US" dirty="0" smtClean="0"/>
              <a:t>Direct instruction</a:t>
            </a:r>
          </a:p>
        </p:txBody>
      </p:sp>
      <p:sp>
        <p:nvSpPr>
          <p:cNvPr id="3" name="Text Placeholder 2"/>
          <p:cNvSpPr>
            <a:spLocks noGrp="1"/>
          </p:cNvSpPr>
          <p:nvPr>
            <p:ph type="body" sz="quarter" idx="13"/>
          </p:nvPr>
        </p:nvSpPr>
        <p:spPr/>
        <p:txBody>
          <a:bodyPr>
            <a:normAutofit/>
          </a:bodyPr>
          <a:lstStyle/>
          <a:p>
            <a:r>
              <a:rPr lang="en-US" dirty="0" smtClean="0"/>
              <a:t>Planning authentic assessment</a:t>
            </a:r>
          </a:p>
          <a:p>
            <a:pPr lvl="1"/>
            <a:r>
              <a:rPr lang="en-US" dirty="0" smtClean="0"/>
              <a:t>Rubrics and other instruments</a:t>
            </a:r>
          </a:p>
          <a:p>
            <a:pPr lvl="1"/>
            <a:r>
              <a:rPr lang="en-US" dirty="0" smtClean="0"/>
              <a:t>Categories of criteria</a:t>
            </a:r>
          </a:p>
          <a:p>
            <a:pPr lvl="2"/>
            <a:r>
              <a:rPr lang="en-US" dirty="0" smtClean="0"/>
              <a:t>Form</a:t>
            </a:r>
          </a:p>
          <a:p>
            <a:pPr lvl="2"/>
            <a:r>
              <a:rPr lang="en-US" dirty="0" smtClean="0"/>
              <a:t>Function</a:t>
            </a:r>
          </a:p>
          <a:p>
            <a:pPr lvl="2"/>
            <a:r>
              <a:rPr lang="en-US" dirty="0" smtClean="0"/>
              <a:t>Aesthetic</a:t>
            </a:r>
          </a:p>
          <a:p>
            <a:pPr lvl="2"/>
            <a:r>
              <a:rPr lang="en-US" dirty="0" smtClean="0"/>
              <a:t>Legal</a:t>
            </a:r>
          </a:p>
          <a:p>
            <a:pPr lvl="2"/>
            <a:r>
              <a:rPr lang="en-US" dirty="0" smtClean="0"/>
              <a:t>Etc.</a:t>
            </a:r>
          </a:p>
          <a:p>
            <a:pPr lvl="1"/>
            <a:r>
              <a:rPr lang="en-US" dirty="0" smtClean="0"/>
              <a:t>Prompts for reflection and self-assessment</a:t>
            </a:r>
          </a:p>
          <a:p>
            <a:pPr lvl="1"/>
            <a:r>
              <a:rPr lang="en-US" dirty="0" smtClean="0"/>
              <a:t>Model solutions</a:t>
            </a: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nl-NL"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4558915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6.7.7.4a. Determine appropriate instructional tactics (1 of </a:t>
            </a:r>
            <a:r>
              <a:rPr lang="en-US" sz="2400" dirty="0" smtClean="0">
                <a:hlinkClick r:id="" action="ppaction://hlinkshowjump?jump=nextslide"/>
              </a:rPr>
              <a:t>2</a:t>
            </a:r>
            <a:r>
              <a:rPr lang="en-US" sz="2400" dirty="0" smtClean="0"/>
              <a:t>)</a:t>
            </a:r>
            <a:endParaRPr lang="en-US" sz="1800" dirty="0"/>
          </a:p>
        </p:txBody>
      </p:sp>
      <p:sp>
        <p:nvSpPr>
          <p:cNvPr id="8" name="Content Placeholder 7"/>
          <p:cNvSpPr>
            <a:spLocks noGrp="1"/>
          </p:cNvSpPr>
          <p:nvPr>
            <p:ph sz="quarter" idx="1"/>
          </p:nvPr>
        </p:nvSpPr>
        <p:spPr/>
        <p:txBody>
          <a:bodyPr>
            <a:normAutofit lnSpcReduction="10000"/>
          </a:bodyPr>
          <a:lstStyle/>
          <a:p>
            <a:r>
              <a:rPr lang="en-US" dirty="0" smtClean="0"/>
              <a:t>Learning tactics matched to learning theory</a:t>
            </a:r>
          </a:p>
          <a:p>
            <a:pPr lvl="1"/>
            <a:r>
              <a:rPr lang="en-US" dirty="0" smtClean="0"/>
              <a:t>If Behaviorist, then consider:</a:t>
            </a:r>
          </a:p>
          <a:p>
            <a:pPr lvl="2"/>
            <a:r>
              <a:rPr lang="en-US" dirty="0" smtClean="0"/>
              <a:t>Building fluency/proficiency</a:t>
            </a:r>
          </a:p>
          <a:p>
            <a:pPr lvl="2"/>
            <a:r>
              <a:rPr lang="en-US" dirty="0" smtClean="0"/>
              <a:t>Chaining</a:t>
            </a:r>
          </a:p>
          <a:p>
            <a:pPr lvl="2"/>
            <a:r>
              <a:rPr lang="en-US" dirty="0" smtClean="0"/>
              <a:t>Drill and practice</a:t>
            </a:r>
          </a:p>
          <a:p>
            <a:pPr lvl="2"/>
            <a:r>
              <a:rPr lang="en-US" dirty="0" smtClean="0"/>
              <a:t>Fading</a:t>
            </a:r>
          </a:p>
          <a:p>
            <a:pPr lvl="2"/>
            <a:r>
              <a:rPr lang="en-US" dirty="0" smtClean="0"/>
              <a:t>Instructional cues</a:t>
            </a:r>
          </a:p>
          <a:p>
            <a:pPr lvl="2"/>
            <a:r>
              <a:rPr lang="en-US" dirty="0" smtClean="0"/>
              <a:t>Negative reinforcement</a:t>
            </a:r>
          </a:p>
          <a:p>
            <a:pPr lvl="2"/>
            <a:r>
              <a:rPr lang="en-US" dirty="0" smtClean="0"/>
              <a:t>Positive reinforcement</a:t>
            </a:r>
          </a:p>
          <a:p>
            <a:pPr lvl="2"/>
            <a:r>
              <a:rPr lang="en-US" dirty="0" smtClean="0"/>
              <a:t>Punishment</a:t>
            </a:r>
          </a:p>
          <a:p>
            <a:pPr lvl="2"/>
            <a:r>
              <a:rPr lang="en-US" dirty="0" smtClean="0"/>
              <a:t>Reinforcement removal</a:t>
            </a:r>
          </a:p>
          <a:p>
            <a:pPr lvl="2"/>
            <a:r>
              <a:rPr lang="en-US" dirty="0" smtClean="0"/>
              <a:t>Shaping</a:t>
            </a:r>
          </a:p>
          <a:p>
            <a:pPr lvl="1"/>
            <a:r>
              <a:rPr lang="en-US" dirty="0" smtClean="0"/>
              <a:t>If Cognitivist, then consider:</a:t>
            </a:r>
          </a:p>
          <a:p>
            <a:pPr lvl="2"/>
            <a:r>
              <a:rPr lang="en-US" dirty="0" smtClean="0"/>
              <a:t>Accretion</a:t>
            </a:r>
          </a:p>
          <a:p>
            <a:pPr lvl="2"/>
            <a:r>
              <a:rPr lang="en-US" dirty="0" smtClean="0"/>
              <a:t>Advance organizers</a:t>
            </a:r>
          </a:p>
          <a:p>
            <a:pPr lvl="2"/>
            <a:r>
              <a:rPr lang="en-US" dirty="0" smtClean="0"/>
              <a:t>Anchoring ideas</a:t>
            </a:r>
          </a:p>
        </p:txBody>
      </p:sp>
      <p:sp>
        <p:nvSpPr>
          <p:cNvPr id="6" name="Text Placeholder 5"/>
          <p:cNvSpPr>
            <a:spLocks noGrp="1"/>
          </p:cNvSpPr>
          <p:nvPr>
            <p:ph type="body" sz="quarter" idx="13"/>
          </p:nvPr>
        </p:nvSpPr>
        <p:spPr/>
        <p:txBody>
          <a:bodyPr>
            <a:normAutofit/>
          </a:bodyPr>
          <a:lstStyle/>
          <a:p>
            <a:pPr lvl="2"/>
            <a:r>
              <a:rPr lang="en-US" dirty="0" smtClean="0"/>
              <a:t>Chunking </a:t>
            </a:r>
            <a:r>
              <a:rPr lang="en-US" dirty="0"/>
              <a:t>information</a:t>
            </a:r>
          </a:p>
          <a:p>
            <a:pPr lvl="2"/>
            <a:r>
              <a:rPr lang="en-US" dirty="0"/>
              <a:t>Clarify </a:t>
            </a:r>
            <a:r>
              <a:rPr lang="en-US" dirty="0" err="1"/>
              <a:t>subsumption</a:t>
            </a:r>
            <a:endParaRPr lang="en-US" dirty="0"/>
          </a:p>
          <a:p>
            <a:pPr lvl="2"/>
            <a:r>
              <a:rPr lang="en-US" dirty="0"/>
              <a:t>Comparative organizers</a:t>
            </a:r>
          </a:p>
          <a:p>
            <a:pPr lvl="2"/>
            <a:r>
              <a:rPr lang="en-US" dirty="0" smtClean="0"/>
              <a:t>Comprehension </a:t>
            </a:r>
            <a:r>
              <a:rPr lang="en-US" dirty="0"/>
              <a:t>monitoring strategies</a:t>
            </a:r>
          </a:p>
          <a:p>
            <a:pPr lvl="2"/>
            <a:r>
              <a:rPr lang="en-US" dirty="0"/>
              <a:t>Concept mapping</a:t>
            </a:r>
          </a:p>
          <a:p>
            <a:pPr lvl="2"/>
            <a:r>
              <a:rPr lang="en-US" dirty="0"/>
              <a:t>Examples and matched </a:t>
            </a:r>
            <a:r>
              <a:rPr lang="en-US" dirty="0" err="1"/>
              <a:t>nonexamples</a:t>
            </a:r>
            <a:endParaRPr lang="en-US" dirty="0"/>
          </a:p>
          <a:p>
            <a:pPr lvl="2"/>
            <a:r>
              <a:rPr lang="en-US" dirty="0" err="1" smtClean="0"/>
              <a:t>Gagné's</a:t>
            </a:r>
            <a:r>
              <a:rPr lang="en-US" dirty="0" smtClean="0"/>
              <a:t> events of instruction</a:t>
            </a:r>
          </a:p>
          <a:p>
            <a:pPr lvl="2"/>
            <a:r>
              <a:rPr lang="en-US" dirty="0" smtClean="0"/>
              <a:t>Imagery</a:t>
            </a:r>
          </a:p>
          <a:p>
            <a:pPr lvl="2"/>
            <a:r>
              <a:rPr lang="en-US" dirty="0" smtClean="0"/>
              <a:t>Logical sequencing of content</a:t>
            </a:r>
          </a:p>
          <a:p>
            <a:pPr lvl="2"/>
            <a:r>
              <a:rPr lang="en-US" dirty="0" smtClean="0"/>
              <a:t>Metaphoric devices</a:t>
            </a:r>
          </a:p>
          <a:p>
            <a:pPr lvl="2"/>
            <a:r>
              <a:rPr lang="en-US" dirty="0" smtClean="0"/>
              <a:t>Mnemonics</a:t>
            </a:r>
          </a:p>
          <a:p>
            <a:pPr lvl="2"/>
            <a:r>
              <a:rPr lang="en-US" dirty="0" smtClean="0"/>
              <a:t>Organizational techniques</a:t>
            </a:r>
          </a:p>
          <a:p>
            <a:pPr lvl="2"/>
            <a:r>
              <a:rPr lang="en-US" dirty="0" smtClean="0"/>
              <a:t>Outlining</a:t>
            </a:r>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Dabbagh (2014)</a:t>
            </a:r>
            <a:endParaRPr lang="en-US" sz="1000" b="1" dirty="0" smtClean="0">
              <a:latin typeface="Arial" pitchFamily="34" charset="0"/>
              <a:cs typeface="Arial"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152400" y="5943600"/>
            <a:ext cx="8991600" cy="307777"/>
          </a:xfrm>
          <a:prstGeom prst="rect">
            <a:avLst/>
          </a:prstGeom>
          <a:noFill/>
        </p:spPr>
        <p:txBody>
          <a:bodyPr wrap="square" rtlCol="0">
            <a:spAutoFit/>
          </a:bodyPr>
          <a:lstStyle/>
          <a:p>
            <a:r>
              <a:rPr lang="en-US" sz="1400" b="1" dirty="0" smtClean="0"/>
              <a:t>For details on each of these tactics, see </a:t>
            </a:r>
            <a:r>
              <a:rPr lang="en-US" sz="1400" b="1" dirty="0" smtClean="0">
                <a:hlinkClick r:id="rId6"/>
              </a:rPr>
              <a:t>http://cehdclass.gmu.edu/ndabbagh/Resources/IDKB/strategies_tactics.htm</a:t>
            </a:r>
            <a:endParaRPr lang="en-US" sz="1400" b="1" dirty="0"/>
          </a:p>
        </p:txBody>
      </p:sp>
    </p:spTree>
    <p:extLst>
      <p:ext uri="{BB962C8B-B14F-4D97-AF65-F5344CB8AC3E}">
        <p14:creationId xmlns="" xmlns:p14="http://schemas.microsoft.com/office/powerpoint/2010/main" val="414690520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6.7.7.4b. Determine appropriate instructional tactics (2 of 2)</a:t>
            </a:r>
            <a:endParaRPr lang="en-US" dirty="0"/>
          </a:p>
        </p:txBody>
      </p:sp>
      <p:sp>
        <p:nvSpPr>
          <p:cNvPr id="8" name="Content Placeholder 7"/>
          <p:cNvSpPr>
            <a:spLocks noGrp="1"/>
          </p:cNvSpPr>
          <p:nvPr>
            <p:ph sz="quarter" idx="1"/>
          </p:nvPr>
        </p:nvSpPr>
        <p:spPr/>
        <p:txBody>
          <a:bodyPr>
            <a:normAutofit/>
          </a:bodyPr>
          <a:lstStyle/>
          <a:p>
            <a:pPr lvl="1"/>
            <a:r>
              <a:rPr lang="en-US" dirty="0" smtClean="0"/>
              <a:t>If Cognitivist, then consider: (continued)</a:t>
            </a:r>
          </a:p>
          <a:p>
            <a:pPr lvl="2"/>
            <a:r>
              <a:rPr lang="en-US" dirty="0" smtClean="0"/>
              <a:t>Pattern recognition</a:t>
            </a:r>
          </a:p>
          <a:p>
            <a:pPr lvl="2"/>
            <a:r>
              <a:rPr lang="en-US" dirty="0" smtClean="0"/>
              <a:t>Repetition</a:t>
            </a:r>
          </a:p>
          <a:p>
            <a:pPr lvl="2"/>
            <a:r>
              <a:rPr lang="en-US" dirty="0" smtClean="0"/>
              <a:t>Self-questioning</a:t>
            </a:r>
          </a:p>
          <a:p>
            <a:pPr lvl="2"/>
            <a:r>
              <a:rPr lang="en-US" dirty="0" smtClean="0"/>
              <a:t>Summarization</a:t>
            </a:r>
          </a:p>
          <a:p>
            <a:pPr lvl="2"/>
            <a:r>
              <a:rPr lang="en-US" dirty="0" smtClean="0"/>
              <a:t>Synthesis vs. Singling out</a:t>
            </a:r>
          </a:p>
          <a:p>
            <a:pPr lvl="2"/>
            <a:r>
              <a:rPr lang="en-US" dirty="0" smtClean="0"/>
              <a:t>Tuning</a:t>
            </a:r>
          </a:p>
          <a:p>
            <a:pPr lvl="1"/>
            <a:r>
              <a:rPr lang="en-US" dirty="0" smtClean="0"/>
              <a:t>If Constructivist, then consider:</a:t>
            </a:r>
          </a:p>
          <a:p>
            <a:pPr lvl="2"/>
            <a:r>
              <a:rPr lang="en-US" dirty="0" smtClean="0"/>
              <a:t>Articulation</a:t>
            </a:r>
          </a:p>
          <a:p>
            <a:pPr lvl="2"/>
            <a:r>
              <a:rPr lang="en-US" dirty="0" smtClean="0"/>
              <a:t>Authentic learning activities</a:t>
            </a:r>
          </a:p>
          <a:p>
            <a:pPr lvl="2"/>
            <a:r>
              <a:rPr lang="en-US" dirty="0" smtClean="0"/>
              <a:t>Coaching</a:t>
            </a:r>
          </a:p>
          <a:p>
            <a:pPr lvl="2"/>
            <a:r>
              <a:rPr lang="en-US" dirty="0" smtClean="0"/>
              <a:t>Cognitive conflicts</a:t>
            </a:r>
          </a:p>
          <a:p>
            <a:pPr lvl="2"/>
            <a:r>
              <a:rPr lang="en-US" dirty="0" smtClean="0"/>
              <a:t>Cognitive reflexivity</a:t>
            </a:r>
          </a:p>
          <a:p>
            <a:pPr lvl="2"/>
            <a:r>
              <a:rPr lang="en-US" dirty="0" smtClean="0"/>
              <a:t>Collaboration and social negotiation</a:t>
            </a:r>
          </a:p>
          <a:p>
            <a:pPr lvl="2"/>
            <a:r>
              <a:rPr lang="en-US" dirty="0" smtClean="0"/>
              <a:t>Cultural diversity</a:t>
            </a:r>
          </a:p>
        </p:txBody>
      </p:sp>
      <p:sp>
        <p:nvSpPr>
          <p:cNvPr id="6" name="Text Placeholder 5"/>
          <p:cNvSpPr>
            <a:spLocks noGrp="1"/>
          </p:cNvSpPr>
          <p:nvPr>
            <p:ph type="body" sz="quarter" idx="13"/>
          </p:nvPr>
        </p:nvSpPr>
        <p:spPr/>
        <p:txBody>
          <a:bodyPr/>
          <a:lstStyle/>
          <a:p>
            <a:pPr lvl="2"/>
            <a:r>
              <a:rPr lang="en-US" dirty="0"/>
              <a:t>Encourage curiosity</a:t>
            </a:r>
          </a:p>
          <a:p>
            <a:pPr lvl="2"/>
            <a:r>
              <a:rPr lang="en-US" dirty="0"/>
              <a:t>Enhance relevance</a:t>
            </a:r>
          </a:p>
          <a:p>
            <a:pPr lvl="2"/>
            <a:r>
              <a:rPr lang="en-US" dirty="0"/>
              <a:t>Enrich the learning environment</a:t>
            </a:r>
          </a:p>
          <a:p>
            <a:pPr lvl="2"/>
            <a:r>
              <a:rPr lang="en-US" dirty="0"/>
              <a:t>Exploration</a:t>
            </a:r>
          </a:p>
          <a:p>
            <a:pPr lvl="2"/>
            <a:r>
              <a:rPr lang="en-US" dirty="0" smtClean="0"/>
              <a:t>Hypothesis generation</a:t>
            </a:r>
          </a:p>
          <a:p>
            <a:pPr lvl="2"/>
            <a:r>
              <a:rPr lang="en-US" dirty="0" smtClean="0"/>
              <a:t>Learning by discovery</a:t>
            </a:r>
          </a:p>
          <a:p>
            <a:pPr lvl="2"/>
            <a:r>
              <a:rPr lang="en-US" dirty="0" smtClean="0"/>
              <a:t>Modeling and explaining</a:t>
            </a:r>
          </a:p>
          <a:p>
            <a:pPr lvl="2"/>
            <a:r>
              <a:rPr lang="en-US" dirty="0" smtClean="0"/>
              <a:t>Multiple perspectives and case-based reasoning</a:t>
            </a:r>
          </a:p>
          <a:p>
            <a:pPr lvl="2"/>
            <a:r>
              <a:rPr lang="en-US" dirty="0" smtClean="0"/>
              <a:t>Problem-solving activities</a:t>
            </a:r>
          </a:p>
          <a:p>
            <a:pPr lvl="2"/>
            <a:r>
              <a:rPr lang="en-US" dirty="0" smtClean="0"/>
              <a:t>Reflection (imitation, replay, etc.)</a:t>
            </a:r>
          </a:p>
          <a:p>
            <a:pPr lvl="2"/>
            <a:r>
              <a:rPr lang="en-US" dirty="0" smtClean="0"/>
              <a:t>Role-playing</a:t>
            </a:r>
          </a:p>
          <a:p>
            <a:pPr lvl="2"/>
            <a:r>
              <a:rPr lang="en-US" dirty="0" smtClean="0"/>
              <a:t>Scaffolding</a:t>
            </a:r>
          </a:p>
          <a:p>
            <a:pPr lvl="2"/>
            <a:r>
              <a:rPr lang="en-US" dirty="0" smtClean="0"/>
              <a:t>Self-directed learning</a:t>
            </a:r>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Dabbagh (2014)</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152400" y="5943600"/>
            <a:ext cx="8991600" cy="307777"/>
          </a:xfrm>
          <a:prstGeom prst="rect">
            <a:avLst/>
          </a:prstGeom>
          <a:noFill/>
        </p:spPr>
        <p:txBody>
          <a:bodyPr wrap="square" rtlCol="0">
            <a:spAutoFit/>
          </a:bodyPr>
          <a:lstStyle/>
          <a:p>
            <a:r>
              <a:rPr lang="en-US" sz="1400" b="1" dirty="0" smtClean="0"/>
              <a:t>For details on each of these tactics, see </a:t>
            </a:r>
            <a:r>
              <a:rPr lang="en-US" sz="1400" b="1" dirty="0" smtClean="0">
                <a:hlinkClick r:id="rId7"/>
              </a:rPr>
              <a:t>http://cehdclass.gmu.edu/ndabbagh/Resources/IDKB/strategies_tactics.htm</a:t>
            </a:r>
            <a:endParaRPr lang="en-US" sz="1400" b="1" dirty="0"/>
          </a:p>
        </p:txBody>
      </p:sp>
    </p:spTree>
    <p:extLst>
      <p:ext uri="{BB962C8B-B14F-4D97-AF65-F5344CB8AC3E}">
        <p14:creationId xmlns="" xmlns:p14="http://schemas.microsoft.com/office/powerpoint/2010/main" val="303992623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6.7.7.5a. Determine appropriate learning approach (1 of 3) </a:t>
            </a:r>
            <a:r>
              <a:rPr lang="en-US" sz="1600" dirty="0" smtClean="0">
                <a:hlinkClick r:id="" action="ppaction://hlinkshowjump?jump=nextslide"/>
              </a:rPr>
              <a:t>continue</a:t>
            </a:r>
            <a:endParaRPr lang="en-US" dirty="0"/>
          </a:p>
        </p:txBody>
      </p:sp>
      <p:sp>
        <p:nvSpPr>
          <p:cNvPr id="8" name="Content Placeholder 7"/>
          <p:cNvSpPr>
            <a:spLocks noGrp="1"/>
          </p:cNvSpPr>
          <p:nvPr>
            <p:ph sz="quarter" idx="1"/>
          </p:nvPr>
        </p:nvSpPr>
        <p:spPr>
          <a:xfrm>
            <a:off x="497395" y="1152524"/>
            <a:ext cx="8267700" cy="5172075"/>
          </a:xfrm>
        </p:spPr>
        <p:txBody>
          <a:bodyPr>
            <a:normAutofit/>
          </a:bodyPr>
          <a:lstStyle/>
          <a:p>
            <a:pPr marL="365760" lvl="1" indent="0" algn="ctr">
              <a:buNone/>
            </a:pPr>
            <a:r>
              <a:rPr lang="en-US" dirty="0" smtClean="0"/>
              <a:t>Formal vs Informal Learning Paradigms</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125310513"/>
              </p:ext>
            </p:extLst>
          </p:nvPr>
        </p:nvGraphicFramePr>
        <p:xfrm>
          <a:off x="901065" y="3810000"/>
          <a:ext cx="3352800" cy="1392133"/>
        </p:xfrm>
        <a:graphic>
          <a:graphicData uri="http://schemas.openxmlformats.org/drawingml/2006/table">
            <a:tbl>
              <a:tblPr firstRow="1" bandRow="1">
                <a:tableStyleId>{5C22544A-7EE6-4342-B048-85BDC9FD1C3A}</a:tableStyleId>
              </a:tblPr>
              <a:tblGrid>
                <a:gridCol w="778451"/>
                <a:gridCol w="562669"/>
                <a:gridCol w="670560"/>
                <a:gridCol w="670560"/>
                <a:gridCol w="670560"/>
              </a:tblGrid>
              <a:tr h="568411">
                <a:tc>
                  <a:txBody>
                    <a:bodyPr/>
                    <a:lstStyle/>
                    <a:p>
                      <a:endParaRPr lang="en-US" sz="1000" dirty="0"/>
                    </a:p>
                  </a:txBody>
                  <a:tcPr>
                    <a:solidFill>
                      <a:schemeClr val="accent1">
                        <a:lumMod val="75000"/>
                      </a:schemeClr>
                    </a:solidFill>
                  </a:tcPr>
                </a:tc>
                <a:tc>
                  <a:txBody>
                    <a:bodyPr/>
                    <a:lstStyle/>
                    <a:p>
                      <a:r>
                        <a:rPr lang="en-US" sz="800" dirty="0" smtClean="0"/>
                        <a:t>Need for Learning &amp; Goals</a:t>
                      </a:r>
                      <a:endParaRPr lang="en-US" sz="800" dirty="0"/>
                    </a:p>
                  </a:txBody>
                  <a:tcPr>
                    <a:solidFill>
                      <a:schemeClr val="accent1">
                        <a:lumMod val="75000"/>
                      </a:schemeClr>
                    </a:solidFill>
                  </a:tcPr>
                </a:tc>
                <a:tc>
                  <a:txBody>
                    <a:bodyPr/>
                    <a:lstStyle/>
                    <a:p>
                      <a:r>
                        <a:rPr lang="en-US" sz="800" dirty="0" smtClean="0"/>
                        <a:t>Learning Means</a:t>
                      </a:r>
                      <a:endParaRPr lang="en-US" sz="800" dirty="0"/>
                    </a:p>
                  </a:txBody>
                  <a:tcPr>
                    <a:solidFill>
                      <a:schemeClr val="accent1">
                        <a:lumMod val="75000"/>
                      </a:schemeClr>
                    </a:solidFill>
                  </a:tcPr>
                </a:tc>
                <a:tc>
                  <a:txBody>
                    <a:bodyPr/>
                    <a:lstStyle/>
                    <a:p>
                      <a:r>
                        <a:rPr lang="en-US" sz="800" dirty="0" smtClean="0"/>
                        <a:t>Content generation &amp; Access</a:t>
                      </a:r>
                      <a:endParaRPr lang="en-US" sz="800" dirty="0"/>
                    </a:p>
                  </a:txBody>
                  <a:tcPr>
                    <a:solidFill>
                      <a:schemeClr val="accent1">
                        <a:lumMod val="75000"/>
                      </a:schemeClr>
                    </a:solidFill>
                  </a:tcPr>
                </a:tc>
                <a:tc>
                  <a:txBody>
                    <a:bodyPr/>
                    <a:lstStyle/>
                    <a:p>
                      <a:r>
                        <a:rPr lang="en-US" sz="800" dirty="0" smtClean="0"/>
                        <a:t>Assessment</a:t>
                      </a:r>
                      <a:endParaRPr lang="en-US" sz="800" dirty="0"/>
                    </a:p>
                  </a:txBody>
                  <a:tcPr>
                    <a:solidFill>
                      <a:schemeClr val="accent1">
                        <a:lumMod val="75000"/>
                      </a:schemeClr>
                    </a:solidFill>
                  </a:tcPr>
                </a:tc>
              </a:tr>
              <a:tr h="427482">
                <a:tc>
                  <a:txBody>
                    <a:bodyPr/>
                    <a:lstStyle/>
                    <a:p>
                      <a:r>
                        <a:rPr lang="en-US" sz="1000" dirty="0" smtClean="0"/>
                        <a:t>Authority-controlled</a:t>
                      </a:r>
                      <a:endParaRPr lang="en-US" sz="1000" dirty="0"/>
                    </a:p>
                  </a:txBody>
                  <a:tcPr/>
                </a:tc>
                <a:tc>
                  <a:txBody>
                    <a:bodyPr/>
                    <a:lstStyle/>
                    <a:p>
                      <a:pPr algn="ctr"/>
                      <a:endParaRPr lang="en-US" sz="1000" dirty="0"/>
                    </a:p>
                  </a:txBody>
                  <a:tcPr anchor="ctr"/>
                </a:tc>
                <a:tc>
                  <a:txBody>
                    <a:bodyPr/>
                    <a:lstStyle/>
                    <a:p>
                      <a:pPr algn="ctr"/>
                      <a:endParaRPr lang="en-US" sz="1000" dirty="0"/>
                    </a:p>
                  </a:txBody>
                  <a:tcPr anchor="ctr"/>
                </a:tc>
                <a:tc>
                  <a:txBody>
                    <a:bodyPr/>
                    <a:lstStyle/>
                    <a:p>
                      <a:pPr algn="ctr"/>
                      <a:r>
                        <a:rPr lang="en-US" sz="1000" dirty="0" smtClean="0"/>
                        <a:t>X</a:t>
                      </a:r>
                      <a:endParaRPr lang="en-US" sz="1000" dirty="0"/>
                    </a:p>
                  </a:txBody>
                  <a:tcPr anchor="ctr"/>
                </a:tc>
                <a:tc>
                  <a:txBody>
                    <a:bodyPr/>
                    <a:lstStyle/>
                    <a:p>
                      <a:pPr algn="ctr"/>
                      <a:endParaRPr lang="en-US" sz="1000" dirty="0"/>
                    </a:p>
                  </a:txBody>
                  <a:tcPr anchor="ctr"/>
                </a:tc>
              </a:tr>
              <a:tr h="321276">
                <a:tc>
                  <a:txBody>
                    <a:bodyPr/>
                    <a:lstStyle/>
                    <a:p>
                      <a:r>
                        <a:rPr lang="en-US" sz="1000" dirty="0" smtClean="0"/>
                        <a:t>Learner-controlled</a:t>
                      </a:r>
                      <a:endParaRPr lang="en-US" sz="1000" dirty="0"/>
                    </a:p>
                  </a:txBody>
                  <a:tcPr/>
                </a:tc>
                <a:tc>
                  <a:txBody>
                    <a:bodyPr/>
                    <a:lstStyle/>
                    <a:p>
                      <a:pPr algn="ctr"/>
                      <a:r>
                        <a:rPr lang="en-US" sz="1000" dirty="0" smtClean="0"/>
                        <a:t>X</a:t>
                      </a:r>
                      <a:endParaRPr lang="en-US" sz="1000" dirty="0"/>
                    </a:p>
                  </a:txBody>
                  <a:tcPr anchor="ctr"/>
                </a:tc>
                <a:tc>
                  <a:txBody>
                    <a:bodyPr/>
                    <a:lstStyle/>
                    <a:p>
                      <a:pPr algn="ctr"/>
                      <a:r>
                        <a:rPr lang="en-US" sz="1000" dirty="0" smtClean="0"/>
                        <a:t>X</a:t>
                      </a:r>
                      <a:endParaRPr lang="en-US" sz="1000" dirty="0"/>
                    </a:p>
                  </a:txBody>
                  <a:tcPr anchor="ctr"/>
                </a:tc>
                <a:tc>
                  <a:txBody>
                    <a:bodyPr/>
                    <a:lstStyle/>
                    <a:p>
                      <a:pPr algn="ctr"/>
                      <a:r>
                        <a:rPr lang="en-US" sz="1000" dirty="0" smtClean="0"/>
                        <a:t>X</a:t>
                      </a:r>
                      <a:endParaRPr lang="en-US" sz="1000" dirty="0"/>
                    </a:p>
                  </a:txBody>
                  <a:tcPr anchor="ctr"/>
                </a:tc>
                <a:tc>
                  <a:txBody>
                    <a:bodyPr/>
                    <a:lstStyle/>
                    <a:p>
                      <a:pPr algn="ctr"/>
                      <a:r>
                        <a:rPr lang="en-US" sz="1000" dirty="0" smtClean="0"/>
                        <a:t>X</a:t>
                      </a:r>
                      <a:endParaRPr lang="en-US" sz="1000" dirty="0"/>
                    </a:p>
                  </a:txBody>
                  <a:tcPr anchor="ctr"/>
                </a:tc>
              </a:tr>
            </a:tbl>
          </a:graphicData>
        </a:graphic>
      </p:graphicFrame>
      <p:graphicFrame>
        <p:nvGraphicFramePr>
          <p:cNvPr id="16" name="Table 15"/>
          <p:cNvGraphicFramePr>
            <a:graphicFrameLocks noGrp="1"/>
          </p:cNvGraphicFramePr>
          <p:nvPr>
            <p:extLst>
              <p:ext uri="{D42A27DB-BD31-4B8C-83A1-F6EECF244321}">
                <p14:modId xmlns="" xmlns:p14="http://schemas.microsoft.com/office/powerpoint/2010/main" val="310335339"/>
              </p:ext>
            </p:extLst>
          </p:nvPr>
        </p:nvGraphicFramePr>
        <p:xfrm>
          <a:off x="4762500" y="3810000"/>
          <a:ext cx="3352800" cy="1392133"/>
        </p:xfrm>
        <a:graphic>
          <a:graphicData uri="http://schemas.openxmlformats.org/drawingml/2006/table">
            <a:tbl>
              <a:tblPr firstRow="1" bandRow="1">
                <a:tableStyleId>{5C22544A-7EE6-4342-B048-85BDC9FD1C3A}</a:tableStyleId>
              </a:tblPr>
              <a:tblGrid>
                <a:gridCol w="778451"/>
                <a:gridCol w="562669"/>
                <a:gridCol w="670560"/>
                <a:gridCol w="670560"/>
                <a:gridCol w="670560"/>
              </a:tblGrid>
              <a:tr h="568411">
                <a:tc>
                  <a:txBody>
                    <a:bodyPr/>
                    <a:lstStyle/>
                    <a:p>
                      <a:endParaRPr lang="en-US" sz="1000" dirty="0"/>
                    </a:p>
                  </a:txBody>
                  <a:tcPr>
                    <a:solidFill>
                      <a:schemeClr val="accent1">
                        <a:lumMod val="75000"/>
                      </a:schemeClr>
                    </a:solidFill>
                  </a:tcPr>
                </a:tc>
                <a:tc>
                  <a:txBody>
                    <a:bodyPr/>
                    <a:lstStyle/>
                    <a:p>
                      <a:r>
                        <a:rPr lang="en-US" sz="800" dirty="0" smtClean="0"/>
                        <a:t>Need for Learning &amp; Goals</a:t>
                      </a:r>
                      <a:endParaRPr lang="en-US" sz="800" dirty="0"/>
                    </a:p>
                  </a:txBody>
                  <a:tcPr>
                    <a:solidFill>
                      <a:schemeClr val="accent1">
                        <a:lumMod val="75000"/>
                      </a:schemeClr>
                    </a:solidFill>
                  </a:tcPr>
                </a:tc>
                <a:tc>
                  <a:txBody>
                    <a:bodyPr/>
                    <a:lstStyle/>
                    <a:p>
                      <a:r>
                        <a:rPr lang="en-US" sz="800" dirty="0" smtClean="0"/>
                        <a:t>Learning Means</a:t>
                      </a:r>
                      <a:endParaRPr lang="en-US" sz="800" dirty="0"/>
                    </a:p>
                  </a:txBody>
                  <a:tcPr>
                    <a:solidFill>
                      <a:schemeClr val="accent1">
                        <a:lumMod val="75000"/>
                      </a:schemeClr>
                    </a:solidFill>
                  </a:tcPr>
                </a:tc>
                <a:tc>
                  <a:txBody>
                    <a:bodyPr/>
                    <a:lstStyle/>
                    <a:p>
                      <a:r>
                        <a:rPr lang="en-US" sz="800" dirty="0" smtClean="0"/>
                        <a:t>Content generation &amp; Access</a:t>
                      </a:r>
                      <a:endParaRPr lang="en-US" sz="800" dirty="0"/>
                    </a:p>
                  </a:txBody>
                  <a:tcPr>
                    <a:solidFill>
                      <a:schemeClr val="accent1">
                        <a:lumMod val="75000"/>
                      </a:schemeClr>
                    </a:solidFill>
                  </a:tcPr>
                </a:tc>
                <a:tc>
                  <a:txBody>
                    <a:bodyPr/>
                    <a:lstStyle/>
                    <a:p>
                      <a:r>
                        <a:rPr lang="en-US" sz="800" dirty="0" smtClean="0"/>
                        <a:t>Assessment</a:t>
                      </a:r>
                      <a:endParaRPr lang="en-US" sz="800" dirty="0"/>
                    </a:p>
                  </a:txBody>
                  <a:tcPr>
                    <a:solidFill>
                      <a:schemeClr val="accent1">
                        <a:lumMod val="75000"/>
                      </a:schemeClr>
                    </a:solidFill>
                  </a:tcPr>
                </a:tc>
              </a:tr>
              <a:tr h="427482">
                <a:tc>
                  <a:txBody>
                    <a:bodyPr/>
                    <a:lstStyle/>
                    <a:p>
                      <a:r>
                        <a:rPr lang="en-US" sz="1000" dirty="0" smtClean="0"/>
                        <a:t>Authority-controlled</a:t>
                      </a:r>
                      <a:endParaRPr lang="en-US" sz="1000" dirty="0"/>
                    </a:p>
                  </a:txBody>
                  <a:tcPr/>
                </a:tc>
                <a:tc>
                  <a:txBody>
                    <a:bodyPr/>
                    <a:lstStyle/>
                    <a:p>
                      <a:pPr algn="ctr"/>
                      <a:r>
                        <a:rPr lang="en-US" sz="1000" dirty="0" smtClean="0"/>
                        <a:t>X</a:t>
                      </a:r>
                      <a:endParaRPr lang="en-US" sz="1000" dirty="0"/>
                    </a:p>
                  </a:txBody>
                  <a:tcPr anchor="ctr"/>
                </a:tc>
                <a:tc>
                  <a:txBody>
                    <a:bodyPr/>
                    <a:lstStyle/>
                    <a:p>
                      <a:pPr algn="ctr"/>
                      <a:endParaRPr lang="en-US" sz="1000" dirty="0"/>
                    </a:p>
                  </a:txBody>
                  <a:tcPr anchor="ctr"/>
                </a:tc>
                <a:tc>
                  <a:txBody>
                    <a:bodyPr/>
                    <a:lstStyle/>
                    <a:p>
                      <a:pPr algn="ctr"/>
                      <a:r>
                        <a:rPr lang="en-US" sz="1000" dirty="0" smtClean="0"/>
                        <a:t>X</a:t>
                      </a:r>
                      <a:endParaRPr lang="en-US" sz="1000" dirty="0"/>
                    </a:p>
                  </a:txBody>
                  <a:tcPr anchor="ctr"/>
                </a:tc>
                <a:tc>
                  <a:txBody>
                    <a:bodyPr/>
                    <a:lstStyle/>
                    <a:p>
                      <a:pPr algn="ctr"/>
                      <a:r>
                        <a:rPr lang="en-US" sz="1000" dirty="0" smtClean="0"/>
                        <a:t>X</a:t>
                      </a:r>
                      <a:endParaRPr lang="en-US" sz="1000" dirty="0"/>
                    </a:p>
                  </a:txBody>
                  <a:tcPr anchor="ctr"/>
                </a:tc>
              </a:tr>
              <a:tr h="321276">
                <a:tc>
                  <a:txBody>
                    <a:bodyPr/>
                    <a:lstStyle/>
                    <a:p>
                      <a:r>
                        <a:rPr lang="en-US" sz="1000" dirty="0" smtClean="0"/>
                        <a:t>Learner-controlled</a:t>
                      </a:r>
                      <a:endParaRPr lang="en-US" sz="1000" dirty="0"/>
                    </a:p>
                  </a:txBody>
                  <a:tcPr/>
                </a:tc>
                <a:tc>
                  <a:txBody>
                    <a:bodyPr/>
                    <a:lstStyle/>
                    <a:p>
                      <a:pPr algn="ctr"/>
                      <a:endParaRPr lang="en-US" sz="1000" dirty="0"/>
                    </a:p>
                  </a:txBody>
                  <a:tcPr anchor="ctr"/>
                </a:tc>
                <a:tc>
                  <a:txBody>
                    <a:bodyPr/>
                    <a:lstStyle/>
                    <a:p>
                      <a:pPr algn="ctr"/>
                      <a:r>
                        <a:rPr lang="en-US" sz="1000" dirty="0" smtClean="0"/>
                        <a:t>X</a:t>
                      </a:r>
                      <a:endParaRPr lang="en-US" sz="1000" dirty="0"/>
                    </a:p>
                  </a:txBody>
                  <a:tcPr anchor="ctr"/>
                </a:tc>
                <a:tc>
                  <a:txBody>
                    <a:bodyPr/>
                    <a:lstStyle/>
                    <a:p>
                      <a:pPr algn="ctr"/>
                      <a:r>
                        <a:rPr lang="en-US" sz="1000" dirty="0" smtClean="0"/>
                        <a:t>X</a:t>
                      </a:r>
                      <a:endParaRPr lang="en-US" sz="1000" dirty="0"/>
                    </a:p>
                  </a:txBody>
                  <a:tcPr anchor="ctr"/>
                </a:tc>
                <a:tc>
                  <a:txBody>
                    <a:bodyPr/>
                    <a:lstStyle/>
                    <a:p>
                      <a:pPr algn="ctr"/>
                      <a:endParaRPr lang="en-US" sz="1000" dirty="0"/>
                    </a:p>
                  </a:txBody>
                  <a:tcPr anchor="ctr"/>
                </a:tc>
              </a:tr>
            </a:tbl>
          </a:graphicData>
        </a:graphic>
      </p:graphicFrame>
      <p:sp>
        <p:nvSpPr>
          <p:cNvPr id="4" name="TextBox 3"/>
          <p:cNvSpPr txBox="1"/>
          <p:nvPr/>
        </p:nvSpPr>
        <p:spPr>
          <a:xfrm>
            <a:off x="1295400" y="3409892"/>
            <a:ext cx="2286000" cy="369332"/>
          </a:xfrm>
          <a:prstGeom prst="rect">
            <a:avLst/>
          </a:prstGeom>
          <a:solidFill>
            <a:schemeClr val="bg1"/>
          </a:solidFill>
        </p:spPr>
        <p:txBody>
          <a:bodyPr wrap="square" rtlCol="0">
            <a:spAutoFit/>
          </a:bodyPr>
          <a:lstStyle/>
          <a:p>
            <a:r>
              <a:rPr lang="en-US" dirty="0" smtClean="0"/>
              <a:t>Informal Autonomous</a:t>
            </a:r>
            <a:endParaRPr lang="en-US" dirty="0"/>
          </a:p>
        </p:txBody>
      </p:sp>
      <p:sp>
        <p:nvSpPr>
          <p:cNvPr id="17" name="TextBox 16"/>
          <p:cNvSpPr txBox="1"/>
          <p:nvPr/>
        </p:nvSpPr>
        <p:spPr>
          <a:xfrm>
            <a:off x="5638800" y="3429000"/>
            <a:ext cx="2286000" cy="369332"/>
          </a:xfrm>
          <a:prstGeom prst="rect">
            <a:avLst/>
          </a:prstGeom>
          <a:solidFill>
            <a:schemeClr val="bg1"/>
          </a:solidFill>
        </p:spPr>
        <p:txBody>
          <a:bodyPr wrap="square" rtlCol="0">
            <a:spAutoFit/>
          </a:bodyPr>
          <a:lstStyle/>
          <a:p>
            <a:r>
              <a:rPr lang="en-US" dirty="0" smtClean="0"/>
              <a:t>Informal Directed</a:t>
            </a:r>
            <a:endParaRPr lang="en-US" dirty="0"/>
          </a:p>
        </p:txBody>
      </p:sp>
      <p:sp>
        <p:nvSpPr>
          <p:cNvPr id="5" name="TextBox 4"/>
          <p:cNvSpPr txBox="1"/>
          <p:nvPr/>
        </p:nvSpPr>
        <p:spPr>
          <a:xfrm>
            <a:off x="901065" y="5334000"/>
            <a:ext cx="7340720" cy="830997"/>
          </a:xfrm>
          <a:prstGeom prst="rect">
            <a:avLst/>
          </a:prstGeom>
          <a:noFill/>
        </p:spPr>
        <p:txBody>
          <a:bodyPr wrap="square" rtlCol="0">
            <a:spAutoFit/>
          </a:bodyPr>
          <a:lstStyle/>
          <a:p>
            <a:r>
              <a:rPr lang="en-US" sz="1200" b="1" dirty="0" smtClean="0"/>
              <a:t>Incidental learning </a:t>
            </a:r>
            <a:r>
              <a:rPr lang="en-US" sz="1200" dirty="0" smtClean="0"/>
              <a:t>(as opposed to </a:t>
            </a:r>
            <a:r>
              <a:rPr lang="en-US" sz="1200" i="1" dirty="0" smtClean="0"/>
              <a:t>deliberative learning</a:t>
            </a:r>
            <a:r>
              <a:rPr lang="en-US" sz="1200" dirty="0" smtClean="0"/>
              <a:t>) – learning that happens spontaneously and serendipitously in the course of everyday activities. Often the learner is not conscious that learning has occurred. All four of the above paradigms are forms of deliberative learning. Incidental learning is out of scope for most training situations, because it cannot be predicted or managed.</a:t>
            </a:r>
            <a:endParaRPr lang="en-US" sz="1200" dirty="0"/>
          </a:p>
        </p:txBody>
      </p:sp>
      <p:graphicFrame>
        <p:nvGraphicFramePr>
          <p:cNvPr id="18" name="Table 17"/>
          <p:cNvGraphicFramePr>
            <a:graphicFrameLocks noGrp="1"/>
          </p:cNvGraphicFramePr>
          <p:nvPr>
            <p:extLst>
              <p:ext uri="{D42A27DB-BD31-4B8C-83A1-F6EECF244321}">
                <p14:modId xmlns="" xmlns:p14="http://schemas.microsoft.com/office/powerpoint/2010/main" val="3876177623"/>
              </p:ext>
            </p:extLst>
          </p:nvPr>
        </p:nvGraphicFramePr>
        <p:xfrm>
          <a:off x="795902" y="1960667"/>
          <a:ext cx="3352800" cy="1392133"/>
        </p:xfrm>
        <a:graphic>
          <a:graphicData uri="http://schemas.openxmlformats.org/drawingml/2006/table">
            <a:tbl>
              <a:tblPr firstRow="1" bandRow="1">
                <a:tableStyleId>{5C22544A-7EE6-4342-B048-85BDC9FD1C3A}</a:tableStyleId>
              </a:tblPr>
              <a:tblGrid>
                <a:gridCol w="778451"/>
                <a:gridCol w="562669"/>
                <a:gridCol w="670560"/>
                <a:gridCol w="670560"/>
                <a:gridCol w="670560"/>
              </a:tblGrid>
              <a:tr h="568411">
                <a:tc>
                  <a:txBody>
                    <a:bodyPr/>
                    <a:lstStyle/>
                    <a:p>
                      <a:endParaRPr lang="en-US" sz="1000" dirty="0"/>
                    </a:p>
                  </a:txBody>
                  <a:tcPr>
                    <a:solidFill>
                      <a:schemeClr val="accent1">
                        <a:lumMod val="75000"/>
                      </a:schemeClr>
                    </a:solidFill>
                  </a:tcPr>
                </a:tc>
                <a:tc>
                  <a:txBody>
                    <a:bodyPr/>
                    <a:lstStyle/>
                    <a:p>
                      <a:r>
                        <a:rPr lang="en-US" sz="800" dirty="0" smtClean="0"/>
                        <a:t>Need for Learning &amp; Goals</a:t>
                      </a:r>
                      <a:endParaRPr lang="en-US" sz="800" dirty="0"/>
                    </a:p>
                  </a:txBody>
                  <a:tcPr>
                    <a:solidFill>
                      <a:schemeClr val="accent1">
                        <a:lumMod val="75000"/>
                      </a:schemeClr>
                    </a:solidFill>
                  </a:tcPr>
                </a:tc>
                <a:tc>
                  <a:txBody>
                    <a:bodyPr/>
                    <a:lstStyle/>
                    <a:p>
                      <a:r>
                        <a:rPr lang="en-US" sz="800" dirty="0" smtClean="0"/>
                        <a:t>Learning Means</a:t>
                      </a:r>
                      <a:endParaRPr lang="en-US" sz="800" dirty="0"/>
                    </a:p>
                  </a:txBody>
                  <a:tcPr>
                    <a:solidFill>
                      <a:schemeClr val="accent1">
                        <a:lumMod val="75000"/>
                      </a:schemeClr>
                    </a:solidFill>
                  </a:tcPr>
                </a:tc>
                <a:tc>
                  <a:txBody>
                    <a:bodyPr/>
                    <a:lstStyle/>
                    <a:p>
                      <a:r>
                        <a:rPr lang="en-US" sz="800" dirty="0" smtClean="0"/>
                        <a:t>Content generation &amp; Access</a:t>
                      </a:r>
                      <a:endParaRPr lang="en-US" sz="800" dirty="0"/>
                    </a:p>
                  </a:txBody>
                  <a:tcPr>
                    <a:solidFill>
                      <a:schemeClr val="accent1">
                        <a:lumMod val="75000"/>
                      </a:schemeClr>
                    </a:solidFill>
                  </a:tcPr>
                </a:tc>
                <a:tc>
                  <a:txBody>
                    <a:bodyPr/>
                    <a:lstStyle/>
                    <a:p>
                      <a:r>
                        <a:rPr lang="en-US" sz="800" dirty="0" smtClean="0"/>
                        <a:t>Assessment</a:t>
                      </a:r>
                      <a:endParaRPr lang="en-US" sz="800" dirty="0"/>
                    </a:p>
                  </a:txBody>
                  <a:tcPr>
                    <a:solidFill>
                      <a:schemeClr val="accent1">
                        <a:lumMod val="75000"/>
                      </a:schemeClr>
                    </a:solidFill>
                  </a:tcPr>
                </a:tc>
              </a:tr>
              <a:tr h="427482">
                <a:tc>
                  <a:txBody>
                    <a:bodyPr/>
                    <a:lstStyle/>
                    <a:p>
                      <a:r>
                        <a:rPr lang="en-US" sz="1000" dirty="0" smtClean="0"/>
                        <a:t>Authority-controlled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X</a:t>
                      </a:r>
                    </a:p>
                  </a:txBody>
                  <a:tcPr anchor="ctr"/>
                </a:tc>
                <a:tc>
                  <a:txBody>
                    <a:bodyPr/>
                    <a:lstStyle/>
                    <a:p>
                      <a:pPr algn="ctr"/>
                      <a:r>
                        <a:rPr lang="en-US" sz="1000" dirty="0" smtClean="0"/>
                        <a:t>X</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X</a:t>
                      </a:r>
                    </a:p>
                  </a:txBody>
                  <a:tcPr anchor="ctr"/>
                </a:tc>
              </a:tr>
              <a:tr h="321276">
                <a:tc>
                  <a:txBody>
                    <a:bodyPr/>
                    <a:lstStyle/>
                    <a:p>
                      <a:r>
                        <a:rPr lang="en-US" sz="1000" dirty="0" smtClean="0"/>
                        <a:t>Learner-controlled</a:t>
                      </a:r>
                      <a:endParaRPr lang="en-US" sz="1000" dirty="0"/>
                    </a:p>
                  </a:txBody>
                  <a:tcPr/>
                </a:tc>
                <a:tc>
                  <a:txBody>
                    <a:bodyPr/>
                    <a:lstStyle/>
                    <a:p>
                      <a:pPr algn="ctr"/>
                      <a:endParaRPr lang="en-US" sz="1000" dirty="0"/>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bl>
          </a:graphicData>
        </a:graphic>
      </p:graphicFrame>
      <p:sp>
        <p:nvSpPr>
          <p:cNvPr id="19" name="TextBox 18"/>
          <p:cNvSpPr txBox="1"/>
          <p:nvPr/>
        </p:nvSpPr>
        <p:spPr>
          <a:xfrm>
            <a:off x="2133600" y="1593514"/>
            <a:ext cx="1066800" cy="369332"/>
          </a:xfrm>
          <a:prstGeom prst="rect">
            <a:avLst/>
          </a:prstGeom>
          <a:solidFill>
            <a:schemeClr val="bg1"/>
          </a:solidFill>
        </p:spPr>
        <p:txBody>
          <a:bodyPr wrap="square" rtlCol="0">
            <a:spAutoFit/>
          </a:bodyPr>
          <a:lstStyle/>
          <a:p>
            <a:r>
              <a:rPr lang="en-US" dirty="0" smtClean="0"/>
              <a:t>Formal</a:t>
            </a:r>
            <a:endParaRPr lang="en-US" dirty="0"/>
          </a:p>
        </p:txBody>
      </p:sp>
      <p:sp>
        <p:nvSpPr>
          <p:cNvPr id="20" name="TextBox 19"/>
          <p:cNvSpPr txBox="1"/>
          <p:nvPr/>
        </p:nvSpPr>
        <p:spPr>
          <a:xfrm>
            <a:off x="5791200" y="1600200"/>
            <a:ext cx="1524000" cy="369332"/>
          </a:xfrm>
          <a:prstGeom prst="rect">
            <a:avLst/>
          </a:prstGeom>
          <a:solidFill>
            <a:schemeClr val="bg1"/>
          </a:solidFill>
        </p:spPr>
        <p:txBody>
          <a:bodyPr wrap="square" rtlCol="0">
            <a:spAutoFit/>
          </a:bodyPr>
          <a:lstStyle/>
          <a:p>
            <a:r>
              <a:rPr lang="en-US" dirty="0" smtClean="0"/>
              <a:t>Non-formal</a:t>
            </a:r>
            <a:endParaRPr lang="en-US" dirty="0"/>
          </a:p>
        </p:txBody>
      </p:sp>
      <p:graphicFrame>
        <p:nvGraphicFramePr>
          <p:cNvPr id="21" name="Table 20"/>
          <p:cNvGraphicFramePr>
            <a:graphicFrameLocks noGrp="1"/>
          </p:cNvGraphicFramePr>
          <p:nvPr>
            <p:extLst>
              <p:ext uri="{D42A27DB-BD31-4B8C-83A1-F6EECF244321}">
                <p14:modId xmlns="" xmlns:p14="http://schemas.microsoft.com/office/powerpoint/2010/main" val="3390757624"/>
              </p:ext>
            </p:extLst>
          </p:nvPr>
        </p:nvGraphicFramePr>
        <p:xfrm>
          <a:off x="4812792" y="1942379"/>
          <a:ext cx="3352800" cy="1392133"/>
        </p:xfrm>
        <a:graphic>
          <a:graphicData uri="http://schemas.openxmlformats.org/drawingml/2006/table">
            <a:tbl>
              <a:tblPr firstRow="1" bandRow="1">
                <a:tableStyleId>{5C22544A-7EE6-4342-B048-85BDC9FD1C3A}</a:tableStyleId>
              </a:tblPr>
              <a:tblGrid>
                <a:gridCol w="778451"/>
                <a:gridCol w="562669"/>
                <a:gridCol w="670560"/>
                <a:gridCol w="670560"/>
                <a:gridCol w="670560"/>
              </a:tblGrid>
              <a:tr h="568411">
                <a:tc>
                  <a:txBody>
                    <a:bodyPr/>
                    <a:lstStyle/>
                    <a:p>
                      <a:endParaRPr lang="en-US" sz="1000" dirty="0"/>
                    </a:p>
                  </a:txBody>
                  <a:tcPr>
                    <a:solidFill>
                      <a:schemeClr val="accent1">
                        <a:lumMod val="75000"/>
                      </a:schemeClr>
                    </a:solidFill>
                  </a:tcPr>
                </a:tc>
                <a:tc>
                  <a:txBody>
                    <a:bodyPr/>
                    <a:lstStyle/>
                    <a:p>
                      <a:r>
                        <a:rPr lang="en-US" sz="800" dirty="0" smtClean="0"/>
                        <a:t>Need for Learning &amp; Goals</a:t>
                      </a:r>
                      <a:endParaRPr lang="en-US" sz="800" dirty="0"/>
                    </a:p>
                  </a:txBody>
                  <a:tcPr>
                    <a:solidFill>
                      <a:schemeClr val="accent1">
                        <a:lumMod val="75000"/>
                      </a:schemeClr>
                    </a:solidFill>
                  </a:tcPr>
                </a:tc>
                <a:tc>
                  <a:txBody>
                    <a:bodyPr/>
                    <a:lstStyle/>
                    <a:p>
                      <a:r>
                        <a:rPr lang="en-US" sz="800" dirty="0" smtClean="0"/>
                        <a:t>Learning Means</a:t>
                      </a:r>
                      <a:endParaRPr lang="en-US" sz="800" dirty="0"/>
                    </a:p>
                  </a:txBody>
                  <a:tcPr>
                    <a:solidFill>
                      <a:schemeClr val="accent1">
                        <a:lumMod val="75000"/>
                      </a:schemeClr>
                    </a:solidFill>
                  </a:tcPr>
                </a:tc>
                <a:tc>
                  <a:txBody>
                    <a:bodyPr/>
                    <a:lstStyle/>
                    <a:p>
                      <a:r>
                        <a:rPr lang="en-US" sz="800" dirty="0" smtClean="0"/>
                        <a:t>Content generation &amp; Access</a:t>
                      </a:r>
                      <a:endParaRPr lang="en-US" sz="800" dirty="0"/>
                    </a:p>
                  </a:txBody>
                  <a:tcPr>
                    <a:solidFill>
                      <a:schemeClr val="accent1">
                        <a:lumMod val="75000"/>
                      </a:schemeClr>
                    </a:solidFill>
                  </a:tcPr>
                </a:tc>
                <a:tc>
                  <a:txBody>
                    <a:bodyPr/>
                    <a:lstStyle/>
                    <a:p>
                      <a:r>
                        <a:rPr lang="en-US" sz="800" dirty="0" smtClean="0"/>
                        <a:t>Assessment</a:t>
                      </a:r>
                      <a:endParaRPr lang="en-US" sz="800" dirty="0"/>
                    </a:p>
                  </a:txBody>
                  <a:tcPr>
                    <a:solidFill>
                      <a:schemeClr val="accent1">
                        <a:lumMod val="75000"/>
                      </a:schemeClr>
                    </a:solidFill>
                  </a:tcPr>
                </a:tc>
              </a:tr>
              <a:tr h="427482">
                <a:tc>
                  <a:txBody>
                    <a:bodyPr/>
                    <a:lstStyle/>
                    <a:p>
                      <a:r>
                        <a:rPr lang="en-US" sz="1000" dirty="0" smtClean="0"/>
                        <a:t>Authority-controlled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X</a:t>
                      </a:r>
                    </a:p>
                  </a:txBody>
                  <a:tcPr anchor="ctr"/>
                </a:tc>
                <a:tc>
                  <a:txBody>
                    <a:bodyPr/>
                    <a:lstStyle/>
                    <a:p>
                      <a:pPr algn="ctr"/>
                      <a:r>
                        <a:rPr lang="en-US" sz="1000" dirty="0" smtClean="0"/>
                        <a:t>X</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X</a:t>
                      </a:r>
                    </a:p>
                  </a:txBody>
                  <a:tcPr anchor="ctr"/>
                </a:tc>
              </a:tr>
              <a:tr h="321276">
                <a:tc>
                  <a:txBody>
                    <a:bodyPr/>
                    <a:lstStyle/>
                    <a:p>
                      <a:r>
                        <a:rPr lang="en-US" sz="1000" dirty="0" smtClean="0"/>
                        <a:t>Learner-controlled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X</a:t>
                      </a:r>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bl>
          </a:graphicData>
        </a:graphic>
      </p:graphicFrame>
      <p:sp>
        <p:nvSpPr>
          <p:cNvPr id="23" name="TextBox 22">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7058618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6.7.7.5b. Determine appropriate learning approach (2 of 3) </a:t>
            </a:r>
            <a:r>
              <a:rPr lang="en-US" sz="1600" dirty="0" smtClean="0">
                <a:hlinkClick r:id="" action="ppaction://hlinkshowjump?jump=nextslide"/>
              </a:rPr>
              <a:t>continue</a:t>
            </a:r>
            <a:endParaRPr lang="en-US" dirty="0"/>
          </a:p>
        </p:txBody>
      </p:sp>
      <p:sp>
        <p:nvSpPr>
          <p:cNvPr id="26" name="Content Placeholder 25"/>
          <p:cNvSpPr>
            <a:spLocks noGrp="1"/>
          </p:cNvSpPr>
          <p:nvPr>
            <p:ph sz="quarter" idx="1"/>
          </p:nvPr>
        </p:nvSpPr>
        <p:spPr/>
        <p:txBody>
          <a:bodyPr>
            <a:normAutofit fontScale="92500" lnSpcReduction="10000"/>
          </a:bodyPr>
          <a:lstStyle/>
          <a:p>
            <a:r>
              <a:rPr lang="en-US" b="1" dirty="0" smtClean="0"/>
              <a:t>Formal </a:t>
            </a:r>
            <a:r>
              <a:rPr lang="en-US" dirty="0" smtClean="0"/>
              <a:t>learning examples</a:t>
            </a:r>
          </a:p>
          <a:p>
            <a:pPr marL="754380" lvl="1" indent="-342900"/>
            <a:r>
              <a:rPr lang="en-US" dirty="0" smtClean="0"/>
              <a:t>Compliance training</a:t>
            </a:r>
          </a:p>
          <a:p>
            <a:pPr marL="754380" lvl="1" indent="-342900"/>
            <a:r>
              <a:rPr lang="en-US" dirty="0" smtClean="0"/>
              <a:t>Certification training</a:t>
            </a:r>
          </a:p>
          <a:p>
            <a:pPr marL="754380" lvl="1" indent="-342900"/>
            <a:r>
              <a:rPr lang="en-US" dirty="0" smtClean="0"/>
              <a:t>Traditional eLearning courses</a:t>
            </a:r>
          </a:p>
          <a:p>
            <a:r>
              <a:rPr lang="en-US" b="1" dirty="0" smtClean="0"/>
              <a:t>Informal autonomous learning </a:t>
            </a:r>
            <a:r>
              <a:rPr lang="en-US" dirty="0" smtClean="0"/>
              <a:t>examples</a:t>
            </a:r>
          </a:p>
          <a:p>
            <a:pPr lvl="1"/>
            <a:r>
              <a:rPr lang="en-US" dirty="0" smtClean="0"/>
              <a:t>Self-imposed/ discretionary </a:t>
            </a:r>
            <a:r>
              <a:rPr lang="en-US" dirty="0" err="1" smtClean="0"/>
              <a:t>upskilling</a:t>
            </a:r>
            <a:r>
              <a:rPr lang="en-US" dirty="0" smtClean="0"/>
              <a:t> where learner researches and chooses appropriate content. There is no assessment and preset end point; the learner decides that he or she has done enough and has met their learning goal.</a:t>
            </a:r>
          </a:p>
          <a:p>
            <a:pPr lvl="1"/>
            <a:r>
              <a:rPr lang="en-US" dirty="0" smtClean="0"/>
              <a:t>Independent learning outside of a learning institution</a:t>
            </a:r>
          </a:p>
          <a:p>
            <a:pPr lvl="1"/>
            <a:r>
              <a:rPr lang="en-US" dirty="0" smtClean="0"/>
              <a:t>Many forms of casual learning for fun or pleasure</a:t>
            </a:r>
          </a:p>
          <a:p>
            <a:r>
              <a:rPr lang="en-US" b="1" dirty="0" smtClean="0"/>
              <a:t>Informal directed learning </a:t>
            </a:r>
            <a:r>
              <a:rPr lang="en-US" dirty="0" smtClean="0"/>
              <a:t>examples</a:t>
            </a:r>
          </a:p>
          <a:p>
            <a:pPr lvl="1"/>
            <a:r>
              <a:rPr lang="en-US" dirty="0" smtClean="0"/>
              <a:t>Manager-directed/ authority-required </a:t>
            </a:r>
            <a:r>
              <a:rPr lang="en-US" dirty="0" err="1" smtClean="0"/>
              <a:t>upskilling</a:t>
            </a:r>
            <a:r>
              <a:rPr lang="en-US" dirty="0" smtClean="0"/>
              <a:t> where learner researches and chooses appropriate content. There is a formal assessment as independent, authoritative verification that the learner has met the prescribed learning goal.</a:t>
            </a:r>
          </a:p>
          <a:p>
            <a:pPr lvl="1"/>
            <a:r>
              <a:rPr lang="en-US" dirty="0" smtClean="0"/>
              <a:t>Some forms of constructivist learning, particularly project-based learning</a:t>
            </a:r>
          </a:p>
          <a:p>
            <a:pPr lvl="1"/>
            <a:r>
              <a:rPr lang="en-US" dirty="0" smtClean="0"/>
              <a:t>Some coaching and mentoring situations</a:t>
            </a:r>
          </a:p>
          <a:p>
            <a:pPr lvl="1"/>
            <a:endParaRPr lang="en-US" dirty="0" smtClean="0"/>
          </a:p>
          <a:p>
            <a:pPr lvl="1"/>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 </a:t>
            </a:r>
            <a:r>
              <a:rPr lang="en-US" sz="1000" dirty="0" err="1" smtClean="0">
                <a:latin typeface="Arial" panose="020B0604020202020204" pitchFamily="34" charset="0"/>
                <a:cs typeface="Arial" panose="020B0604020202020204" pitchFamily="34" charset="0"/>
              </a:rPr>
              <a:t>Waard</a:t>
            </a:r>
            <a:r>
              <a:rPr lang="en-US" sz="1000" dirty="0" smtClean="0">
                <a:latin typeface="Arial" panose="020B0604020202020204" pitchFamily="34" charset="0"/>
                <a:cs typeface="Arial" panose="020B0604020202020204" pitchFamily="34" charset="0"/>
              </a:rPr>
              <a:t> (2015)</a:t>
            </a:r>
            <a:endParaRPr lang="en-US" sz="1000" dirty="0">
              <a:latin typeface="Arial" panose="020B0604020202020204" pitchFamily="34" charset="0"/>
              <a:cs typeface="Arial" panose="020B0604020202020204" pitchFamily="34" charset="0"/>
            </a:endParaRPr>
          </a:p>
        </p:txBody>
      </p:sp>
      <p:sp>
        <p:nvSpPr>
          <p:cNvPr id="23" name="TextBox 22">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7058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5"/>
          <p:cNvSpPr>
            <a:spLocks noGrp="1"/>
          </p:cNvSpPr>
          <p:nvPr>
            <p:ph type="ctrTitle"/>
          </p:nvPr>
        </p:nvSpPr>
        <p:spPr>
          <a:xfrm>
            <a:off x="2362200" y="4038600"/>
            <a:ext cx="4800600" cy="1828800"/>
          </a:xfrm>
        </p:spPr>
        <p:txBody>
          <a:bodyPr/>
          <a:lstStyle/>
          <a:p>
            <a:pPr algn="ctr"/>
            <a:r>
              <a:rPr lang="en-US" b="1" cap="small" dirty="0" err="1" smtClean="0">
                <a:effectLst>
                  <a:outerShdw blurRad="38100" dist="38100" dir="2700000" algn="tl">
                    <a:srgbClr val="000000">
                      <a:alpha val="43137"/>
                    </a:srgbClr>
                  </a:outerShdw>
                </a:effectLst>
              </a:rPr>
              <a:t>mLearning</a:t>
            </a:r>
            <a:r>
              <a:rPr lang="en-US" b="1" cap="small" dirty="0" smtClean="0">
                <a:effectLst>
                  <a:outerShdw blurRad="38100" dist="38100" dir="2700000" algn="tl">
                    <a:srgbClr val="000000">
                      <a:alpha val="43137"/>
                    </a:srgbClr>
                  </a:outerShdw>
                </a:effectLst>
              </a:rPr>
              <a:t> Design </a:t>
            </a:r>
            <a:br>
              <a:rPr lang="en-US" b="1" cap="small" dirty="0" smtClean="0">
                <a:effectLst>
                  <a:outerShdw blurRad="38100" dist="38100" dir="2700000" algn="tl">
                    <a:srgbClr val="000000">
                      <a:alpha val="43137"/>
                    </a:srgbClr>
                  </a:outerShdw>
                </a:effectLst>
              </a:rPr>
            </a:br>
            <a:r>
              <a:rPr lang="en-US" b="1" cap="small" dirty="0" smtClean="0">
                <a:effectLst>
                  <a:outerShdw blurRad="38100" dist="38100" dir="2700000" algn="tl">
                    <a:srgbClr val="000000">
                      <a:alpha val="43137"/>
                    </a:srgbClr>
                  </a:outerShdw>
                </a:effectLst>
              </a:rPr>
              <a:t>Reference Model</a:t>
            </a:r>
            <a:endParaRPr lang="en-US" b="1" cap="small"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a:blip r:embed="rId3" cstate="print"/>
          <a:stretch>
            <a:fillRect/>
          </a:stretch>
        </p:blipFill>
        <p:spPr bwMode="auto">
          <a:xfrm>
            <a:off x="2434607" y="765776"/>
            <a:ext cx="4629338" cy="3076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2" name="Subtitle 6"/>
          <p:cNvSpPr txBox="1">
            <a:spLocks/>
          </p:cNvSpPr>
          <p:nvPr/>
        </p:nvSpPr>
        <p:spPr>
          <a:xfrm>
            <a:off x="3340100" y="6050037"/>
            <a:ext cx="57277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ADL </a:t>
            </a:r>
            <a:r>
              <a:rPr lang="en-US"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Co-lab</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Picture 12" descr="logo.png"/>
          <p:cNvPicPr>
            <a:picLocks noChangeAspect="1"/>
          </p:cNvPicPr>
          <p:nvPr/>
        </p:nvPicPr>
        <p:blipFill>
          <a:blip r:embed="rId4" cstate="print">
            <a:alphaModFix/>
          </a:blip>
          <a:stretch>
            <a:fillRect/>
          </a:stretch>
        </p:blipFill>
        <p:spPr>
          <a:xfrm>
            <a:off x="2514600" y="6172200"/>
            <a:ext cx="825500" cy="521288"/>
          </a:xfrm>
          <a:prstGeom prst="rect">
            <a:avLst/>
          </a:prstGeom>
        </p:spPr>
      </p:pic>
      <p:sp>
        <p:nvSpPr>
          <p:cNvPr id="20" name="TextBox 19"/>
          <p:cNvSpPr txBox="1"/>
          <p:nvPr/>
        </p:nvSpPr>
        <p:spPr>
          <a:xfrm>
            <a:off x="8153400" y="6207707"/>
            <a:ext cx="800100" cy="381000"/>
          </a:xfrm>
          <a:prstGeom prst="rect">
            <a:avLst/>
          </a:prstGeom>
          <a:noFill/>
        </p:spPr>
        <p:txBody>
          <a:bodyPr wrap="square" rtlCol="0">
            <a:spAutoFit/>
          </a:bodyPr>
          <a:lstStyle/>
          <a:p>
            <a:r>
              <a:rPr lang="en-US" dirty="0" smtClean="0">
                <a:solidFill>
                  <a:schemeClr val="accent2">
                    <a:lumMod val="50000"/>
                  </a:schemeClr>
                </a:solidFill>
                <a:hlinkClick r:id="" action="ppaction://hlinkshowjump?jump=endshow"/>
              </a:rPr>
              <a:t>Exit</a:t>
            </a:r>
            <a:endParaRPr lang="en-US" dirty="0">
              <a:solidFill>
                <a:schemeClr val="accent2">
                  <a:lumMod val="50000"/>
                </a:schemeClr>
              </a:solidFill>
            </a:endParaRPr>
          </a:p>
        </p:txBody>
      </p:sp>
      <p:sp>
        <p:nvSpPr>
          <p:cNvPr id="21" name="TextBox 20"/>
          <p:cNvSpPr txBox="1"/>
          <p:nvPr/>
        </p:nvSpPr>
        <p:spPr>
          <a:xfrm>
            <a:off x="6743700" y="6207707"/>
            <a:ext cx="800100" cy="381000"/>
          </a:xfrm>
          <a:prstGeom prst="rect">
            <a:avLst/>
          </a:prstGeom>
          <a:noFill/>
        </p:spPr>
        <p:txBody>
          <a:bodyPr wrap="square" rtlCol="0">
            <a:spAutoFit/>
          </a:bodyPr>
          <a:lstStyle/>
          <a:p>
            <a:r>
              <a:rPr lang="en-US" dirty="0" smtClean="0">
                <a:solidFill>
                  <a:schemeClr val="accent2">
                    <a:lumMod val="50000"/>
                  </a:schemeClr>
                </a:solidFill>
                <a:hlinkClick r:id="rId5" action="ppaction://hlinksldjump"/>
              </a:rPr>
              <a:t>About</a:t>
            </a:r>
            <a:endParaRPr lang="en-US" dirty="0">
              <a:solidFill>
                <a:schemeClr val="accent2">
                  <a:lumMod val="50000"/>
                </a:schemeClr>
              </a:solidFill>
            </a:endParaRPr>
          </a:p>
        </p:txBody>
      </p:sp>
      <p:sp>
        <p:nvSpPr>
          <p:cNvPr id="22" name="TextBox 21"/>
          <p:cNvSpPr txBox="1"/>
          <p:nvPr/>
        </p:nvSpPr>
        <p:spPr>
          <a:xfrm>
            <a:off x="5524500" y="6213118"/>
            <a:ext cx="800100" cy="381000"/>
          </a:xfrm>
          <a:prstGeom prst="rect">
            <a:avLst/>
          </a:prstGeom>
          <a:noFill/>
        </p:spPr>
        <p:txBody>
          <a:bodyPr wrap="square" rtlCol="0">
            <a:spAutoFit/>
          </a:bodyPr>
          <a:lstStyle>
            <a:defPPr>
              <a:defRPr lang="en-US"/>
            </a:defPPr>
            <a:lvl1pPr>
              <a:defRPr>
                <a:solidFill>
                  <a:schemeClr val="accent2">
                    <a:lumMod val="50000"/>
                  </a:schemeClr>
                </a:solidFill>
                <a:effectLst>
                  <a:outerShdw blurRad="38100" dist="38100" dir="2700000" algn="tl">
                    <a:srgbClr val="000000">
                      <a:alpha val="43137"/>
                    </a:srgbClr>
                  </a:outerShdw>
                </a:effectLst>
              </a:defRPr>
            </a:lvl1pPr>
          </a:lstStyle>
          <a:p>
            <a:r>
              <a:rPr lang="en-US" dirty="0">
                <a:effectLst/>
                <a:hlinkClick r:id="rId6" action="ppaction://hlinksldjump"/>
              </a:rPr>
              <a:t>Start</a:t>
            </a:r>
            <a:endParaRPr lang="en-US" dirty="0">
              <a:effectLst/>
            </a:endParaRPr>
          </a:p>
        </p:txBody>
      </p:sp>
      <p:sp>
        <p:nvSpPr>
          <p:cNvPr id="2" name="TextBox 1"/>
          <p:cNvSpPr txBox="1"/>
          <p:nvPr/>
        </p:nvSpPr>
        <p:spPr>
          <a:xfrm>
            <a:off x="6225745" y="5498068"/>
            <a:ext cx="838200" cy="369332"/>
          </a:xfrm>
          <a:prstGeom prst="rect">
            <a:avLst/>
          </a:prstGeom>
          <a:noFill/>
        </p:spPr>
        <p:txBody>
          <a:bodyPr wrap="square" rtlCol="0">
            <a:spAutoFit/>
          </a:bodyPr>
          <a:lstStyle/>
          <a:p>
            <a:r>
              <a:rPr lang="en-US" dirty="0" smtClean="0"/>
              <a:t>v.1.12</a:t>
            </a:r>
            <a:endParaRPr lang="en-US" dirty="0"/>
          </a:p>
        </p:txBody>
      </p:sp>
      <p:sp>
        <p:nvSpPr>
          <p:cNvPr id="9" name="Rounded Rectangle 8"/>
          <p:cNvSpPr/>
          <p:nvPr/>
        </p:nvSpPr>
        <p:spPr>
          <a:xfrm>
            <a:off x="2286000" y="2209800"/>
            <a:ext cx="5105400" cy="1634490"/>
          </a:xfrm>
          <a:prstGeom prst="roundRect">
            <a:avLst/>
          </a:prstGeom>
          <a:solidFill>
            <a:schemeClr val="tx1"/>
          </a:solidFill>
          <a:ln w="12700">
            <a:solidFill>
              <a:schemeClr val="bg1"/>
            </a:solidFill>
          </a:ln>
          <a:effectLst>
            <a:outerShdw blurRad="50800" dist="38100" dir="2700000" algn="tl" rotWithShape="0">
              <a:prstClr val="black">
                <a:alpha val="40000"/>
              </a:prstClr>
            </a:outerShdw>
          </a:effectLst>
        </p:spPr>
        <p:txBody>
          <a:bodyPr wrap="square">
            <a:spAutoFit/>
          </a:bodyPr>
          <a:lstStyle/>
          <a:p>
            <a:r>
              <a:rPr lang="en-US" dirty="0">
                <a:solidFill>
                  <a:sysClr val="windowText" lastClr="000000"/>
                </a:solidFill>
                <a:latin typeface="Arial" panose="020B0604020202020204" pitchFamily="34" charset="0"/>
                <a:cs typeface="Arial" panose="020B0604020202020204" pitchFamily="34" charset="0"/>
              </a:rPr>
              <a:t>This document is protected under the </a:t>
            </a:r>
            <a:r>
              <a:rPr lang="en-US" dirty="0" smtClean="0">
                <a:solidFill>
                  <a:sysClr val="windowText" lastClr="000000"/>
                </a:solidFill>
                <a:latin typeface="Arial" panose="020B0604020202020204" pitchFamily="34" charset="0"/>
                <a:cs typeface="Arial" panose="020B0604020202020204" pitchFamily="34" charset="0"/>
              </a:rPr>
              <a:t/>
            </a:r>
            <a:br>
              <a:rPr lang="en-US" dirty="0" smtClean="0">
                <a:solidFill>
                  <a:sysClr val="windowText" lastClr="000000"/>
                </a:solidFill>
                <a:latin typeface="Arial" panose="020B0604020202020204" pitchFamily="34" charset="0"/>
                <a:cs typeface="Arial" panose="020B0604020202020204" pitchFamily="34" charset="0"/>
              </a:rPr>
            </a:br>
            <a:r>
              <a:rPr lang="en-US" dirty="0" smtClean="0">
                <a:solidFill>
                  <a:sysClr val="windowText" lastClr="000000"/>
                </a:solidFill>
                <a:latin typeface="Arial" panose="020B0604020202020204" pitchFamily="34" charset="0"/>
                <a:cs typeface="Arial" panose="020B0604020202020204" pitchFamily="34" charset="0"/>
              </a:rPr>
              <a:t>Creative </a:t>
            </a:r>
            <a:r>
              <a:rPr lang="en-US" dirty="0">
                <a:solidFill>
                  <a:sysClr val="windowText" lastClr="000000"/>
                </a:solidFill>
                <a:latin typeface="Arial" panose="020B0604020202020204" pitchFamily="34" charset="0"/>
                <a:cs typeface="Arial" panose="020B0604020202020204" pitchFamily="34" charset="0"/>
              </a:rPr>
              <a:t>Commons “Attribution-</a:t>
            </a:r>
            <a:r>
              <a:rPr lang="en-US" dirty="0" err="1">
                <a:solidFill>
                  <a:sysClr val="windowText" lastClr="000000"/>
                </a:solidFill>
                <a:latin typeface="Arial" panose="020B0604020202020204" pitchFamily="34" charset="0"/>
                <a:cs typeface="Arial" panose="020B0604020202020204" pitchFamily="34" charset="0"/>
              </a:rPr>
              <a:t>NonCommercial</a:t>
            </a:r>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ShareAlike</a:t>
            </a:r>
            <a:r>
              <a:rPr lang="en-US" dirty="0">
                <a:solidFill>
                  <a:sysClr val="windowText" lastClr="000000"/>
                </a:solidFill>
                <a:latin typeface="Arial" panose="020B0604020202020204" pitchFamily="34" charset="0"/>
                <a:cs typeface="Arial" panose="020B0604020202020204" pitchFamily="34" charset="0"/>
              </a:rPr>
              <a:t> 3.0 license: </a:t>
            </a:r>
            <a:br>
              <a:rPr lang="en-US" dirty="0">
                <a:solidFill>
                  <a:sysClr val="windowText" lastClr="000000"/>
                </a:solidFill>
                <a:latin typeface="Arial" panose="020B0604020202020204" pitchFamily="34" charset="0"/>
                <a:cs typeface="Arial" panose="020B0604020202020204" pitchFamily="34" charset="0"/>
              </a:rPr>
            </a:br>
            <a:r>
              <a:rPr lang="en-US" dirty="0">
                <a:solidFill>
                  <a:sysClr val="windowText" lastClr="000000"/>
                </a:solidFill>
                <a:latin typeface="Arial" panose="020B0604020202020204" pitchFamily="34" charset="0"/>
                <a:cs typeface="Arial" panose="020B0604020202020204" pitchFamily="34" charset="0"/>
                <a:hlinkClick r:id="rId7"/>
              </a:rPr>
              <a:t>http://creativecommons.org/licenses/by-nc-sa/3.0</a:t>
            </a:r>
            <a:r>
              <a:rPr lang="en-US" dirty="0" smtClean="0">
                <a:solidFill>
                  <a:sysClr val="windowText" lastClr="000000"/>
                </a:solidFill>
                <a:latin typeface="Arial" panose="020B0604020202020204" pitchFamily="34" charset="0"/>
                <a:cs typeface="Arial" panose="020B0604020202020204" pitchFamily="34" charset="0"/>
                <a:hlinkClick r:id="rId7"/>
              </a:rPr>
              <a:t>/</a:t>
            </a:r>
            <a:endParaRPr lang="en-US" dirty="0" smtClean="0">
              <a:solidFill>
                <a:sysClr val="windowText" lastClr="000000"/>
              </a:solidFill>
              <a:latin typeface="Arial" panose="020B0604020202020204" pitchFamily="34" charset="0"/>
              <a:cs typeface="Arial" panose="020B0604020202020204" pitchFamily="34" charset="0"/>
            </a:endParaRPr>
          </a:p>
        </p:txBody>
      </p:sp>
      <p:pic>
        <p:nvPicPr>
          <p:cNvPr id="3" name="Picture 2" descr="C:\Users\peter.berking\Desktop\cc_primary_srr.gi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5800" y="6245299"/>
            <a:ext cx="838200" cy="295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1737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6400" y="2209800"/>
            <a:ext cx="6477000" cy="1828800"/>
          </a:xfrm>
        </p:spPr>
        <p:txBody>
          <a:bodyPr>
            <a:normAutofit/>
          </a:bodyPr>
          <a:lstStyle/>
          <a:p>
            <a:r>
              <a:rPr lang="en-US" sz="4800" dirty="0" smtClean="0"/>
              <a:t>chart view slides</a:t>
            </a:r>
            <a:endParaRPr lang="en-US" sz="4800" dirty="0"/>
          </a:p>
        </p:txBody>
      </p:sp>
      <p:sp>
        <p:nvSpPr>
          <p:cNvPr id="3" name="TextBox 2">
            <a:hlinkClick r:id="rId2" action="ppaction://hlinksldjump"/>
          </p:cNvPr>
          <p:cNvSpPr txBox="1"/>
          <p:nvPr/>
        </p:nvSpPr>
        <p:spPr>
          <a:xfrm>
            <a:off x="8255120" y="6400800"/>
            <a:ext cx="736479" cy="369332"/>
          </a:xfrm>
          <a:prstGeom prst="rect">
            <a:avLst/>
          </a:prstGeom>
          <a:noFill/>
        </p:spPr>
        <p:txBody>
          <a:bodyPr wrap="square" rtlCol="0">
            <a:spAutoFit/>
          </a:bodyPr>
          <a:lstStyle/>
          <a:p>
            <a:r>
              <a:rPr lang="en-US" dirty="0" smtClean="0">
                <a:solidFill>
                  <a:schemeClr val="bg1">
                    <a:lumMod val="65000"/>
                  </a:schemeClr>
                </a:solidFill>
                <a:latin typeface="Arial" panose="020B0604020202020204" pitchFamily="34" charset="0"/>
                <a:cs typeface="Arial" panose="020B0604020202020204" pitchFamily="34" charset="0"/>
                <a:hlinkClick r:id="" action="ppaction://hlinkshowjump?jump=nextslide"/>
              </a:rPr>
              <a:t>Next</a:t>
            </a:r>
            <a:endParaRPr lang="en-US" dirty="0">
              <a:solidFill>
                <a:schemeClr val="bg1">
                  <a:lumMod val="65000"/>
                </a:schemeClr>
              </a:solidFill>
              <a:latin typeface="Arial" panose="020B0604020202020204" pitchFamily="34" charset="0"/>
              <a:cs typeface="Arial" panose="020B0604020202020204" pitchFamily="34" charset="0"/>
            </a:endParaRPr>
          </a:p>
        </p:txBody>
      </p:sp>
      <p:sp>
        <p:nvSpPr>
          <p:cNvPr id="4" name="TextBox 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 name="TextBox 5">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9949087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6.7.7.5c. Determine appropriate learning approach (3 of 3)</a:t>
            </a:r>
            <a:endParaRPr lang="en-US" dirty="0"/>
          </a:p>
        </p:txBody>
      </p:sp>
      <p:sp>
        <p:nvSpPr>
          <p:cNvPr id="26" name="Content Placeholder 25"/>
          <p:cNvSpPr>
            <a:spLocks noGrp="1"/>
          </p:cNvSpPr>
          <p:nvPr>
            <p:ph sz="quarter" idx="1"/>
          </p:nvPr>
        </p:nvSpPr>
        <p:spPr/>
        <p:txBody>
          <a:bodyPr>
            <a:normAutofit/>
          </a:bodyPr>
          <a:lstStyle/>
          <a:p>
            <a:r>
              <a:rPr lang="en-US" b="1" dirty="0" smtClean="0"/>
              <a:t>Non-formal learning </a:t>
            </a:r>
            <a:r>
              <a:rPr lang="en-US" dirty="0" smtClean="0"/>
              <a:t>examples</a:t>
            </a:r>
          </a:p>
          <a:p>
            <a:pPr lvl="1"/>
            <a:r>
              <a:rPr lang="en-US" dirty="0" smtClean="0"/>
              <a:t>Self-imposed/ discretionary </a:t>
            </a:r>
            <a:r>
              <a:rPr lang="en-US" dirty="0" err="1" smtClean="0"/>
              <a:t>upskilling</a:t>
            </a:r>
            <a:r>
              <a:rPr lang="en-US" dirty="0" smtClean="0"/>
              <a:t> (for a promotion, etc.) with prescribed learning paths and content objects. There is a formal assessment as independent, authoritative verification that the learner has met the prescribed learning goal.</a:t>
            </a:r>
          </a:p>
          <a:p>
            <a:pPr lvl="1"/>
            <a:r>
              <a:rPr lang="en-US" dirty="0" err="1" smtClean="0"/>
              <a:t>mMOOC</a:t>
            </a:r>
            <a:r>
              <a:rPr lang="en-US" dirty="0" smtClean="0"/>
              <a:t> (mobile Massive Online Open Course). Elements:</a:t>
            </a:r>
          </a:p>
          <a:p>
            <a:pPr marL="1028700" lvl="2" indent="-342900"/>
            <a:r>
              <a:rPr lang="en-US" b="1" dirty="0" err="1" smtClean="0"/>
              <a:t>mMOOC</a:t>
            </a:r>
            <a:r>
              <a:rPr lang="en-US" b="1" dirty="0" smtClean="0"/>
              <a:t> in the cloud </a:t>
            </a:r>
            <a:r>
              <a:rPr lang="en-US" dirty="0" smtClean="0"/>
              <a:t>- course environment accessible from all locations</a:t>
            </a:r>
          </a:p>
          <a:p>
            <a:pPr marL="1028700" lvl="2" indent="-342900"/>
            <a:r>
              <a:rPr lang="en-US" b="1" dirty="0" smtClean="0"/>
              <a:t>Central agora </a:t>
            </a:r>
            <a:r>
              <a:rPr lang="en-US" dirty="0" smtClean="0"/>
              <a:t>- Plan small, meaningful interactions on content that stimulate dialogue and knowledge production by sharing authentic learning experiences.</a:t>
            </a:r>
          </a:p>
          <a:p>
            <a:pPr marL="1028700" lvl="2" indent="-342900"/>
            <a:r>
              <a:rPr lang="en-US" b="1" dirty="0" smtClean="0"/>
              <a:t>Adaptable course overview/ syllabus </a:t>
            </a:r>
            <a:r>
              <a:rPr lang="en-US" i="1" dirty="0" smtClean="0"/>
              <a:t>– </a:t>
            </a:r>
            <a:r>
              <a:rPr lang="en-US" dirty="0" smtClean="0"/>
              <a:t>Provide indicators on content size, format, and time needed.</a:t>
            </a:r>
          </a:p>
          <a:p>
            <a:pPr marL="1028700" lvl="2" indent="-342900"/>
            <a:r>
              <a:rPr lang="en-US" b="1" dirty="0" smtClean="0"/>
              <a:t>(Un)known learner audience </a:t>
            </a:r>
            <a:r>
              <a:rPr lang="en-US" i="1" dirty="0" smtClean="0"/>
              <a:t>-  </a:t>
            </a:r>
            <a:r>
              <a:rPr lang="en-US" dirty="0" smtClean="0"/>
              <a:t>The course needs to provide help in facilitating or scaffolding the necessary digital skills for both web and mobile formats.</a:t>
            </a:r>
          </a:p>
          <a:p>
            <a:pPr marL="1028700" lvl="2" indent="-342900"/>
            <a:r>
              <a:rPr lang="en-US" b="1" dirty="0" smtClean="0"/>
              <a:t>Supporting self-regulated learning </a:t>
            </a:r>
            <a:r>
              <a:rPr lang="en-US" dirty="0" smtClean="0"/>
              <a:t>– Ensure authentic learning, or sharing of real-life experiences.</a:t>
            </a:r>
          </a:p>
          <a:p>
            <a:pPr marL="1028700" lvl="2" indent="-342900"/>
            <a:r>
              <a:rPr lang="en-US" b="1" dirty="0" smtClean="0"/>
              <a:t>Mobile social media toolkit </a:t>
            </a:r>
            <a:r>
              <a:rPr lang="en-US" i="1" dirty="0" smtClean="0"/>
              <a:t>– </a:t>
            </a:r>
            <a:r>
              <a:rPr lang="en-US" dirty="0" smtClean="0"/>
              <a:t>Embed existing social media in your LMS or central eLearning course environment.</a:t>
            </a:r>
          </a:p>
          <a:p>
            <a:pPr marL="1028700" lvl="2" indent="-342900"/>
            <a:r>
              <a:rPr lang="en-US" b="1" dirty="0" smtClean="0"/>
              <a:t>Mobile multimedia </a:t>
            </a:r>
            <a:r>
              <a:rPr lang="en-US" i="1" dirty="0" smtClean="0"/>
              <a:t>– </a:t>
            </a:r>
            <a:r>
              <a:rPr lang="en-US" dirty="0" smtClean="0"/>
              <a:t>Ensure cross-platform formats for multimedia files.</a:t>
            </a:r>
          </a:p>
          <a:p>
            <a:pPr marL="1028700" lvl="2" indent="-342900">
              <a:buFont typeface="+mj-lt"/>
              <a:buAutoNum type="arabicPeriod"/>
            </a:pPr>
            <a:endParaRPr lang="en-US" dirty="0" smtClean="0"/>
          </a:p>
          <a:p>
            <a:pPr marL="1028700" lvl="2" indent="-342900">
              <a:buNone/>
            </a:pPr>
            <a:endParaRPr lang="en-US" dirty="0" smtClean="0"/>
          </a:p>
          <a:p>
            <a:pPr marL="1028700" lvl="2" indent="-342900">
              <a:buNone/>
            </a:pPr>
            <a:endParaRPr lang="en-US" dirty="0" smtClean="0"/>
          </a:p>
          <a:p>
            <a:pPr marL="1028700" lvl="2" indent="-342900">
              <a:buNone/>
            </a:pPr>
            <a:endParaRPr lang="en-US" dirty="0" smtClean="0"/>
          </a:p>
          <a:p>
            <a:pPr lvl="2"/>
            <a:endParaRPr lang="en-US" dirty="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 </a:t>
            </a:r>
            <a:r>
              <a:rPr lang="en-US" sz="1000" dirty="0" err="1" smtClean="0">
                <a:latin typeface="Arial" panose="020B0604020202020204" pitchFamily="34" charset="0"/>
                <a:cs typeface="Arial" panose="020B0604020202020204" pitchFamily="34" charset="0"/>
              </a:rPr>
              <a:t>Waard</a:t>
            </a:r>
            <a:r>
              <a:rPr lang="en-US" sz="1000" dirty="0" smtClean="0">
                <a:latin typeface="Arial" panose="020B0604020202020204" pitchFamily="34" charset="0"/>
                <a:cs typeface="Arial" panose="020B0604020202020204" pitchFamily="34" charset="0"/>
              </a:rPr>
              <a:t> (2015)</a:t>
            </a:r>
            <a:endParaRPr lang="en-US" sz="1000" dirty="0">
              <a:latin typeface="Arial" panose="020B0604020202020204" pitchFamily="34" charset="0"/>
              <a:cs typeface="Arial" panose="020B0604020202020204" pitchFamily="34" charset="0"/>
            </a:endParaRPr>
          </a:p>
        </p:txBody>
      </p:sp>
      <p:sp>
        <p:nvSpPr>
          <p:cNvPr id="23" name="TextBox 22">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7058618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6.7.7.6a. Determine instructional </a:t>
            </a:r>
            <a:r>
              <a:rPr lang="en-US" dirty="0" err="1" smtClean="0"/>
              <a:t>microstrategy</a:t>
            </a:r>
            <a:r>
              <a:rPr lang="en-US" dirty="0" smtClean="0"/>
              <a:t> (1 of 8) </a:t>
            </a:r>
            <a:r>
              <a:rPr lang="en-US" sz="18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lstStyle/>
          <a:p>
            <a:r>
              <a:rPr lang="en-US" dirty="0" smtClean="0"/>
              <a:t>Define in terms of associated attributes for mobile, which includes:</a:t>
            </a:r>
          </a:p>
          <a:p>
            <a:pPr lvl="1"/>
            <a:r>
              <a:rPr lang="en-US" dirty="0" smtClean="0"/>
              <a:t>Description of activity (who, what, when, where, how?)</a:t>
            </a:r>
          </a:p>
          <a:p>
            <a:pPr lvl="1"/>
            <a:r>
              <a:rPr lang="en-US" dirty="0" smtClean="0"/>
              <a:t>Mobile affordance used</a:t>
            </a:r>
          </a:p>
          <a:p>
            <a:pPr lvl="2"/>
            <a:r>
              <a:rPr lang="en-US" dirty="0" smtClean="0"/>
              <a:t>Accessing</a:t>
            </a:r>
          </a:p>
          <a:p>
            <a:pPr lvl="3"/>
            <a:r>
              <a:rPr lang="en-US" dirty="0" smtClean="0"/>
              <a:t>On-demand access to:</a:t>
            </a:r>
          </a:p>
          <a:p>
            <a:pPr lvl="4"/>
            <a:r>
              <a:rPr lang="en-US" dirty="0" smtClean="0"/>
              <a:t>Information</a:t>
            </a:r>
          </a:p>
          <a:p>
            <a:pPr lvl="4"/>
            <a:r>
              <a:rPr lang="en-US" dirty="0" smtClean="0"/>
              <a:t>Courses</a:t>
            </a:r>
          </a:p>
          <a:p>
            <a:pPr lvl="4"/>
            <a:r>
              <a:rPr lang="en-US" dirty="0" smtClean="0"/>
              <a:t>Performance support</a:t>
            </a:r>
          </a:p>
          <a:p>
            <a:pPr lvl="4"/>
            <a:r>
              <a:rPr lang="en-US" dirty="0" smtClean="0"/>
              <a:t>Refresher knowledge</a:t>
            </a:r>
          </a:p>
          <a:p>
            <a:pPr lvl="3"/>
            <a:r>
              <a:rPr lang="en-US" dirty="0" smtClean="0"/>
              <a:t>Enabled by:</a:t>
            </a:r>
          </a:p>
          <a:p>
            <a:pPr lvl="4"/>
            <a:r>
              <a:rPr lang="en-US" dirty="0" smtClean="0"/>
              <a:t>Touch screen</a:t>
            </a:r>
          </a:p>
          <a:p>
            <a:pPr lvl="4"/>
            <a:r>
              <a:rPr lang="en-US" dirty="0" smtClean="0"/>
              <a:t>Internet browser</a:t>
            </a:r>
          </a:p>
          <a:p>
            <a:pPr lvl="4"/>
            <a:r>
              <a:rPr lang="en-US" sz="1000" dirty="0" smtClean="0"/>
              <a:t>Connectivity</a:t>
            </a:r>
          </a:p>
          <a:p>
            <a:pPr lvl="4"/>
            <a:r>
              <a:rPr lang="en-US" dirty="0" smtClean="0"/>
              <a:t>Cloud repositories</a:t>
            </a:r>
          </a:p>
          <a:p>
            <a:pPr lvl="4"/>
            <a:r>
              <a:rPr lang="en-US" sz="1000" dirty="0" smtClean="0"/>
              <a:t>Microphone</a:t>
            </a:r>
          </a:p>
          <a:p>
            <a:pPr lvl="4"/>
            <a:r>
              <a:rPr lang="en-US" dirty="0" smtClean="0"/>
              <a:t>QR codes</a:t>
            </a:r>
          </a:p>
          <a:p>
            <a:pPr lvl="4"/>
            <a:r>
              <a:rPr lang="en-US" sz="1000" dirty="0" smtClean="0"/>
              <a:t>Voice command</a:t>
            </a:r>
          </a:p>
        </p:txBody>
      </p:sp>
      <p:sp>
        <p:nvSpPr>
          <p:cNvPr id="14" name="Text Placeholder 13"/>
          <p:cNvSpPr>
            <a:spLocks noGrp="1"/>
          </p:cNvSpPr>
          <p:nvPr>
            <p:ph type="body" sz="quarter" idx="13"/>
          </p:nvPr>
        </p:nvSpPr>
        <p:spPr/>
        <p:txBody>
          <a:bodyPr/>
          <a:lstStyle/>
          <a:p>
            <a:pPr lvl="2"/>
            <a:r>
              <a:rPr lang="en-US" dirty="0" smtClean="0"/>
              <a:t>Accessing (continued)</a:t>
            </a:r>
          </a:p>
          <a:p>
            <a:pPr lvl="3"/>
            <a:r>
              <a:rPr lang="en-US" dirty="0" smtClean="0"/>
              <a:t>Examples:</a:t>
            </a:r>
          </a:p>
          <a:p>
            <a:pPr lvl="4"/>
            <a:r>
              <a:rPr lang="en-US" dirty="0" smtClean="0"/>
              <a:t>Search knowledge bases</a:t>
            </a:r>
          </a:p>
          <a:p>
            <a:pPr lvl="4"/>
            <a:r>
              <a:rPr lang="en-US" dirty="0" smtClean="0"/>
              <a:t>Job aids</a:t>
            </a:r>
          </a:p>
          <a:p>
            <a:pPr lvl="4"/>
            <a:r>
              <a:rPr lang="en-US" dirty="0" smtClean="0"/>
              <a:t>Reference</a:t>
            </a:r>
          </a:p>
          <a:p>
            <a:pPr lvl="4"/>
            <a:r>
              <a:rPr lang="en-US" dirty="0" smtClean="0"/>
              <a:t>Dictionary</a:t>
            </a:r>
          </a:p>
          <a:p>
            <a:pPr lvl="4"/>
            <a:r>
              <a:rPr lang="en-US" dirty="0" smtClean="0"/>
              <a:t>Wikipedia</a:t>
            </a:r>
          </a:p>
          <a:p>
            <a:pPr lvl="4"/>
            <a:r>
              <a:rPr lang="en-US" dirty="0" smtClean="0"/>
              <a:t>Courses</a:t>
            </a:r>
          </a:p>
          <a:p>
            <a:pPr lvl="4"/>
            <a:r>
              <a:rPr lang="en-US" dirty="0" smtClean="0"/>
              <a:t>Voice search</a:t>
            </a:r>
          </a:p>
          <a:p>
            <a:pPr lvl="4"/>
            <a:r>
              <a:rPr lang="en-US" dirty="0" smtClean="0"/>
              <a:t>Social media</a:t>
            </a:r>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6.7.7.6b. Determine instructional </a:t>
            </a:r>
            <a:r>
              <a:rPr lang="en-US" dirty="0" err="1" smtClean="0"/>
              <a:t>microstrategy</a:t>
            </a:r>
            <a:r>
              <a:rPr lang="en-US" dirty="0" smtClean="0"/>
              <a:t> (2 of 8) </a:t>
            </a:r>
            <a:r>
              <a:rPr lang="en-US" sz="18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lnSpcReduction="10000"/>
          </a:bodyPr>
          <a:lstStyle/>
          <a:p>
            <a:r>
              <a:rPr lang="en-US" dirty="0" smtClean="0"/>
              <a:t>If mobile learning, define in terms of associated attributes for mobile, which includes (continued):</a:t>
            </a:r>
          </a:p>
          <a:p>
            <a:pPr lvl="1"/>
            <a:r>
              <a:rPr lang="en-US" dirty="0" smtClean="0"/>
              <a:t>Mobile affordance used (continued)</a:t>
            </a:r>
          </a:p>
          <a:p>
            <a:pPr lvl="2"/>
            <a:r>
              <a:rPr lang="en-US" dirty="0" smtClean="0"/>
              <a:t>Augmenting</a:t>
            </a:r>
          </a:p>
          <a:p>
            <a:pPr lvl="3"/>
            <a:r>
              <a:rPr lang="en-US" dirty="0" smtClean="0"/>
              <a:t>Overlaying still imagery, audio, or video over real world objects or settings in support of or during a contextual learning activity</a:t>
            </a:r>
          </a:p>
          <a:p>
            <a:pPr lvl="3"/>
            <a:r>
              <a:rPr lang="en-US" dirty="0" smtClean="0"/>
              <a:t>Enabled by:</a:t>
            </a:r>
          </a:p>
          <a:p>
            <a:pPr lvl="4"/>
            <a:r>
              <a:rPr lang="en-US" dirty="0" smtClean="0"/>
              <a:t>Camera</a:t>
            </a:r>
          </a:p>
          <a:p>
            <a:pPr lvl="4"/>
            <a:r>
              <a:rPr lang="en-US" dirty="0" smtClean="0"/>
              <a:t>GPS</a:t>
            </a:r>
          </a:p>
          <a:p>
            <a:pPr lvl="4"/>
            <a:r>
              <a:rPr lang="en-US" dirty="0" smtClean="0"/>
              <a:t>Internet connectivity</a:t>
            </a:r>
          </a:p>
          <a:p>
            <a:pPr lvl="3"/>
            <a:r>
              <a:rPr lang="en-US" dirty="0" smtClean="0"/>
              <a:t>Examples</a:t>
            </a:r>
          </a:p>
          <a:p>
            <a:pPr lvl="4"/>
            <a:r>
              <a:rPr lang="en-US" dirty="0" smtClean="0"/>
              <a:t>Augmented Reality</a:t>
            </a:r>
          </a:p>
          <a:p>
            <a:pPr lvl="2"/>
            <a:r>
              <a:rPr lang="en-US" dirty="0" smtClean="0"/>
              <a:t>Capturing (audio)</a:t>
            </a:r>
          </a:p>
          <a:p>
            <a:pPr lvl="3"/>
            <a:r>
              <a:rPr lang="en-US" dirty="0" smtClean="0"/>
              <a:t>Documenting or recording auditory content in support</a:t>
            </a:r>
            <a:br>
              <a:rPr lang="en-US" dirty="0" smtClean="0"/>
            </a:br>
            <a:r>
              <a:rPr lang="en-US" dirty="0" smtClean="0"/>
              <a:t>of or during a learning activity</a:t>
            </a:r>
          </a:p>
          <a:p>
            <a:pPr lvl="3"/>
            <a:r>
              <a:rPr lang="en-US" dirty="0" smtClean="0"/>
              <a:t>Enabled by:</a:t>
            </a:r>
          </a:p>
          <a:p>
            <a:pPr lvl="4"/>
            <a:r>
              <a:rPr lang="en-US" dirty="0" smtClean="0"/>
              <a:t>Microphone</a:t>
            </a:r>
          </a:p>
          <a:p>
            <a:pPr lvl="4"/>
            <a:r>
              <a:rPr lang="en-US" dirty="0" smtClean="0"/>
              <a:t>Speakers</a:t>
            </a:r>
          </a:p>
          <a:p>
            <a:pPr lvl="4"/>
            <a:r>
              <a:rPr lang="en-US" dirty="0" smtClean="0"/>
              <a:t>Digital storage</a:t>
            </a:r>
          </a:p>
          <a:p>
            <a:pPr lvl="3"/>
            <a:r>
              <a:rPr lang="en-US" dirty="0" smtClean="0"/>
              <a:t>Examples</a:t>
            </a:r>
          </a:p>
          <a:p>
            <a:pPr lvl="4"/>
            <a:r>
              <a:rPr lang="en-US" dirty="0" smtClean="0"/>
              <a:t>Creating podcasts</a:t>
            </a:r>
          </a:p>
          <a:p>
            <a:pPr lvl="4"/>
            <a:r>
              <a:rPr lang="en-US" dirty="0" smtClean="0"/>
              <a:t>SME interviews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6.7.7.6c. Determine instructional </a:t>
            </a:r>
            <a:r>
              <a:rPr lang="en-US" dirty="0" err="1" smtClean="0"/>
              <a:t>microstrategy</a:t>
            </a:r>
            <a:r>
              <a:rPr lang="en-US" dirty="0" smtClean="0"/>
              <a:t> (3 of 8) </a:t>
            </a:r>
            <a:r>
              <a:rPr lang="en-US" sz="18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fontScale="92500" lnSpcReduction="10000"/>
          </a:bodyPr>
          <a:lstStyle/>
          <a:p>
            <a:r>
              <a:rPr lang="en-US" dirty="0" smtClean="0"/>
              <a:t>If mobile learning, define in terms of associated attributes for mobile, which includes (continued):</a:t>
            </a:r>
          </a:p>
          <a:p>
            <a:pPr lvl="1"/>
            <a:r>
              <a:rPr lang="en-US" dirty="0" smtClean="0"/>
              <a:t>Mobile affordance used (continued)</a:t>
            </a:r>
          </a:p>
          <a:p>
            <a:pPr lvl="2"/>
            <a:r>
              <a:rPr lang="en-US" dirty="0" smtClean="0"/>
              <a:t>Capturing (imagery or video)</a:t>
            </a:r>
          </a:p>
          <a:p>
            <a:pPr lvl="3"/>
            <a:r>
              <a:rPr lang="en-US" dirty="0" smtClean="0"/>
              <a:t>Documenting or recording visual content relevant to a learning activity.</a:t>
            </a:r>
          </a:p>
          <a:p>
            <a:pPr lvl="3"/>
            <a:r>
              <a:rPr lang="en-US" dirty="0" smtClean="0"/>
              <a:t>Enabled by:</a:t>
            </a:r>
          </a:p>
          <a:p>
            <a:pPr lvl="4"/>
            <a:r>
              <a:rPr lang="en-US" dirty="0" smtClean="0"/>
              <a:t>Camera</a:t>
            </a:r>
          </a:p>
          <a:p>
            <a:pPr lvl="4"/>
            <a:r>
              <a:rPr lang="en-US" dirty="0" smtClean="0"/>
              <a:t>Microphone</a:t>
            </a:r>
          </a:p>
          <a:p>
            <a:pPr lvl="4"/>
            <a:r>
              <a:rPr lang="en-US" dirty="0" smtClean="0"/>
              <a:t>Local and cloud storage</a:t>
            </a:r>
          </a:p>
          <a:p>
            <a:pPr lvl="3"/>
            <a:r>
              <a:rPr lang="en-US" dirty="0" smtClean="0"/>
              <a:t>Examples</a:t>
            </a:r>
          </a:p>
          <a:p>
            <a:pPr lvl="4"/>
            <a:r>
              <a:rPr lang="en-US" dirty="0" smtClean="0"/>
              <a:t>Scientific observations</a:t>
            </a:r>
          </a:p>
          <a:p>
            <a:pPr lvl="4"/>
            <a:r>
              <a:rPr lang="en-US" dirty="0" smtClean="0"/>
              <a:t>Live first person point-of-view  reports</a:t>
            </a:r>
          </a:p>
          <a:p>
            <a:pPr lvl="4"/>
            <a:r>
              <a:rPr lang="en-US" dirty="0" smtClean="0"/>
              <a:t>SME interviews</a:t>
            </a:r>
          </a:p>
          <a:p>
            <a:pPr lvl="2"/>
            <a:r>
              <a:rPr lang="en-US" dirty="0" smtClean="0"/>
              <a:t>Communicating (messaging)</a:t>
            </a:r>
          </a:p>
          <a:p>
            <a:pPr lvl="3"/>
            <a:r>
              <a:rPr lang="en-US" dirty="0" smtClean="0"/>
              <a:t>One-way, two-way, or group messaging as part of an informal or formal learning activity</a:t>
            </a:r>
          </a:p>
          <a:p>
            <a:pPr lvl="3"/>
            <a:r>
              <a:rPr lang="fr-FR" dirty="0" err="1" smtClean="0"/>
              <a:t>Enabled</a:t>
            </a:r>
            <a:r>
              <a:rPr lang="fr-FR" dirty="0" smtClean="0"/>
              <a:t> by:</a:t>
            </a:r>
          </a:p>
          <a:p>
            <a:pPr lvl="4"/>
            <a:r>
              <a:rPr lang="fr-FR" dirty="0" smtClean="0"/>
              <a:t>SMS</a:t>
            </a:r>
          </a:p>
          <a:p>
            <a:pPr lvl="4"/>
            <a:r>
              <a:rPr lang="fr-FR" dirty="0" smtClean="0"/>
              <a:t>MMS</a:t>
            </a:r>
          </a:p>
          <a:p>
            <a:pPr lvl="4"/>
            <a:r>
              <a:rPr lang="fr-FR" dirty="0" smtClean="0"/>
              <a:t>Chat </a:t>
            </a:r>
            <a:r>
              <a:rPr lang="fr-FR" dirty="0" err="1" smtClean="0"/>
              <a:t>apps</a:t>
            </a:r>
            <a:endParaRPr lang="fr-FR" dirty="0" smtClean="0"/>
          </a:p>
          <a:p>
            <a:pPr lvl="4"/>
            <a:r>
              <a:rPr lang="fr-FR" dirty="0" smtClean="0"/>
              <a:t>Microphone</a:t>
            </a:r>
          </a:p>
          <a:p>
            <a:pPr lvl="3"/>
            <a:r>
              <a:rPr lang="en-US" dirty="0" smtClean="0"/>
              <a:t>Examples</a:t>
            </a:r>
          </a:p>
          <a:p>
            <a:pPr lvl="4"/>
            <a:r>
              <a:rPr lang="en-US" dirty="0" smtClean="0"/>
              <a:t>Group collaboration, instructor/student discussion, and chat</a:t>
            </a:r>
          </a:p>
          <a:p>
            <a:pPr lvl="4"/>
            <a:r>
              <a:rPr lang="en-US" dirty="0" smtClean="0"/>
              <a:t>SMS virtual coaches (AI-based learning bots) such as Mobile Coach</a:t>
            </a:r>
            <a:r>
              <a:rPr lang="en-US" sz="900" baseline="30000" dirty="0" smtClean="0"/>
              <a:t>®</a:t>
            </a:r>
            <a:endParaRPr lang="fr-FR" sz="900" baseline="30000" dirty="0" smtClean="0"/>
          </a:p>
          <a:p>
            <a:pPr lvl="2"/>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6.7.7.6d. Determine instructional </a:t>
            </a:r>
            <a:r>
              <a:rPr lang="en-US" dirty="0" err="1" smtClean="0"/>
              <a:t>microstrategy</a:t>
            </a:r>
            <a:r>
              <a:rPr lang="en-US" dirty="0" smtClean="0"/>
              <a:t> (4 of 8) </a:t>
            </a:r>
            <a:r>
              <a:rPr lang="en-US" sz="18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a:bodyPr>
          <a:lstStyle/>
          <a:p>
            <a:r>
              <a:rPr lang="en-US" dirty="0" smtClean="0"/>
              <a:t>If mobile learning, define in terms of associated attributes for mobile, which includes (continued):</a:t>
            </a:r>
          </a:p>
          <a:p>
            <a:pPr lvl="1"/>
            <a:r>
              <a:rPr lang="en-US" dirty="0" smtClean="0"/>
              <a:t>Mobile affordance used (continued)</a:t>
            </a:r>
          </a:p>
          <a:p>
            <a:pPr lvl="2"/>
            <a:r>
              <a:rPr lang="en-US" dirty="0" smtClean="0"/>
              <a:t>Communicating (voice)</a:t>
            </a:r>
          </a:p>
          <a:p>
            <a:pPr lvl="3"/>
            <a:r>
              <a:rPr lang="en-US" dirty="0" smtClean="0"/>
              <a:t>Two-way, or group live discussion as part of an informal or formal learning activity</a:t>
            </a:r>
          </a:p>
          <a:p>
            <a:pPr lvl="3"/>
            <a:r>
              <a:rPr lang="en-US" dirty="0" smtClean="0"/>
              <a:t>Enabled by:</a:t>
            </a:r>
          </a:p>
          <a:p>
            <a:pPr lvl="4"/>
            <a:r>
              <a:rPr lang="en-US" dirty="0" smtClean="0"/>
              <a:t>Voice call</a:t>
            </a:r>
          </a:p>
          <a:p>
            <a:pPr lvl="4"/>
            <a:r>
              <a:rPr lang="en-US" dirty="0" smtClean="0"/>
              <a:t>Voicemail</a:t>
            </a:r>
          </a:p>
          <a:p>
            <a:pPr lvl="4"/>
            <a:r>
              <a:rPr lang="en-US" dirty="0" smtClean="0"/>
              <a:t>Phone speaker</a:t>
            </a:r>
          </a:p>
          <a:p>
            <a:pPr lvl="4"/>
            <a:r>
              <a:rPr lang="en-US" dirty="0" smtClean="0"/>
              <a:t>Microphone</a:t>
            </a:r>
          </a:p>
          <a:p>
            <a:pPr lvl="4"/>
            <a:r>
              <a:rPr lang="en-US" dirty="0" smtClean="0"/>
              <a:t>Voice recognition and machine understanding</a:t>
            </a:r>
          </a:p>
          <a:p>
            <a:pPr lvl="3"/>
            <a:r>
              <a:rPr lang="en-US" dirty="0" smtClean="0"/>
              <a:t>Examples</a:t>
            </a:r>
          </a:p>
          <a:p>
            <a:pPr lvl="4"/>
            <a:r>
              <a:rPr lang="en-US" dirty="0" smtClean="0"/>
              <a:t>Group conference</a:t>
            </a:r>
          </a:p>
          <a:p>
            <a:pPr lvl="4"/>
            <a:r>
              <a:rPr lang="en-US" dirty="0" smtClean="0"/>
              <a:t>Meeting</a:t>
            </a:r>
          </a:p>
          <a:p>
            <a:pPr lvl="4"/>
            <a:r>
              <a:rPr lang="en-US" dirty="0" smtClean="0"/>
              <a:t>Focus group</a:t>
            </a:r>
          </a:p>
        </p:txBody>
      </p:sp>
      <p:sp>
        <p:nvSpPr>
          <p:cNvPr id="14" name="Text Placeholder 13"/>
          <p:cNvSpPr>
            <a:spLocks noGrp="1"/>
          </p:cNvSpPr>
          <p:nvPr>
            <p:ph type="body" sz="quarter" idx="13"/>
          </p:nvPr>
        </p:nvSpPr>
        <p:spPr/>
        <p:txBody>
          <a:bodyPr/>
          <a:lstStyle/>
          <a:p>
            <a:pPr lvl="1"/>
            <a:r>
              <a:rPr lang="en-US" dirty="0" smtClean="0"/>
              <a:t>Mobile affordance used (continued)</a:t>
            </a:r>
          </a:p>
          <a:p>
            <a:pPr lvl="2"/>
            <a:r>
              <a:rPr lang="en-US" dirty="0" smtClean="0"/>
              <a:t>Contextualizing</a:t>
            </a:r>
          </a:p>
          <a:p>
            <a:pPr lvl="3"/>
            <a:r>
              <a:rPr lang="en-US" dirty="0" smtClean="0"/>
              <a:t>Notifications and linked interactions sent by transmitters or tags attached to objects using proximity or location sensors to provide context-aware content in support of or as part of a learning activity</a:t>
            </a:r>
          </a:p>
          <a:p>
            <a:pPr lvl="3"/>
            <a:r>
              <a:rPr lang="fr-FR" dirty="0" err="1" smtClean="0"/>
              <a:t>Enabled</a:t>
            </a:r>
            <a:r>
              <a:rPr lang="fr-FR" dirty="0" smtClean="0"/>
              <a:t> by:</a:t>
            </a:r>
          </a:p>
          <a:p>
            <a:pPr lvl="4"/>
            <a:r>
              <a:rPr lang="en-US" dirty="0" smtClean="0"/>
              <a:t>Bluetooth</a:t>
            </a:r>
          </a:p>
          <a:p>
            <a:pPr lvl="4"/>
            <a:r>
              <a:rPr lang="en-US" dirty="0" smtClean="0"/>
              <a:t>GPS</a:t>
            </a:r>
          </a:p>
          <a:p>
            <a:pPr lvl="4"/>
            <a:r>
              <a:rPr lang="en-US" dirty="0" smtClean="0"/>
              <a:t>NFC</a:t>
            </a:r>
          </a:p>
          <a:p>
            <a:pPr lvl="4"/>
            <a:r>
              <a:rPr lang="en-US" dirty="0" smtClean="0"/>
              <a:t>RFID</a:t>
            </a:r>
          </a:p>
          <a:p>
            <a:pPr lvl="4"/>
            <a:r>
              <a:rPr lang="en-US" dirty="0" smtClean="0"/>
              <a:t>Wi-Fi</a:t>
            </a:r>
          </a:p>
          <a:p>
            <a:pPr lvl="4"/>
            <a:r>
              <a:rPr lang="en-US" dirty="0" smtClean="0"/>
              <a:t>Camera</a:t>
            </a:r>
          </a:p>
          <a:p>
            <a:pPr lvl="4"/>
            <a:r>
              <a:rPr lang="en-US" dirty="0" smtClean="0"/>
              <a:t>Clock</a:t>
            </a:r>
          </a:p>
          <a:p>
            <a:pPr lvl="4"/>
            <a:r>
              <a:rPr lang="en-US" dirty="0" smtClean="0"/>
              <a:t>Beacons</a:t>
            </a:r>
          </a:p>
          <a:p>
            <a:pPr lvl="4"/>
            <a:r>
              <a:rPr lang="en-US" dirty="0" smtClean="0"/>
              <a:t>QR codes</a:t>
            </a:r>
          </a:p>
          <a:p>
            <a:pPr lvl="4"/>
            <a:r>
              <a:rPr lang="en-US" dirty="0" smtClean="0"/>
              <a:t>Input/output peripherals, add-ons</a:t>
            </a:r>
          </a:p>
          <a:p>
            <a:pPr lvl="3"/>
            <a:r>
              <a:rPr lang="en-US" dirty="0" smtClean="0"/>
              <a:t>Examples</a:t>
            </a:r>
          </a:p>
          <a:p>
            <a:pPr lvl="4"/>
            <a:r>
              <a:rPr lang="en-US" dirty="0" smtClean="0"/>
              <a:t>Mobile tours</a:t>
            </a:r>
          </a:p>
          <a:p>
            <a:pPr lvl="4"/>
            <a:r>
              <a:rPr lang="en-US" dirty="0" smtClean="0"/>
              <a:t>Games</a:t>
            </a:r>
          </a:p>
          <a:p>
            <a:pPr lvl="4"/>
            <a:r>
              <a:rPr lang="en-US" dirty="0" smtClean="0"/>
              <a:t>Interactive stories</a:t>
            </a:r>
            <a:endParaRPr lang="fr-FR" dirty="0" smtClean="0"/>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6.7.7.6e. Determine instructional </a:t>
            </a:r>
            <a:r>
              <a:rPr lang="en-US" dirty="0" err="1" smtClean="0"/>
              <a:t>microstrategy</a:t>
            </a:r>
            <a:r>
              <a:rPr lang="en-US" dirty="0" smtClean="0"/>
              <a:t> (5 of 8) </a:t>
            </a:r>
            <a:r>
              <a:rPr lang="en-US" sz="18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a:bodyPr>
          <a:lstStyle/>
          <a:p>
            <a:r>
              <a:rPr lang="en-US" dirty="0" smtClean="0"/>
              <a:t>If mobile learning, define in terms of associated attributes for mobile, which includes (continued):</a:t>
            </a:r>
          </a:p>
          <a:p>
            <a:pPr lvl="1"/>
            <a:r>
              <a:rPr lang="en-US" dirty="0" smtClean="0"/>
              <a:t>Mobile affordance used (continued)</a:t>
            </a:r>
          </a:p>
          <a:p>
            <a:pPr lvl="2"/>
            <a:r>
              <a:rPr lang="en-US" dirty="0" err="1" smtClean="0"/>
              <a:t>eReading</a:t>
            </a:r>
            <a:endParaRPr lang="en-US" dirty="0" smtClean="0"/>
          </a:p>
          <a:p>
            <a:pPr lvl="3"/>
            <a:r>
              <a:rPr lang="en-US" dirty="0" smtClean="0"/>
              <a:t>Accessing and reading documents on multiple devices anytime, anywhere in support of or as part of a learning activity</a:t>
            </a:r>
          </a:p>
          <a:p>
            <a:pPr lvl="3"/>
            <a:r>
              <a:rPr lang="en-US" dirty="0" smtClean="0"/>
              <a:t>Enabled by:</a:t>
            </a:r>
          </a:p>
          <a:p>
            <a:pPr lvl="4"/>
            <a:r>
              <a:rPr lang="en-US" dirty="0" smtClean="0"/>
              <a:t>Text zoom</a:t>
            </a:r>
          </a:p>
          <a:p>
            <a:pPr lvl="4"/>
            <a:r>
              <a:rPr lang="en-US" dirty="0" smtClean="0"/>
              <a:t>Text highlighting</a:t>
            </a:r>
          </a:p>
          <a:p>
            <a:pPr lvl="4"/>
            <a:r>
              <a:rPr lang="en-US" dirty="0" smtClean="0"/>
              <a:t>Notes</a:t>
            </a:r>
          </a:p>
          <a:p>
            <a:pPr lvl="4"/>
            <a:r>
              <a:rPr lang="en-US" dirty="0" smtClean="0"/>
              <a:t>Access to cloud repositories</a:t>
            </a:r>
          </a:p>
          <a:p>
            <a:pPr lvl="3"/>
            <a:r>
              <a:rPr lang="en-US" dirty="0" smtClean="0"/>
              <a:t>Examples</a:t>
            </a:r>
          </a:p>
          <a:p>
            <a:pPr lvl="4"/>
            <a:r>
              <a:rPr lang="en-US" dirty="0" smtClean="0"/>
              <a:t>eBooks</a:t>
            </a:r>
          </a:p>
          <a:p>
            <a:pPr lvl="4"/>
            <a:r>
              <a:rPr lang="en-US" dirty="0" err="1" smtClean="0"/>
              <a:t>eMags</a:t>
            </a:r>
            <a:endParaRPr lang="en-US" dirty="0" smtClean="0"/>
          </a:p>
          <a:p>
            <a:pPr lvl="4"/>
            <a:r>
              <a:rPr lang="en-US" dirty="0" smtClean="0"/>
              <a:t>PDF documents</a:t>
            </a:r>
            <a:endParaRPr lang="en-US" dirty="0"/>
          </a:p>
        </p:txBody>
      </p:sp>
      <p:sp>
        <p:nvSpPr>
          <p:cNvPr id="14" name="Text Placeholder 13"/>
          <p:cNvSpPr>
            <a:spLocks noGrp="1"/>
          </p:cNvSpPr>
          <p:nvPr>
            <p:ph type="body" sz="quarter" idx="13"/>
          </p:nvPr>
        </p:nvSpPr>
        <p:spPr/>
        <p:txBody>
          <a:bodyPr/>
          <a:lstStyle/>
          <a:p>
            <a:pPr lvl="1"/>
            <a:r>
              <a:rPr lang="en-US" dirty="0" smtClean="0"/>
              <a:t>Mobile affordance used (continued)</a:t>
            </a:r>
          </a:p>
          <a:p>
            <a:pPr lvl="2"/>
            <a:r>
              <a:rPr lang="en-US" dirty="0" smtClean="0"/>
              <a:t>Media playing</a:t>
            </a:r>
          </a:p>
          <a:p>
            <a:pPr lvl="3"/>
            <a:r>
              <a:rPr lang="en-US" dirty="0" smtClean="0"/>
              <a:t>Accessing media anytime, anywhere in support of or as part of a learning activity</a:t>
            </a:r>
          </a:p>
          <a:p>
            <a:pPr lvl="3"/>
            <a:r>
              <a:rPr lang="en-US" dirty="0" smtClean="0"/>
              <a:t>Enabled by:</a:t>
            </a:r>
          </a:p>
          <a:p>
            <a:pPr lvl="4"/>
            <a:r>
              <a:rPr lang="en-US" dirty="0" smtClean="0"/>
              <a:t>Image</a:t>
            </a:r>
          </a:p>
          <a:p>
            <a:pPr lvl="4"/>
            <a:r>
              <a:rPr lang="en-US" dirty="0" smtClean="0"/>
              <a:t>Video</a:t>
            </a:r>
          </a:p>
          <a:p>
            <a:pPr lvl="4"/>
            <a:r>
              <a:rPr lang="en-US" dirty="0" smtClean="0"/>
              <a:t>Audio</a:t>
            </a:r>
          </a:p>
          <a:p>
            <a:pPr lvl="4"/>
            <a:r>
              <a:rPr lang="en-US" dirty="0" smtClean="0"/>
              <a:t>Internet connectivity</a:t>
            </a:r>
          </a:p>
          <a:p>
            <a:pPr lvl="4"/>
            <a:r>
              <a:rPr lang="en-US" dirty="0" smtClean="0"/>
              <a:t>Access to cloud repositories</a:t>
            </a:r>
          </a:p>
          <a:p>
            <a:pPr lvl="4"/>
            <a:r>
              <a:rPr lang="en-US" dirty="0" err="1" smtClean="0"/>
              <a:t>Microprojection</a:t>
            </a:r>
            <a:r>
              <a:rPr lang="en-US" dirty="0" smtClean="0"/>
              <a:t> (“surface computing”)</a:t>
            </a:r>
          </a:p>
          <a:p>
            <a:pPr lvl="3"/>
            <a:r>
              <a:rPr lang="en-US" dirty="0" smtClean="0"/>
              <a:t>Examples</a:t>
            </a:r>
          </a:p>
          <a:p>
            <a:pPr lvl="4"/>
            <a:r>
              <a:rPr lang="en-US" dirty="0" smtClean="0"/>
              <a:t>YouTube</a:t>
            </a:r>
          </a:p>
          <a:p>
            <a:pPr lvl="4"/>
            <a:r>
              <a:rPr lang="en-US" dirty="0" smtClean="0"/>
              <a:t>Khan Academy</a:t>
            </a:r>
          </a:p>
          <a:p>
            <a:pPr lvl="4"/>
            <a:r>
              <a:rPr lang="en-US" dirty="0" smtClean="0"/>
              <a:t>Webinar</a:t>
            </a:r>
          </a:p>
          <a:p>
            <a:pPr lvl="4"/>
            <a:endParaRPr lang="en-US" dirty="0" smtClean="0"/>
          </a:p>
          <a:p>
            <a:pPr lvl="3"/>
            <a:endParaRPr lang="en-US" dirty="0" smtClean="0"/>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6.7.7.6f. Determine instructional microstrategy (6 of 8) </a:t>
            </a:r>
            <a:r>
              <a:rPr lang="en-US" smtClean="0">
                <a:hlinkClick r:id="" action="ppaction://hlinkshowjump?jump=nextslide"/>
              </a:rPr>
              <a:t>continue</a:t>
            </a:r>
            <a:endParaRPr lang="en-US" dirty="0"/>
          </a:p>
        </p:txBody>
      </p:sp>
      <p:sp>
        <p:nvSpPr>
          <p:cNvPr id="8" name="Content Placeholder 7"/>
          <p:cNvSpPr>
            <a:spLocks noGrp="1"/>
          </p:cNvSpPr>
          <p:nvPr>
            <p:ph sz="quarter" idx="1"/>
          </p:nvPr>
        </p:nvSpPr>
        <p:spPr/>
        <p:txBody>
          <a:bodyPr/>
          <a:lstStyle/>
          <a:p>
            <a:r>
              <a:rPr lang="en-US" dirty="0" smtClean="0"/>
              <a:t>If mobile learning, define in terms of associated attributes for mobile, which includes (continued):</a:t>
            </a:r>
          </a:p>
          <a:p>
            <a:pPr lvl="1"/>
            <a:r>
              <a:rPr lang="en-US" dirty="0" smtClean="0"/>
              <a:t>Mobile affordance used (continued)</a:t>
            </a:r>
          </a:p>
          <a:p>
            <a:pPr lvl="2"/>
            <a:r>
              <a:rPr lang="en-US" dirty="0" smtClean="0"/>
              <a:t>Notifying/ Reminding</a:t>
            </a:r>
          </a:p>
          <a:p>
            <a:pPr lvl="3"/>
            <a:r>
              <a:rPr lang="en-US" dirty="0" smtClean="0"/>
              <a:t>Event triggers, instant reminders, and alerts that illicit immediate responses or deeper engagement with a learning activity</a:t>
            </a:r>
          </a:p>
          <a:p>
            <a:pPr lvl="3"/>
            <a:r>
              <a:rPr lang="en-US" dirty="0" smtClean="0"/>
              <a:t>Enabled by:</a:t>
            </a:r>
          </a:p>
          <a:p>
            <a:pPr lvl="4"/>
            <a:r>
              <a:rPr lang="en-US" dirty="0" smtClean="0"/>
              <a:t>Connectivity</a:t>
            </a:r>
          </a:p>
          <a:p>
            <a:pPr lvl="4"/>
            <a:r>
              <a:rPr lang="en-US" dirty="0" smtClean="0"/>
              <a:t>Touch screen</a:t>
            </a:r>
          </a:p>
          <a:p>
            <a:pPr lvl="4"/>
            <a:r>
              <a:rPr lang="en-US" dirty="0" smtClean="0"/>
              <a:t>Push notification service</a:t>
            </a:r>
          </a:p>
          <a:p>
            <a:pPr lvl="4"/>
            <a:r>
              <a:rPr lang="en-US" dirty="0" smtClean="0"/>
              <a:t>Calendar</a:t>
            </a:r>
          </a:p>
          <a:p>
            <a:pPr lvl="4"/>
            <a:r>
              <a:rPr lang="en-US" dirty="0" smtClean="0"/>
              <a:t>Beacons</a:t>
            </a:r>
          </a:p>
          <a:p>
            <a:pPr lvl="4"/>
            <a:r>
              <a:rPr lang="en-US" dirty="0" smtClean="0"/>
              <a:t>Near field communications (NFC)</a:t>
            </a:r>
          </a:p>
          <a:p>
            <a:pPr lvl="4"/>
            <a:r>
              <a:rPr lang="en-US" dirty="0" smtClean="0"/>
              <a:t>Radio frequency identification tags (RFID)</a:t>
            </a:r>
          </a:p>
          <a:p>
            <a:pPr lvl="3"/>
            <a:r>
              <a:rPr lang="en-US" dirty="0" smtClean="0"/>
              <a:t>Examples</a:t>
            </a:r>
          </a:p>
          <a:p>
            <a:pPr lvl="4"/>
            <a:r>
              <a:rPr lang="en-US" dirty="0" smtClean="0"/>
              <a:t>Spaced repetition/ learning</a:t>
            </a:r>
          </a:p>
          <a:p>
            <a:pPr lvl="4"/>
            <a:r>
              <a:rPr lang="en-US" dirty="0" smtClean="0"/>
              <a:t>Flash cards</a:t>
            </a:r>
          </a:p>
          <a:p>
            <a:pPr lvl="4"/>
            <a:r>
              <a:rPr lang="en-US" dirty="0" smtClean="0"/>
              <a:t>Language learning</a:t>
            </a:r>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6.7.7.6g. Determine instructional </a:t>
            </a:r>
            <a:r>
              <a:rPr lang="en-US" dirty="0" err="1" smtClean="0"/>
              <a:t>microstrategy</a:t>
            </a:r>
            <a:r>
              <a:rPr lang="en-US" dirty="0" smtClean="0"/>
              <a:t> (7 of 8) </a:t>
            </a:r>
            <a:r>
              <a:rPr lang="en-US" sz="18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a:bodyPr>
          <a:lstStyle/>
          <a:p>
            <a:r>
              <a:rPr lang="en-US" dirty="0" smtClean="0"/>
              <a:t>Define in terms of associated attributes for mobile, which includes (continued):</a:t>
            </a:r>
          </a:p>
          <a:p>
            <a:pPr lvl="1"/>
            <a:r>
              <a:rPr lang="en-US" dirty="0" smtClean="0"/>
              <a:t>Degree of learner collaboration</a:t>
            </a:r>
          </a:p>
          <a:p>
            <a:pPr lvl="2" fontAlgn="base"/>
            <a:r>
              <a:rPr lang="en-US" b="1" dirty="0" smtClean="0"/>
              <a:t>Individual</a:t>
            </a:r>
            <a:r>
              <a:rPr lang="en-US" dirty="0" smtClean="0"/>
              <a:t>. Individual does learning task on their own, and either the system evaluates or instructor evaluates. There may be a cohort of learners, but that is only a matter of training logistics. There is no design intent to rely on group activity or collaboration.</a:t>
            </a:r>
          </a:p>
          <a:p>
            <a:pPr lvl="2" fontAlgn="base"/>
            <a:r>
              <a:rPr lang="en-US" b="1" dirty="0" smtClean="0"/>
              <a:t>One to many. </a:t>
            </a:r>
            <a:r>
              <a:rPr lang="en-US" dirty="0" smtClean="0"/>
              <a:t>Learner does a learning task on their own, then shares/discusses with group. Each learner can get collaborative input from other learners, but ultimately they will be submitting an individual product.</a:t>
            </a:r>
          </a:p>
          <a:p>
            <a:pPr lvl="2" fontAlgn="base"/>
            <a:r>
              <a:rPr lang="en-US" b="1" dirty="0" smtClean="0"/>
              <a:t>Many to many. </a:t>
            </a:r>
            <a:r>
              <a:rPr lang="en-US" dirty="0" smtClean="0"/>
              <a:t>Learner does learning in the context of a group or team, with shared responsibilities. The group’s mandate is to create one deliverable product and be evaluated as a team (everyone gets the same grade, etc. The group or team might also interact with other groups or teams).</a:t>
            </a:r>
          </a:p>
          <a:p>
            <a:pPr lvl="1"/>
            <a:r>
              <a:rPr lang="en-US" dirty="0" smtClean="0"/>
              <a:t>Source of content</a:t>
            </a:r>
          </a:p>
          <a:p>
            <a:pPr lvl="2"/>
            <a:r>
              <a:rPr lang="en-US" dirty="0" smtClean="0"/>
              <a:t>User-generated</a:t>
            </a:r>
          </a:p>
          <a:p>
            <a:pPr lvl="2"/>
            <a:r>
              <a:rPr lang="en-US" dirty="0" smtClean="0"/>
              <a:t>External/ authoritative source</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6.7.7.6h. Determine instructional </a:t>
            </a:r>
            <a:r>
              <a:rPr lang="en-US" dirty="0" err="1" smtClean="0"/>
              <a:t>microstrategy</a:t>
            </a:r>
            <a:r>
              <a:rPr lang="en-US" dirty="0" smtClean="0"/>
              <a:t> (8 of 8)</a:t>
            </a:r>
            <a:endParaRPr lang="en-US" dirty="0"/>
          </a:p>
        </p:txBody>
      </p:sp>
      <p:sp>
        <p:nvSpPr>
          <p:cNvPr id="8" name="Content Placeholder 7"/>
          <p:cNvSpPr>
            <a:spLocks noGrp="1"/>
          </p:cNvSpPr>
          <p:nvPr>
            <p:ph sz="quarter" idx="1"/>
          </p:nvPr>
        </p:nvSpPr>
        <p:spPr/>
        <p:txBody>
          <a:bodyPr>
            <a:normAutofit/>
          </a:bodyPr>
          <a:lstStyle/>
          <a:p>
            <a:r>
              <a:rPr lang="en-US" dirty="0" smtClean="0"/>
              <a:t>If mobile learning, define in terms of associated attributes for mobile, which includes (continued):</a:t>
            </a:r>
          </a:p>
          <a:p>
            <a:pPr lvl="1"/>
            <a:r>
              <a:rPr lang="en-US" dirty="0" smtClean="0"/>
              <a:t>Learning phase</a:t>
            </a:r>
          </a:p>
          <a:p>
            <a:pPr lvl="2" fontAlgn="base"/>
            <a:r>
              <a:rPr lang="en-US" dirty="0" err="1" smtClean="0"/>
              <a:t>Preinstructional</a:t>
            </a:r>
            <a:endParaRPr lang="en-US" dirty="0" smtClean="0"/>
          </a:p>
          <a:p>
            <a:pPr lvl="2" fontAlgn="base"/>
            <a:r>
              <a:rPr lang="en-US" dirty="0" smtClean="0"/>
              <a:t>Presentation</a:t>
            </a:r>
          </a:p>
          <a:p>
            <a:pPr lvl="2" fontAlgn="base"/>
            <a:r>
              <a:rPr lang="en-US" dirty="0" smtClean="0"/>
              <a:t>Participation/practice</a:t>
            </a:r>
          </a:p>
          <a:p>
            <a:pPr lvl="2" fontAlgn="base"/>
            <a:r>
              <a:rPr lang="en-US" dirty="0" smtClean="0"/>
              <a:t>Testing</a:t>
            </a:r>
          </a:p>
          <a:p>
            <a:pPr lvl="2" fontAlgn="base"/>
            <a:r>
              <a:rPr lang="en-US" dirty="0" smtClean="0"/>
              <a:t>Follow-through</a:t>
            </a:r>
          </a:p>
          <a:p>
            <a:pPr lvl="1"/>
            <a:r>
              <a:rPr lang="en-US" dirty="0" smtClean="0"/>
              <a:t>Learning type (see chart/ explanation on </a:t>
            </a:r>
            <a:r>
              <a:rPr lang="en-US" dirty="0" smtClean="0">
                <a:hlinkClick r:id="rId3" action="ppaction://hlinksldjump"/>
              </a:rPr>
              <a:t>6.7.7.5</a:t>
            </a:r>
            <a:r>
              <a:rPr lang="en-US" dirty="0" smtClean="0"/>
              <a:t>)</a:t>
            </a:r>
          </a:p>
          <a:p>
            <a:pPr lvl="2" fontAlgn="base"/>
            <a:r>
              <a:rPr lang="en-US" dirty="0" smtClean="0"/>
              <a:t>Formal</a:t>
            </a:r>
          </a:p>
          <a:p>
            <a:pPr lvl="2" fontAlgn="base"/>
            <a:r>
              <a:rPr lang="en-US" dirty="0" smtClean="0"/>
              <a:t>Informal autonomous</a:t>
            </a:r>
          </a:p>
          <a:p>
            <a:pPr lvl="2" fontAlgn="base"/>
            <a:r>
              <a:rPr lang="en-US" dirty="0" smtClean="0"/>
              <a:t>Informal directed</a:t>
            </a:r>
          </a:p>
          <a:p>
            <a:pPr lvl="2" fontAlgn="base"/>
            <a:r>
              <a:rPr lang="en-US" dirty="0" err="1" smtClean="0"/>
              <a:t>Nonformal</a:t>
            </a:r>
            <a:endParaRPr lang="en-US" dirty="0" smtClean="0"/>
          </a:p>
        </p:txBody>
      </p:sp>
      <p:sp>
        <p:nvSpPr>
          <p:cNvPr id="14" name="Text Placeholder 13"/>
          <p:cNvSpPr>
            <a:spLocks noGrp="1"/>
          </p:cNvSpPr>
          <p:nvPr>
            <p:ph type="body" sz="quarter" idx="13"/>
          </p:nvPr>
        </p:nvSpPr>
        <p:spPr/>
        <p:txBody>
          <a:bodyPr>
            <a:normAutofit lnSpcReduction="10000"/>
          </a:bodyPr>
          <a:lstStyle/>
          <a:p>
            <a:pPr lvl="1"/>
            <a:r>
              <a:rPr lang="en-US" dirty="0" smtClean="0"/>
              <a:t>Delivery type</a:t>
            </a:r>
          </a:p>
          <a:p>
            <a:pPr lvl="2" fontAlgn="base"/>
            <a:r>
              <a:rPr lang="en-US" dirty="0" smtClean="0"/>
              <a:t>Learner-led (i.e., asynchronous eLearning)</a:t>
            </a:r>
          </a:p>
          <a:p>
            <a:pPr lvl="2" fontAlgn="base"/>
            <a:r>
              <a:rPr lang="en-US" dirty="0" smtClean="0"/>
              <a:t>Facilitated (i.e., blended ILT/ eLearning)</a:t>
            </a:r>
          </a:p>
          <a:p>
            <a:pPr lvl="2" fontAlgn="base"/>
            <a:r>
              <a:rPr lang="en-US" dirty="0" smtClean="0"/>
              <a:t>Instructor-led co-located (i.e., classroom)</a:t>
            </a:r>
          </a:p>
          <a:p>
            <a:pPr lvl="2" fontAlgn="base"/>
            <a:r>
              <a:rPr lang="en-US" dirty="0" smtClean="0"/>
              <a:t>Instructor-led virtual synchronous (e.g., live webinar)</a:t>
            </a:r>
          </a:p>
          <a:p>
            <a:pPr lvl="2" fontAlgn="base"/>
            <a:r>
              <a:rPr lang="en-US" dirty="0" smtClean="0"/>
              <a:t>Instructor-led virtual asynchronous (e.g., recorded webinar)</a:t>
            </a:r>
          </a:p>
          <a:p>
            <a:pPr lvl="2" fontAlgn="base"/>
            <a:r>
              <a:rPr lang="en-US" dirty="0" smtClean="0"/>
              <a:t>Embedded (e.g., Help system, embedded tutorials)</a:t>
            </a:r>
          </a:p>
          <a:p>
            <a:pPr lvl="1"/>
            <a:r>
              <a:rPr lang="en-US" dirty="0" smtClean="0"/>
              <a:t>Phone or tablet?</a:t>
            </a:r>
          </a:p>
          <a:p>
            <a:pPr lvl="1"/>
            <a:r>
              <a:rPr lang="en-US" dirty="0" smtClean="0"/>
              <a:t>OS</a:t>
            </a:r>
          </a:p>
          <a:p>
            <a:pPr lvl="2"/>
            <a:r>
              <a:rPr lang="en-US" dirty="0" err="1" smtClean="0"/>
              <a:t>iOS</a:t>
            </a:r>
            <a:endParaRPr lang="en-US" dirty="0" smtClean="0"/>
          </a:p>
          <a:p>
            <a:pPr lvl="2"/>
            <a:r>
              <a:rPr lang="en-US" dirty="0" smtClean="0"/>
              <a:t>Android</a:t>
            </a:r>
          </a:p>
          <a:p>
            <a:pPr lvl="2"/>
            <a:r>
              <a:rPr lang="en-US" dirty="0" smtClean="0"/>
              <a:t>Windows Phone</a:t>
            </a:r>
          </a:p>
          <a:p>
            <a:pPr lvl="2"/>
            <a:r>
              <a:rPr lang="en-US" dirty="0" smtClean="0"/>
              <a:t>Blackberry</a:t>
            </a:r>
          </a:p>
          <a:p>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0"/>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5"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225126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6.8. Sequence and cluster content</a:t>
            </a:r>
            <a:endParaRPr lang="en-US" dirty="0"/>
          </a:p>
        </p:txBody>
      </p:sp>
      <p:sp>
        <p:nvSpPr>
          <p:cNvPr id="8" name="Content Placeholder 7"/>
          <p:cNvSpPr>
            <a:spLocks noGrp="1"/>
          </p:cNvSpPr>
          <p:nvPr>
            <p:ph sz="quarter" idx="1"/>
          </p:nvPr>
        </p:nvSpPr>
        <p:spPr/>
        <p:txBody>
          <a:bodyPr/>
          <a:lstStyle/>
          <a:p>
            <a:r>
              <a:rPr lang="en-US" dirty="0" smtClean="0"/>
              <a:t>Determinants for size of cluster</a:t>
            </a:r>
          </a:p>
          <a:p>
            <a:pPr lvl="1"/>
            <a:r>
              <a:rPr lang="en-US" dirty="0" smtClean="0"/>
              <a:t>Age of learners</a:t>
            </a:r>
          </a:p>
          <a:p>
            <a:pPr lvl="1"/>
            <a:r>
              <a:rPr lang="en-US" dirty="0" smtClean="0"/>
              <a:t>Complexity of material</a:t>
            </a:r>
          </a:p>
          <a:p>
            <a:pPr lvl="1"/>
            <a:r>
              <a:rPr lang="en-US" dirty="0" smtClean="0"/>
              <a:t>Type of learning</a:t>
            </a:r>
          </a:p>
          <a:p>
            <a:pPr lvl="1"/>
            <a:r>
              <a:rPr lang="en-US" dirty="0" smtClean="0"/>
              <a:t>Whether activity can be varied</a:t>
            </a:r>
          </a:p>
          <a:p>
            <a:pPr lvl="1"/>
            <a:r>
              <a:rPr lang="en-US" dirty="0" smtClean="0"/>
              <a:t>Total amount of time required</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27150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3810000" y="1447800"/>
            <a:ext cx="4724400" cy="2948931"/>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Items subject to Agile Design and Development</a:t>
            </a:r>
          </a:p>
        </p:txBody>
      </p:sp>
      <p:grpSp>
        <p:nvGrpSpPr>
          <p:cNvPr id="167" name="Group 166"/>
          <p:cNvGrpSpPr/>
          <p:nvPr/>
        </p:nvGrpSpPr>
        <p:grpSpPr>
          <a:xfrm>
            <a:off x="6137270" y="1554462"/>
            <a:ext cx="1101730" cy="807738"/>
            <a:chOff x="1672633" y="5467735"/>
            <a:chExt cx="617133" cy="476250"/>
          </a:xfrm>
        </p:grpSpPr>
        <p:sp>
          <p:nvSpPr>
            <p:cNvPr id="168" name="Rectangle 16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9" name="Straight Arrow Connector 16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7966070" y="4495800"/>
            <a:ext cx="1101730" cy="807738"/>
            <a:chOff x="1672633" y="5467735"/>
            <a:chExt cx="617133" cy="476250"/>
          </a:xfrm>
        </p:grpSpPr>
        <p:sp>
          <p:nvSpPr>
            <p:cNvPr id="104" name="Rectangle 103"/>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5" name="Straight Arrow Connector 10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7356470" y="3329931"/>
            <a:ext cx="1101730" cy="807738"/>
            <a:chOff x="1672633" y="5467735"/>
            <a:chExt cx="617133" cy="476250"/>
          </a:xfrm>
        </p:grpSpPr>
        <p:sp>
          <p:nvSpPr>
            <p:cNvPr id="98" name="Rectangle 9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9" name="Straight Arrow Connector 9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6152406" y="3329931"/>
            <a:ext cx="1101730" cy="807738"/>
            <a:chOff x="1672633" y="5467735"/>
            <a:chExt cx="617133" cy="476250"/>
          </a:xfrm>
        </p:grpSpPr>
        <p:sp>
          <p:nvSpPr>
            <p:cNvPr id="90" name="Rectangle 89"/>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Straight Arrow Connector 90"/>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5022126" y="3329931"/>
            <a:ext cx="1101730" cy="807738"/>
            <a:chOff x="1672633" y="5467735"/>
            <a:chExt cx="617133" cy="476250"/>
          </a:xfrm>
        </p:grpSpPr>
        <p:sp>
          <p:nvSpPr>
            <p:cNvPr id="84" name="Rectangle 83"/>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Arrow Connector 8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3857814" y="3329931"/>
            <a:ext cx="1101730" cy="807738"/>
            <a:chOff x="1672633" y="5467735"/>
            <a:chExt cx="617133" cy="476250"/>
          </a:xfrm>
        </p:grpSpPr>
        <p:sp>
          <p:nvSpPr>
            <p:cNvPr id="78" name="Rectangle 7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 name="Straight Arrow Connector 7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851270" y="2310368"/>
            <a:ext cx="1101730" cy="807738"/>
            <a:chOff x="1672633" y="5467735"/>
            <a:chExt cx="617133" cy="476250"/>
          </a:xfrm>
        </p:grpSpPr>
        <p:sp>
          <p:nvSpPr>
            <p:cNvPr id="72" name="Rectangle 71"/>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Arrow Connector 72"/>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2725734" y="3319254"/>
            <a:ext cx="1101730" cy="807738"/>
            <a:chOff x="1672633" y="5467735"/>
            <a:chExt cx="617133" cy="476250"/>
          </a:xfrm>
        </p:grpSpPr>
        <p:sp>
          <p:nvSpPr>
            <p:cNvPr id="66" name="Rectangle 65"/>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 name="Straight Arrow Connector 66"/>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527870" y="3787875"/>
            <a:ext cx="1101730" cy="807738"/>
            <a:chOff x="1672633" y="5467735"/>
            <a:chExt cx="617133" cy="476250"/>
          </a:xfrm>
        </p:grpSpPr>
        <p:sp>
          <p:nvSpPr>
            <p:cNvPr id="60" name="Rectangle 59"/>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 name="Straight Arrow Connector 60"/>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527870" y="2826993"/>
            <a:ext cx="1101730" cy="807738"/>
            <a:chOff x="1672633" y="5467735"/>
            <a:chExt cx="617133" cy="476250"/>
          </a:xfrm>
        </p:grpSpPr>
        <p:sp>
          <p:nvSpPr>
            <p:cNvPr id="53" name="Rectangle 52"/>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Straight Arrow Connector 5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52400" y="3282678"/>
            <a:ext cx="1101730" cy="807738"/>
            <a:chOff x="1672633" y="5467735"/>
            <a:chExt cx="617133" cy="476250"/>
          </a:xfrm>
        </p:grpSpPr>
        <p:sp>
          <p:nvSpPr>
            <p:cNvPr id="43" name="Rectangle 42"/>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4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Top-level </a:t>
            </a:r>
            <a:r>
              <a:rPr lang="en-US" dirty="0" err="1" smtClean="0"/>
              <a:t>mLearning</a:t>
            </a:r>
            <a:r>
              <a:rPr lang="en-US" dirty="0" smtClean="0"/>
              <a:t> design process</a:t>
            </a:r>
            <a:endParaRPr lang="en-US" dirty="0"/>
          </a:p>
        </p:txBody>
      </p:sp>
      <p:sp>
        <p:nvSpPr>
          <p:cNvPr id="17" name="TextBox 16">
            <a:hlinkClick r:id="rId3" action="ppaction://hlinksldjump"/>
          </p:cNvPr>
          <p:cNvSpPr txBox="1"/>
          <p:nvPr/>
        </p:nvSpPr>
        <p:spPr>
          <a:xfrm>
            <a:off x="1524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Back to </a:t>
            </a:r>
            <a:r>
              <a:rPr lang="en-US" b="1" u="sng" dirty="0" smtClean="0">
                <a:solidFill>
                  <a:schemeClr val="accent2">
                    <a:lumMod val="50000"/>
                  </a:schemeClr>
                </a:solidFill>
                <a:latin typeface="Arial" panose="020B0604020202020204" pitchFamily="34" charset="0"/>
                <a:cs typeface="Arial" panose="020B0604020202020204" pitchFamily="34" charset="0"/>
              </a:rPr>
              <a:t>Start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6" name="Flowchart: Terminator 5"/>
          <p:cNvSpPr/>
          <p:nvPr/>
        </p:nvSpPr>
        <p:spPr>
          <a:xfrm>
            <a:off x="322265" y="2848347"/>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7" name="Rectangle 6">
            <a:hlinkClick r:id="rId4" action="ppaction://hlinksldjump"/>
          </p:cNvPr>
          <p:cNvSpPr/>
          <p:nvPr/>
        </p:nvSpPr>
        <p:spPr>
          <a:xfrm>
            <a:off x="246065" y="3381747"/>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 Identify Instructional [or PS] goal(s)</a:t>
            </a:r>
            <a:endParaRPr lang="en-US" sz="8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350812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14" name="Rectangle 13">
            <a:hlinkClick r:id="rId5" action="ppaction://hlinksldjump"/>
          </p:cNvPr>
          <p:cNvSpPr/>
          <p:nvPr/>
        </p:nvSpPr>
        <p:spPr>
          <a:xfrm>
            <a:off x="1621537" y="3904479"/>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 Analyze </a:t>
            </a:r>
            <a:r>
              <a:rPr lang="en-US" sz="800" dirty="0" smtClean="0">
                <a:solidFill>
                  <a:schemeClr val="tx1"/>
                </a:solidFill>
                <a:latin typeface="Arial" panose="020B0604020202020204" pitchFamily="34" charset="0"/>
                <a:cs typeface="Arial" panose="020B0604020202020204" pitchFamily="34" charset="0"/>
              </a:rPr>
              <a:t>learners </a:t>
            </a:r>
            <a:r>
              <a:rPr lang="en-US" sz="800" dirty="0">
                <a:solidFill>
                  <a:schemeClr val="tx1"/>
                </a:solidFill>
                <a:latin typeface="Arial" panose="020B0604020202020204" pitchFamily="34" charset="0"/>
                <a:cs typeface="Arial" panose="020B0604020202020204" pitchFamily="34" charset="0"/>
              </a:rPr>
              <a:t>and </a:t>
            </a:r>
            <a:r>
              <a:rPr lang="en-US" sz="800" dirty="0" smtClean="0">
                <a:solidFill>
                  <a:schemeClr val="tx1"/>
                </a:solidFill>
                <a:latin typeface="Arial" panose="020B0604020202020204" pitchFamily="34" charset="0"/>
                <a:cs typeface="Arial" panose="020B0604020202020204" pitchFamily="34" charset="0"/>
              </a:rPr>
              <a:t>contexts</a:t>
            </a:r>
            <a:endParaRPr lang="en-US" sz="800" dirty="0">
              <a:solidFill>
                <a:schemeClr val="tx1"/>
              </a:solidFill>
              <a:latin typeface="Arial" panose="020B0604020202020204" pitchFamily="34" charset="0"/>
              <a:cs typeface="Arial" panose="020B0604020202020204" pitchFamily="34" charset="0"/>
            </a:endParaRPr>
          </a:p>
        </p:txBody>
      </p:sp>
      <p:sp>
        <p:nvSpPr>
          <p:cNvPr id="20" name="Rectangle 19">
            <a:hlinkClick r:id="rId6" action="ppaction://hlinksldjump"/>
          </p:cNvPr>
          <p:cNvSpPr/>
          <p:nvPr/>
        </p:nvSpPr>
        <p:spPr>
          <a:xfrm>
            <a:off x="1621536" y="2955007"/>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 Conduct </a:t>
            </a:r>
            <a:r>
              <a:rPr lang="en-US" sz="800" dirty="0" smtClean="0">
                <a:solidFill>
                  <a:schemeClr val="tx1"/>
                </a:solidFill>
                <a:latin typeface="Arial" panose="020B0604020202020204" pitchFamily="34" charset="0"/>
                <a:cs typeface="Arial" panose="020B0604020202020204" pitchFamily="34" charset="0"/>
              </a:rPr>
              <a:t>instructional </a:t>
            </a:r>
            <a:r>
              <a:rPr lang="en-US" sz="800" dirty="0">
                <a:solidFill>
                  <a:schemeClr val="tx1"/>
                </a:solidFill>
                <a:latin typeface="Arial" panose="020B0604020202020204" pitchFamily="34" charset="0"/>
                <a:cs typeface="Arial" panose="020B0604020202020204" pitchFamily="34" charset="0"/>
              </a:rPr>
              <a:t>a</a:t>
            </a:r>
            <a:r>
              <a:rPr lang="en-US" sz="800" dirty="0" smtClean="0">
                <a:solidFill>
                  <a:schemeClr val="tx1"/>
                </a:solidFill>
                <a:latin typeface="Arial" panose="020B0604020202020204" pitchFamily="34" charset="0"/>
                <a:cs typeface="Arial" panose="020B0604020202020204" pitchFamily="34" charset="0"/>
              </a:rPr>
              <a:t>nalysis</a:t>
            </a:r>
            <a:endParaRPr lang="en-US" sz="800" dirty="0">
              <a:solidFill>
                <a:schemeClr val="tx1"/>
              </a:solidFill>
              <a:latin typeface="Arial" panose="020B0604020202020204" pitchFamily="34" charset="0"/>
              <a:cs typeface="Arial" panose="020B0604020202020204" pitchFamily="34" charset="0"/>
            </a:endParaRPr>
          </a:p>
        </p:txBody>
      </p:sp>
      <p:sp>
        <p:nvSpPr>
          <p:cNvPr id="21" name="Rectangle 20">
            <a:hlinkClick r:id="rId7" action="ppaction://hlinksldjump"/>
          </p:cNvPr>
          <p:cNvSpPr/>
          <p:nvPr/>
        </p:nvSpPr>
        <p:spPr>
          <a:xfrm>
            <a:off x="2819400" y="3418323"/>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a:t>
            </a:r>
            <a:r>
              <a:rPr lang="en-US" sz="800" dirty="0" smtClean="0">
                <a:solidFill>
                  <a:schemeClr val="tx1"/>
                </a:solidFill>
                <a:latin typeface="Arial" panose="020B0604020202020204" pitchFamily="34" charset="0"/>
                <a:cs typeface="Arial" panose="020B0604020202020204" pitchFamily="34" charset="0"/>
              </a:rPr>
              <a:t>. Write performance objectives</a:t>
            </a:r>
            <a:endParaRPr lang="en-US" sz="800" dirty="0">
              <a:solidFill>
                <a:schemeClr val="tx1"/>
              </a:solidFill>
              <a:latin typeface="Arial" panose="020B0604020202020204" pitchFamily="34" charset="0"/>
              <a:cs typeface="Arial" panose="020B0604020202020204" pitchFamily="34" charset="0"/>
            </a:endParaRPr>
          </a:p>
        </p:txBody>
      </p:sp>
      <p:cxnSp>
        <p:nvCxnSpPr>
          <p:cNvPr id="9" name="Elbow Connector 8"/>
          <p:cNvCxnSpPr>
            <a:stCxn id="20" idx="3"/>
            <a:endCxn id="21" idx="1"/>
          </p:cNvCxnSpPr>
          <p:nvPr/>
        </p:nvCxnSpPr>
        <p:spPr>
          <a:xfrm>
            <a:off x="2535936" y="3259807"/>
            <a:ext cx="283464" cy="46331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7" idx="3"/>
            <a:endCxn id="20" idx="1"/>
          </p:cNvCxnSpPr>
          <p:nvPr/>
        </p:nvCxnSpPr>
        <p:spPr>
          <a:xfrm flipV="1">
            <a:off x="1160465" y="3259807"/>
            <a:ext cx="461071" cy="42674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4" idx="3"/>
            <a:endCxn id="21" idx="1"/>
          </p:cNvCxnSpPr>
          <p:nvPr/>
        </p:nvCxnSpPr>
        <p:spPr>
          <a:xfrm flipV="1">
            <a:off x="2535937" y="3723123"/>
            <a:ext cx="283463" cy="486156"/>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a:hlinkClick r:id="rId8" action="ppaction://hlinksldjump"/>
          </p:cNvPr>
          <p:cNvSpPr/>
          <p:nvPr/>
        </p:nvSpPr>
        <p:spPr>
          <a:xfrm>
            <a:off x="3951479" y="3418323"/>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5. Develop assessment instruments</a:t>
            </a:r>
            <a:endParaRPr lang="en-US" sz="800" dirty="0">
              <a:solidFill>
                <a:schemeClr val="tx1"/>
              </a:solidFill>
              <a:latin typeface="Arial" panose="020B0604020202020204" pitchFamily="34" charset="0"/>
              <a:cs typeface="Arial" panose="020B0604020202020204" pitchFamily="34" charset="0"/>
            </a:endParaRPr>
          </a:p>
        </p:txBody>
      </p:sp>
      <p:sp>
        <p:nvSpPr>
          <p:cNvPr id="31" name="Rectangle 30">
            <a:hlinkClick r:id="rId9" action="ppaction://hlinksldjump"/>
          </p:cNvPr>
          <p:cNvSpPr/>
          <p:nvPr/>
        </p:nvSpPr>
        <p:spPr>
          <a:xfrm>
            <a:off x="3949506" y="2415531"/>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9. Revise instruction [or PS]</a:t>
            </a:r>
            <a:endParaRPr lang="en-US" sz="800" dirty="0">
              <a:solidFill>
                <a:schemeClr val="tx1"/>
              </a:solidFill>
              <a:latin typeface="Arial" panose="020B0604020202020204" pitchFamily="34" charset="0"/>
              <a:cs typeface="Arial" panose="020B0604020202020204" pitchFamily="34" charset="0"/>
            </a:endParaRPr>
          </a:p>
        </p:txBody>
      </p:sp>
      <p:sp>
        <p:nvSpPr>
          <p:cNvPr id="35" name="Rectangle 34">
            <a:hlinkClick r:id="rId10" action="ppaction://hlinksldjump"/>
          </p:cNvPr>
          <p:cNvSpPr/>
          <p:nvPr/>
        </p:nvSpPr>
        <p:spPr>
          <a:xfrm>
            <a:off x="5115791" y="3418323"/>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 Develop instructional strategy</a:t>
            </a:r>
            <a:endParaRPr lang="en-US" sz="8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a:stCxn id="27" idx="3"/>
            <a:endCxn id="35" idx="1"/>
          </p:cNvCxnSpPr>
          <p:nvPr/>
        </p:nvCxnSpPr>
        <p:spPr>
          <a:xfrm>
            <a:off x="4865879" y="3723123"/>
            <a:ext cx="2499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a:hlinkClick r:id="rId11" action="ppaction://hlinksldjump"/>
          </p:cNvPr>
          <p:cNvSpPr/>
          <p:nvPr/>
        </p:nvSpPr>
        <p:spPr>
          <a:xfrm>
            <a:off x="6269182" y="3418323"/>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7. Develop and select instructional materials</a:t>
            </a:r>
            <a:endParaRPr lang="en-US" sz="800" dirty="0">
              <a:solidFill>
                <a:schemeClr val="tx1"/>
              </a:solidFill>
              <a:latin typeface="Arial" panose="020B0604020202020204" pitchFamily="34" charset="0"/>
              <a:cs typeface="Arial" panose="020B0604020202020204" pitchFamily="34" charset="0"/>
            </a:endParaRPr>
          </a:p>
        </p:txBody>
      </p:sp>
      <p:cxnSp>
        <p:nvCxnSpPr>
          <p:cNvPr id="40" name="Straight Arrow Connector 39"/>
          <p:cNvCxnSpPr>
            <a:stCxn id="35" idx="3"/>
            <a:endCxn id="39" idx="1"/>
          </p:cNvCxnSpPr>
          <p:nvPr/>
        </p:nvCxnSpPr>
        <p:spPr>
          <a:xfrm>
            <a:off x="6030191" y="3723123"/>
            <a:ext cx="23899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a:hlinkClick r:id="rId12" action="ppaction://hlinksldjump"/>
          </p:cNvPr>
          <p:cNvSpPr/>
          <p:nvPr/>
        </p:nvSpPr>
        <p:spPr>
          <a:xfrm>
            <a:off x="7460379" y="342067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 Design and conduct formative evaluation</a:t>
            </a:r>
            <a:endParaRPr lang="en-US" sz="800" dirty="0">
              <a:solidFill>
                <a:schemeClr val="tx1"/>
              </a:solidFill>
              <a:latin typeface="Arial" panose="020B0604020202020204" pitchFamily="34" charset="0"/>
              <a:cs typeface="Arial" panose="020B0604020202020204" pitchFamily="34" charset="0"/>
            </a:endParaRPr>
          </a:p>
        </p:txBody>
      </p:sp>
      <p:cxnSp>
        <p:nvCxnSpPr>
          <p:cNvPr id="46" name="Straight Arrow Connector 45"/>
          <p:cNvCxnSpPr>
            <a:stCxn id="39" idx="3"/>
            <a:endCxn id="44" idx="1"/>
          </p:cNvCxnSpPr>
          <p:nvPr/>
        </p:nvCxnSpPr>
        <p:spPr>
          <a:xfrm>
            <a:off x="7183582" y="3723123"/>
            <a:ext cx="276797" cy="234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47">
            <a:hlinkClick r:id="rId13" action="ppaction://hlinksldjump"/>
          </p:cNvPr>
          <p:cNvSpPr/>
          <p:nvPr/>
        </p:nvSpPr>
        <p:spPr>
          <a:xfrm>
            <a:off x="8069979" y="4594869"/>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10. Design and conduct summative evaluation</a:t>
            </a:r>
            <a:endParaRPr lang="en-US" sz="800" dirty="0">
              <a:solidFill>
                <a:schemeClr val="tx1"/>
              </a:solidFill>
              <a:latin typeface="Arial" panose="020B0604020202020204" pitchFamily="34" charset="0"/>
              <a:cs typeface="Arial" panose="020B0604020202020204" pitchFamily="34" charset="0"/>
            </a:endParaRPr>
          </a:p>
        </p:txBody>
      </p:sp>
      <p:sp>
        <p:nvSpPr>
          <p:cNvPr id="52" name="Flowchart: Terminator 51"/>
          <p:cNvSpPr/>
          <p:nvPr/>
        </p:nvSpPr>
        <p:spPr>
          <a:xfrm>
            <a:off x="8146180" y="5509269"/>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End</a:t>
            </a:r>
            <a:endParaRPr lang="en-US" sz="1200" dirty="0">
              <a:solidFill>
                <a:schemeClr val="tx1"/>
              </a:solidFill>
              <a:latin typeface="Arial" panose="020B0604020202020204" pitchFamily="34" charset="0"/>
              <a:cs typeface="Arial" panose="020B0604020202020204" pitchFamily="34" charset="0"/>
            </a:endParaRPr>
          </a:p>
        </p:txBody>
      </p:sp>
      <p:cxnSp>
        <p:nvCxnSpPr>
          <p:cNvPr id="54" name="Straight Arrow Connector 53"/>
          <p:cNvCxnSpPr>
            <a:stCxn id="6" idx="2"/>
            <a:endCxn id="7" idx="0"/>
          </p:cNvCxnSpPr>
          <p:nvPr/>
        </p:nvCxnSpPr>
        <p:spPr>
          <a:xfrm>
            <a:off x="703265" y="3076947"/>
            <a:ext cx="0" cy="304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8" idx="2"/>
            <a:endCxn id="52" idx="0"/>
          </p:cNvCxnSpPr>
          <p:nvPr/>
        </p:nvCxnSpPr>
        <p:spPr>
          <a:xfrm>
            <a:off x="8527179" y="5204469"/>
            <a:ext cx="1" cy="304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31" idx="1"/>
            <a:endCxn id="20" idx="0"/>
          </p:cNvCxnSpPr>
          <p:nvPr/>
        </p:nvCxnSpPr>
        <p:spPr>
          <a:xfrm rot="10800000" flipV="1">
            <a:off x="2078736" y="2720331"/>
            <a:ext cx="1870770" cy="234676"/>
          </a:xfrm>
          <a:prstGeom prst="bentConnector2">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31" idx="1"/>
            <a:endCxn id="21" idx="0"/>
          </p:cNvCxnSpPr>
          <p:nvPr/>
        </p:nvCxnSpPr>
        <p:spPr>
          <a:xfrm rot="10800000" flipV="1">
            <a:off x="3276600" y="2720331"/>
            <a:ext cx="672906" cy="697992"/>
          </a:xfrm>
          <a:prstGeom prst="bentConnector2">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31" idx="2"/>
            <a:endCxn id="27" idx="0"/>
          </p:cNvCxnSpPr>
          <p:nvPr/>
        </p:nvCxnSpPr>
        <p:spPr>
          <a:xfrm rot="16200000" flipH="1">
            <a:off x="4211096" y="3220740"/>
            <a:ext cx="393192" cy="1973"/>
          </a:xfrm>
          <a:prstGeom prst="bentConnector3">
            <a:avLst>
              <a:gd name="adj1" fmla="val 50000"/>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31" idx="3"/>
            <a:endCxn id="35" idx="0"/>
          </p:cNvCxnSpPr>
          <p:nvPr/>
        </p:nvCxnSpPr>
        <p:spPr>
          <a:xfrm>
            <a:off x="4863906" y="2720331"/>
            <a:ext cx="709085" cy="697992"/>
          </a:xfrm>
          <a:prstGeom prst="bentConnector2">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endCxn id="39" idx="0"/>
          </p:cNvCxnSpPr>
          <p:nvPr/>
        </p:nvCxnSpPr>
        <p:spPr>
          <a:xfrm rot="5400000">
            <a:off x="6377389" y="3069327"/>
            <a:ext cx="697990" cy="3"/>
          </a:xfrm>
          <a:prstGeom prst="bentConnector3">
            <a:avLst>
              <a:gd name="adj1" fmla="val 50000"/>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44" idx="0"/>
          </p:cNvCxnSpPr>
          <p:nvPr/>
        </p:nvCxnSpPr>
        <p:spPr>
          <a:xfrm rot="16200000" flipV="1">
            <a:off x="6348775" y="1851865"/>
            <a:ext cx="706433" cy="2431177"/>
          </a:xfrm>
          <a:prstGeom prst="bentConnector2">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7" idx="3"/>
            <a:endCxn id="14" idx="1"/>
          </p:cNvCxnSpPr>
          <p:nvPr/>
        </p:nvCxnSpPr>
        <p:spPr>
          <a:xfrm>
            <a:off x="1160465" y="3686547"/>
            <a:ext cx="461072" cy="52273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507188" y="6019800"/>
            <a:ext cx="84582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“PS” = performance support</a:t>
            </a:r>
          </a:p>
        </p:txBody>
      </p:sp>
      <p:sp>
        <p:nvSpPr>
          <p:cNvPr id="41" name="TextBox 40">
            <a:hlinkClick r:id="rId14" action="ppaction://hlinksldjump"/>
          </p:cNvPr>
          <p:cNvSpPr txBox="1"/>
          <p:nvPr/>
        </p:nvSpPr>
        <p:spPr>
          <a:xfrm>
            <a:off x="1752600" y="6400800"/>
            <a:ext cx="175552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18" name="Straight Arrow Connector 117"/>
          <p:cNvCxnSpPr>
            <a:endCxn id="14" idx="2"/>
          </p:cNvCxnSpPr>
          <p:nvPr/>
        </p:nvCxnSpPr>
        <p:spPr>
          <a:xfrm flipV="1">
            <a:off x="2078737" y="4514079"/>
            <a:ext cx="0" cy="1353321"/>
          </a:xfrm>
          <a:prstGeom prst="straightConnector1">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44" idx="2"/>
          </p:cNvCxnSpPr>
          <p:nvPr/>
        </p:nvCxnSpPr>
        <p:spPr>
          <a:xfrm rot="5400000">
            <a:off x="4056430" y="2031241"/>
            <a:ext cx="1862121" cy="5860179"/>
          </a:xfrm>
          <a:prstGeom prst="bentConnector2">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44" idx="3"/>
            <a:endCxn id="48" idx="0"/>
          </p:cNvCxnSpPr>
          <p:nvPr/>
        </p:nvCxnSpPr>
        <p:spPr>
          <a:xfrm>
            <a:off x="8374779" y="3725470"/>
            <a:ext cx="152400" cy="869399"/>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Rectangle 148">
            <a:hlinkClick r:id="rId15" action="ppaction://hlinksldjump"/>
          </p:cNvPr>
          <p:cNvSpPr/>
          <p:nvPr/>
        </p:nvSpPr>
        <p:spPr>
          <a:xfrm>
            <a:off x="6251177" y="1653531"/>
            <a:ext cx="914400" cy="609600"/>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 Design and develop identified PS components (ADL and others)</a:t>
            </a:r>
            <a:endParaRPr lang="en-US" sz="700" dirty="0">
              <a:solidFill>
                <a:schemeClr val="tx1"/>
              </a:solidFill>
              <a:latin typeface="Arial" panose="020B0604020202020204" pitchFamily="34" charset="0"/>
              <a:cs typeface="Arial" panose="020B0604020202020204" pitchFamily="34" charset="0"/>
            </a:endParaRPr>
          </a:p>
        </p:txBody>
      </p:sp>
      <p:cxnSp>
        <p:nvCxnSpPr>
          <p:cNvPr id="153" name="Straight Arrow Connector 152"/>
          <p:cNvCxnSpPr>
            <a:stCxn id="113" idx="3"/>
            <a:endCxn id="149" idx="1"/>
          </p:cNvCxnSpPr>
          <p:nvPr/>
        </p:nvCxnSpPr>
        <p:spPr>
          <a:xfrm>
            <a:off x="2998758" y="1958331"/>
            <a:ext cx="325241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149" idx="3"/>
            <a:endCxn id="44" idx="1"/>
          </p:cNvCxnSpPr>
          <p:nvPr/>
        </p:nvCxnSpPr>
        <p:spPr>
          <a:xfrm>
            <a:off x="7165577" y="1958331"/>
            <a:ext cx="294802" cy="1767139"/>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1981200" y="1554462"/>
            <a:ext cx="1101730" cy="807738"/>
            <a:chOff x="1672633" y="5467735"/>
            <a:chExt cx="617133" cy="476250"/>
          </a:xfrm>
        </p:grpSpPr>
        <p:sp>
          <p:nvSpPr>
            <p:cNvPr id="162" name="Rectangle 161"/>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3" name="Straight Arrow Connector 162"/>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113" name="Rectangle 112">
            <a:hlinkClick r:id="rId16" action="ppaction://hlinksldjump"/>
          </p:cNvPr>
          <p:cNvSpPr/>
          <p:nvPr/>
        </p:nvSpPr>
        <p:spPr>
          <a:xfrm>
            <a:off x="2084358" y="1653531"/>
            <a:ext cx="914400" cy="609600"/>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 Conduct PS analysis (ADL and others)</a:t>
            </a:r>
            <a:endParaRPr lang="en-US" sz="800" dirty="0">
              <a:solidFill>
                <a:schemeClr val="tx1"/>
              </a:solidFill>
              <a:latin typeface="Arial" panose="020B0604020202020204" pitchFamily="34" charset="0"/>
              <a:cs typeface="Arial" panose="020B0604020202020204" pitchFamily="34" charset="0"/>
            </a:endParaRPr>
          </a:p>
        </p:txBody>
      </p:sp>
      <p:cxnSp>
        <p:nvCxnSpPr>
          <p:cNvPr id="192" name="Elbow Connector 191"/>
          <p:cNvCxnSpPr>
            <a:stCxn id="7" idx="3"/>
            <a:endCxn id="113" idx="1"/>
          </p:cNvCxnSpPr>
          <p:nvPr/>
        </p:nvCxnSpPr>
        <p:spPr>
          <a:xfrm flipV="1">
            <a:off x="1160465" y="1958331"/>
            <a:ext cx="923893" cy="1728216"/>
          </a:xfrm>
          <a:prstGeom prst="bentConnector3">
            <a:avLst>
              <a:gd name="adj1" fmla="val 2525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609600" y="2172626"/>
            <a:ext cx="808692" cy="584775"/>
          </a:xfrm>
          <a:prstGeom prst="rect">
            <a:avLst/>
          </a:prstGeom>
          <a:noFill/>
        </p:spPr>
        <p:txBody>
          <a:bodyPr wrap="square" rtlCol="0">
            <a:spAutoFit/>
          </a:bodyPr>
          <a:lstStyle/>
          <a:p>
            <a:pPr algn="r"/>
            <a:r>
              <a:rPr lang="en-US" sz="800" dirty="0" smtClean="0">
                <a:latin typeface="Arial" panose="020B0604020202020204" pitchFamily="34" charset="0"/>
                <a:cs typeface="Arial" panose="020B0604020202020204" pitchFamily="34" charset="0"/>
              </a:rPr>
              <a:t>PS elements determined to be part of the solution</a:t>
            </a:r>
            <a:endParaRPr lang="en-US" sz="800" dirty="0">
              <a:latin typeface="Arial" panose="020B0604020202020204" pitchFamily="34" charset="0"/>
              <a:cs typeface="Arial" panose="020B0604020202020204" pitchFamily="34" charset="0"/>
            </a:endParaRPr>
          </a:p>
        </p:txBody>
      </p:sp>
      <p:sp>
        <p:nvSpPr>
          <p:cNvPr id="132" name="Diamond 131">
            <a:hlinkClick r:id="rId7" action="ppaction://hlinksldjump"/>
          </p:cNvPr>
          <p:cNvSpPr/>
          <p:nvPr/>
        </p:nvSpPr>
        <p:spPr>
          <a:xfrm>
            <a:off x="2476500" y="4267200"/>
            <a:ext cx="1600200" cy="106680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ADD1. Agile design &amp; development appropriate?</a:t>
            </a:r>
          </a:p>
          <a:p>
            <a:pPr algn="ctr"/>
            <a:r>
              <a:rPr lang="en-US" sz="800" dirty="0" smtClean="0">
                <a:solidFill>
                  <a:schemeClr val="tx1"/>
                </a:solidFill>
                <a:latin typeface="Arial" panose="020B0604020202020204" pitchFamily="34" charset="0"/>
                <a:cs typeface="Arial" panose="020B0604020202020204" pitchFamily="34" charset="0"/>
              </a:rPr>
              <a:t>(Cooney &amp; Little)</a:t>
            </a:r>
            <a:endParaRPr lang="en-US" sz="800" dirty="0">
              <a:solidFill>
                <a:schemeClr val="tx1"/>
              </a:solidFill>
              <a:latin typeface="Arial" panose="020B0604020202020204" pitchFamily="34" charset="0"/>
              <a:cs typeface="Arial" panose="020B0604020202020204" pitchFamily="34" charset="0"/>
            </a:endParaRPr>
          </a:p>
        </p:txBody>
      </p:sp>
      <p:cxnSp>
        <p:nvCxnSpPr>
          <p:cNvPr id="134" name="Straight Arrow Connector 133"/>
          <p:cNvCxnSpPr>
            <a:stCxn id="21" idx="2"/>
            <a:endCxn id="132" idx="0"/>
          </p:cNvCxnSpPr>
          <p:nvPr/>
        </p:nvCxnSpPr>
        <p:spPr>
          <a:xfrm>
            <a:off x="3276600" y="4027923"/>
            <a:ext cx="0" cy="23927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Rectangle 154">
            <a:hlinkClick r:id="rId9" action="ppaction://hlinksldjump"/>
          </p:cNvPr>
          <p:cNvSpPr/>
          <p:nvPr/>
        </p:nvSpPr>
        <p:spPr>
          <a:xfrm>
            <a:off x="4191000" y="5029200"/>
            <a:ext cx="1057275" cy="7620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ADD2. Apply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Agile design and development processes to steps (Cooney &amp; Little)</a:t>
            </a:r>
            <a:endParaRPr lang="en-US" sz="800" dirty="0">
              <a:solidFill>
                <a:schemeClr val="tx1"/>
              </a:solidFill>
              <a:latin typeface="Arial" panose="020B0604020202020204" pitchFamily="34" charset="0"/>
              <a:cs typeface="Arial" panose="020B0604020202020204" pitchFamily="34" charset="0"/>
            </a:endParaRPr>
          </a:p>
        </p:txBody>
      </p:sp>
      <p:sp>
        <p:nvSpPr>
          <p:cNvPr id="127" name="Oval 126">
            <a:hlinkClick r:id="rId17" action="ppaction://hlinksldjump"/>
          </p:cNvPr>
          <p:cNvSpPr/>
          <p:nvPr/>
        </p:nvSpPr>
        <p:spPr>
          <a:xfrm>
            <a:off x="3810000" y="47244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4" name="TextBox 173"/>
          <p:cNvSpPr txBox="1"/>
          <p:nvPr/>
        </p:nvSpPr>
        <p:spPr>
          <a:xfrm>
            <a:off x="3733800" y="5181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5" name="Oval 174">
            <a:hlinkClick r:id="rId18" action="ppaction://hlinksldjump"/>
          </p:cNvPr>
          <p:cNvSpPr/>
          <p:nvPr/>
        </p:nvSpPr>
        <p:spPr>
          <a:xfrm>
            <a:off x="5105400" y="50292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cxnSp>
        <p:nvCxnSpPr>
          <p:cNvPr id="179" name="Straight Arrow Connector 178"/>
          <p:cNvCxnSpPr>
            <a:stCxn id="155" idx="0"/>
          </p:cNvCxnSpPr>
          <p:nvPr/>
        </p:nvCxnSpPr>
        <p:spPr>
          <a:xfrm flipV="1">
            <a:off x="4719638" y="4419600"/>
            <a:ext cx="4762" cy="609600"/>
          </a:xfrm>
          <a:prstGeom prst="straightConnector1">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hape 182"/>
          <p:cNvCxnSpPr>
            <a:stCxn id="132" idx="2"/>
            <a:endCxn id="155" idx="1"/>
          </p:cNvCxnSpPr>
          <p:nvPr/>
        </p:nvCxnSpPr>
        <p:spPr>
          <a:xfrm rot="16200000" flipH="1">
            <a:off x="3695700" y="4914900"/>
            <a:ext cx="76200" cy="91440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hape 188"/>
          <p:cNvCxnSpPr>
            <a:stCxn id="132" idx="3"/>
            <a:endCxn id="27" idx="2"/>
          </p:cNvCxnSpPr>
          <p:nvPr/>
        </p:nvCxnSpPr>
        <p:spPr>
          <a:xfrm flipV="1">
            <a:off x="4076700" y="4027923"/>
            <a:ext cx="331979" cy="77267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038600" y="45720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5523411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6.10. Select media to deliver learning components</a:t>
            </a:r>
            <a:endParaRPr lang="en-US" dirty="0"/>
          </a:p>
        </p:txBody>
      </p:sp>
      <p:sp>
        <p:nvSpPr>
          <p:cNvPr id="8" name="Content Placeholder 7"/>
          <p:cNvSpPr>
            <a:spLocks noGrp="1"/>
          </p:cNvSpPr>
          <p:nvPr>
            <p:ph sz="quarter" idx="1"/>
          </p:nvPr>
        </p:nvSpPr>
        <p:spPr/>
        <p:txBody>
          <a:bodyPr/>
          <a:lstStyle/>
          <a:p>
            <a:r>
              <a:rPr lang="en-US" dirty="0" smtClean="0"/>
              <a:t>Considerations for media selection</a:t>
            </a:r>
          </a:p>
          <a:p>
            <a:pPr lvl="1"/>
            <a:r>
              <a:rPr lang="en-US" dirty="0" smtClean="0"/>
              <a:t>Domains of learning</a:t>
            </a:r>
          </a:p>
          <a:p>
            <a:pPr lvl="1"/>
            <a:r>
              <a:rPr lang="en-US" dirty="0" smtClean="0"/>
              <a:t>Particular learner characteristics</a:t>
            </a:r>
          </a:p>
          <a:p>
            <a:pPr lvl="1"/>
            <a:r>
              <a:rPr lang="en-US" dirty="0" smtClean="0"/>
              <a:t>Particular task requirements in objectives</a:t>
            </a:r>
          </a:p>
          <a:p>
            <a:pPr lvl="1"/>
            <a:r>
              <a:rPr lang="en-US" dirty="0" smtClean="0"/>
              <a:t>Replacing the need for instruction (i.e., PS tools)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0962130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6.12. Consolidate media selections</a:t>
            </a:r>
            <a:endParaRPr lang="en-US" dirty="0"/>
          </a:p>
        </p:txBody>
      </p:sp>
      <p:sp>
        <p:nvSpPr>
          <p:cNvPr id="8" name="Content Placeholder 7"/>
          <p:cNvSpPr>
            <a:spLocks noGrp="1"/>
          </p:cNvSpPr>
          <p:nvPr>
            <p:ph sz="quarter" idx="1"/>
          </p:nvPr>
        </p:nvSpPr>
        <p:spPr/>
        <p:txBody>
          <a:bodyPr>
            <a:normAutofit/>
          </a:bodyPr>
          <a:lstStyle/>
          <a:p>
            <a:r>
              <a:rPr lang="en-US" dirty="0"/>
              <a:t>For CLEs, predicate on learner pull rather than designer/trainer push of media</a:t>
            </a:r>
            <a:endParaRPr lang="en-US" dirty="0" smtClean="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5031386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6.13. Create Instructional Strategies document</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Content outline with objectives mapped to items</a:t>
            </a:r>
          </a:p>
          <a:p>
            <a:pPr lvl="1"/>
            <a:r>
              <a:rPr lang="en-US" dirty="0" smtClean="0"/>
              <a:t>Learning components</a:t>
            </a:r>
          </a:p>
          <a:p>
            <a:pPr lvl="1"/>
            <a:r>
              <a:rPr lang="en-US" dirty="0" smtClean="0"/>
              <a:t>Learner groupings</a:t>
            </a:r>
          </a:p>
          <a:p>
            <a:pPr lvl="1"/>
            <a:r>
              <a:rPr lang="en-US" dirty="0" smtClean="0"/>
              <a:t>Media</a:t>
            </a:r>
          </a:p>
          <a:p>
            <a:pPr lvl="1"/>
            <a:r>
              <a:rPr lang="en-US" dirty="0" smtClean="0"/>
              <a:t>Delivery systems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439047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7.1. Review instructional strategy for each objective</a:t>
            </a:r>
            <a:endParaRPr lang="en-US" dirty="0"/>
          </a:p>
        </p:txBody>
      </p:sp>
      <p:sp>
        <p:nvSpPr>
          <p:cNvPr id="8" name="Content Placeholder 7"/>
          <p:cNvSpPr>
            <a:spLocks noGrp="1"/>
          </p:cNvSpPr>
          <p:nvPr>
            <p:ph sz="quarter" idx="1"/>
          </p:nvPr>
        </p:nvSpPr>
        <p:spPr/>
        <p:txBody>
          <a:bodyPr>
            <a:normAutofit lnSpcReduction="10000"/>
          </a:bodyPr>
          <a:lstStyle/>
          <a:p>
            <a:r>
              <a:rPr lang="en-US" dirty="0" smtClean="0"/>
              <a:t>Includes:</a:t>
            </a:r>
          </a:p>
          <a:p>
            <a:pPr lvl="1"/>
            <a:r>
              <a:rPr lang="en-US" dirty="0" smtClean="0"/>
              <a:t>Cluster and sequence of objectives</a:t>
            </a:r>
          </a:p>
          <a:p>
            <a:pPr lvl="1"/>
            <a:r>
              <a:rPr lang="en-US" dirty="0" err="1" smtClean="0"/>
              <a:t>Preinstructional</a:t>
            </a:r>
            <a:r>
              <a:rPr lang="en-US" dirty="0" smtClean="0"/>
              <a:t> activities</a:t>
            </a:r>
          </a:p>
          <a:p>
            <a:pPr lvl="1"/>
            <a:r>
              <a:rPr lang="en-US" dirty="0" smtClean="0"/>
              <a:t>Assessments to be used</a:t>
            </a:r>
          </a:p>
          <a:p>
            <a:pPr lvl="1"/>
            <a:r>
              <a:rPr lang="en-US" dirty="0" smtClean="0"/>
              <a:t>Content presentation and learning guidance</a:t>
            </a:r>
          </a:p>
          <a:p>
            <a:pPr lvl="1"/>
            <a:r>
              <a:rPr lang="en-US" dirty="0" smtClean="0"/>
              <a:t>Learner participation (practice and feedback)</a:t>
            </a:r>
          </a:p>
          <a:p>
            <a:pPr lvl="1"/>
            <a:r>
              <a:rPr lang="en-US" dirty="0" smtClean="0"/>
              <a:t>Strategies for memory and transfer skills</a:t>
            </a:r>
          </a:p>
          <a:p>
            <a:pPr lvl="1"/>
            <a:r>
              <a:rPr lang="en-US" dirty="0" smtClean="0"/>
              <a:t>Activities assigned to individual lessons</a:t>
            </a:r>
          </a:p>
          <a:p>
            <a:pPr lvl="1"/>
            <a:r>
              <a:rPr lang="en-US" dirty="0" smtClean="0"/>
              <a:t>Learner groupings and media selections</a:t>
            </a:r>
          </a:p>
          <a:p>
            <a:pPr lvl="1"/>
            <a:r>
              <a:rPr lang="en-US" dirty="0" smtClean="0"/>
              <a:t>Delivery system</a:t>
            </a:r>
          </a:p>
          <a:p>
            <a:pPr lvl="1"/>
            <a:r>
              <a:rPr lang="en-US" dirty="0" smtClean="0"/>
              <a:t>For mobile especially</a:t>
            </a:r>
          </a:p>
          <a:p>
            <a:pPr lvl="2"/>
            <a:r>
              <a:rPr lang="en-US" dirty="0" smtClean="0"/>
              <a:t>Information chunking and conciseness</a:t>
            </a:r>
          </a:p>
          <a:p>
            <a:pPr lvl="2"/>
            <a:r>
              <a:rPr lang="en-US" dirty="0" smtClean="0"/>
              <a:t>Sequencing of information</a:t>
            </a:r>
          </a:p>
          <a:p>
            <a:pPr lvl="2"/>
            <a:r>
              <a:rPr lang="en-US" dirty="0" smtClean="0"/>
              <a:t>Multimedia effectiveness and appropriateness</a:t>
            </a:r>
          </a:p>
          <a:p>
            <a:pPr lvl="2"/>
            <a:r>
              <a:rPr lang="en-US" dirty="0" smtClean="0"/>
              <a:t>Reevaluation of objectives</a:t>
            </a:r>
          </a:p>
          <a:p>
            <a:pPr lvl="2"/>
            <a:r>
              <a:rPr lang="en-US" dirty="0" smtClean="0"/>
              <a:t>Seat time</a:t>
            </a:r>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3047443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 Determine components of instructional package</a:t>
            </a:r>
            <a:endParaRPr lang="en-US" dirty="0"/>
          </a:p>
        </p:txBody>
      </p:sp>
      <p:sp>
        <p:nvSpPr>
          <p:cNvPr id="8" name="Content Placeholder 7"/>
          <p:cNvSpPr>
            <a:spLocks noGrp="1"/>
          </p:cNvSpPr>
          <p:nvPr>
            <p:ph sz="quarter" idx="1"/>
          </p:nvPr>
        </p:nvSpPr>
        <p:spPr/>
        <p:txBody>
          <a:bodyPr/>
          <a:lstStyle/>
          <a:p>
            <a:r>
              <a:rPr lang="en-US" dirty="0" smtClean="0"/>
              <a:t>If CLE, do not distribute objectives to learners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0736841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7.3.1. Evaluate per goal-centered criteria</a:t>
            </a:r>
            <a:endParaRPr lang="en-US" dirty="0"/>
          </a:p>
        </p:txBody>
      </p:sp>
      <p:sp>
        <p:nvSpPr>
          <p:cNvPr id="8" name="Content Placeholder 7"/>
          <p:cNvSpPr>
            <a:spLocks noGrp="1"/>
          </p:cNvSpPr>
          <p:nvPr>
            <p:ph sz="quarter" idx="1"/>
          </p:nvPr>
        </p:nvSpPr>
        <p:spPr/>
        <p:txBody>
          <a:bodyPr/>
          <a:lstStyle/>
          <a:p>
            <a:r>
              <a:rPr lang="en-US" smtClean="0"/>
              <a:t> Addresses objectives</a:t>
            </a:r>
          </a:p>
          <a:p>
            <a:r>
              <a:rPr lang="en-US" smtClean="0"/>
              <a:t>Adequacy of coverage and completeness</a:t>
            </a:r>
          </a:p>
          <a:p>
            <a:r>
              <a:rPr lang="en-US" smtClean="0"/>
              <a:t>Authority</a:t>
            </a:r>
          </a:p>
          <a:p>
            <a:r>
              <a:rPr lang="en-US" smtClean="0"/>
              <a:t>Accuracy</a:t>
            </a:r>
          </a:p>
          <a:p>
            <a:r>
              <a:rPr lang="en-US" smtClean="0"/>
              <a:t>Currency</a:t>
            </a:r>
          </a:p>
          <a:p>
            <a:r>
              <a:rPr lang="en-US" smtClean="0"/>
              <a:t>Objectivity</a:t>
            </a:r>
            <a:endParaRPr lang="en-US" dirty="0" smtClean="0"/>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0415981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7.3.2. Evaluate per learner-centered criteria</a:t>
            </a:r>
            <a:endParaRPr lang="en-US" dirty="0"/>
          </a:p>
        </p:txBody>
      </p:sp>
      <p:sp>
        <p:nvSpPr>
          <p:cNvPr id="8" name="Content Placeholder 7"/>
          <p:cNvSpPr>
            <a:spLocks noGrp="1"/>
          </p:cNvSpPr>
          <p:nvPr>
            <p:ph sz="quarter" idx="1"/>
          </p:nvPr>
        </p:nvSpPr>
        <p:spPr/>
        <p:txBody>
          <a:bodyPr/>
          <a:lstStyle/>
          <a:p>
            <a:r>
              <a:rPr lang="en-US" dirty="0"/>
              <a:t>Vocabulary and language levels</a:t>
            </a:r>
          </a:p>
          <a:p>
            <a:r>
              <a:rPr lang="en-US" dirty="0"/>
              <a:t>Developmental, motivation, and interest levels</a:t>
            </a:r>
          </a:p>
          <a:p>
            <a:r>
              <a:rPr lang="en-US" dirty="0"/>
              <a:t>Backgrounds and experiences</a:t>
            </a:r>
          </a:p>
          <a:p>
            <a:r>
              <a:rPr lang="en-US" dirty="0"/>
              <a:t>Special language or other needs</a:t>
            </a:r>
            <a:endParaRPr lang="en-US" dirty="0" smtClean="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8910039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7.3.3. Evaluate per learning-centered criteria</a:t>
            </a:r>
            <a:endParaRPr lang="en-US" dirty="0"/>
          </a:p>
        </p:txBody>
      </p:sp>
      <p:sp>
        <p:nvSpPr>
          <p:cNvPr id="8" name="Content Placeholder 7"/>
          <p:cNvSpPr>
            <a:spLocks noGrp="1"/>
          </p:cNvSpPr>
          <p:nvPr>
            <p:ph sz="quarter" idx="1"/>
          </p:nvPr>
        </p:nvSpPr>
        <p:spPr/>
        <p:txBody>
          <a:bodyPr>
            <a:normAutofit/>
          </a:bodyPr>
          <a:lstStyle/>
          <a:p>
            <a:r>
              <a:rPr lang="en-US" dirty="0" err="1"/>
              <a:t>Preinstructional</a:t>
            </a:r>
            <a:r>
              <a:rPr lang="en-US" dirty="0"/>
              <a:t> materials</a:t>
            </a:r>
          </a:p>
          <a:p>
            <a:r>
              <a:rPr lang="en-US" dirty="0"/>
              <a:t>Correct content sequencing and presentation complete, current, and tailored for learners</a:t>
            </a:r>
          </a:p>
          <a:p>
            <a:r>
              <a:rPr lang="en-US" dirty="0"/>
              <a:t>Learner participation and congruent practice exercises</a:t>
            </a:r>
          </a:p>
          <a:p>
            <a:r>
              <a:rPr lang="en-US" dirty="0"/>
              <a:t>Adequate feedback</a:t>
            </a:r>
          </a:p>
          <a:p>
            <a:r>
              <a:rPr lang="en-US" dirty="0"/>
              <a:t>Appropriate assessments</a:t>
            </a:r>
          </a:p>
          <a:p>
            <a:r>
              <a:rPr lang="en-US" dirty="0"/>
              <a:t>Adequate follow-through directions that enhance memory and transfer</a:t>
            </a:r>
          </a:p>
          <a:p>
            <a:r>
              <a:rPr lang="en-US" dirty="0"/>
              <a:t>Adequate learner guidance for moving learners from one component or activity to the next</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0786917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7.3.4.. Evaluate per context-centered criteria</a:t>
            </a:r>
            <a:endParaRPr lang="en-US" dirty="0"/>
          </a:p>
        </p:txBody>
      </p:sp>
      <p:sp>
        <p:nvSpPr>
          <p:cNvPr id="8" name="Content Placeholder 7"/>
          <p:cNvSpPr>
            <a:spLocks noGrp="1"/>
          </p:cNvSpPr>
          <p:nvPr>
            <p:ph sz="quarter" idx="1"/>
          </p:nvPr>
        </p:nvSpPr>
        <p:spPr/>
        <p:txBody>
          <a:bodyPr>
            <a:normAutofit/>
          </a:bodyPr>
          <a:lstStyle/>
          <a:p>
            <a:r>
              <a:rPr lang="en-US" dirty="0"/>
              <a:t>Authenticity of materials for instructional and performance contexts</a:t>
            </a:r>
          </a:p>
          <a:p>
            <a:r>
              <a:rPr lang="en-US" dirty="0"/>
              <a:t>Feasibility of materials for settings and budget</a:t>
            </a: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0467808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7.3.5.. Evaluate per technical criteria</a:t>
            </a:r>
            <a:endParaRPr lang="en-US" dirty="0"/>
          </a:p>
        </p:txBody>
      </p:sp>
      <p:sp>
        <p:nvSpPr>
          <p:cNvPr id="8" name="Content Placeholder 7"/>
          <p:cNvSpPr>
            <a:spLocks noGrp="1"/>
          </p:cNvSpPr>
          <p:nvPr>
            <p:ph sz="quarter" idx="1"/>
          </p:nvPr>
        </p:nvSpPr>
        <p:spPr/>
        <p:txBody>
          <a:bodyPr>
            <a:normAutofit/>
          </a:bodyPr>
          <a:lstStyle/>
          <a:p>
            <a:r>
              <a:rPr lang="en-US" dirty="0"/>
              <a:t>Delivery system and media formats</a:t>
            </a:r>
          </a:p>
          <a:p>
            <a:r>
              <a:rPr lang="en-US" dirty="0"/>
              <a:t>Packaging</a:t>
            </a:r>
          </a:p>
          <a:p>
            <a:r>
              <a:rPr lang="en-US" dirty="0"/>
              <a:t>Graphic design and typography</a:t>
            </a:r>
          </a:p>
          <a:p>
            <a:r>
              <a:rPr lang="en-US" dirty="0"/>
              <a:t>Durability</a:t>
            </a:r>
          </a:p>
          <a:p>
            <a:r>
              <a:rPr lang="en-US" dirty="0"/>
              <a:t>Legibility</a:t>
            </a:r>
          </a:p>
          <a:p>
            <a:r>
              <a:rPr lang="en-US" dirty="0"/>
              <a:t>Audio and video quality</a:t>
            </a:r>
          </a:p>
          <a:p>
            <a:r>
              <a:rPr lang="en-US" dirty="0"/>
              <a:t>Interface design, navigation, and functionality</a:t>
            </a: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1383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225"/>
          <p:cNvGrpSpPr/>
          <p:nvPr/>
        </p:nvGrpSpPr>
        <p:grpSpPr>
          <a:xfrm>
            <a:off x="6052736" y="5090280"/>
            <a:ext cx="1101730" cy="807738"/>
            <a:chOff x="1672633" y="5467735"/>
            <a:chExt cx="617133" cy="476250"/>
          </a:xfrm>
        </p:grpSpPr>
        <p:sp>
          <p:nvSpPr>
            <p:cNvPr id="227" name="Rectangle 226"/>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8" name="Straight Arrow Connector 227"/>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6064878" y="3979149"/>
            <a:ext cx="1101730" cy="807738"/>
            <a:chOff x="1672633" y="5467735"/>
            <a:chExt cx="617133" cy="476250"/>
          </a:xfrm>
        </p:grpSpPr>
        <p:sp>
          <p:nvSpPr>
            <p:cNvPr id="213" name="Rectangle 212"/>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4" name="Straight Arrow Connector 213"/>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4132814" y="2367525"/>
            <a:ext cx="1101730" cy="807738"/>
            <a:chOff x="1672633" y="5467735"/>
            <a:chExt cx="617133" cy="476250"/>
          </a:xfrm>
        </p:grpSpPr>
        <p:sp>
          <p:nvSpPr>
            <p:cNvPr id="207" name="Rectangle 206"/>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8" name="Straight Arrow Connector 207"/>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1368979" y="1443990"/>
            <a:ext cx="1143000" cy="2951792"/>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00" b="1" dirty="0" smtClean="0">
                <a:solidFill>
                  <a:schemeClr val="tx1"/>
                </a:solidFill>
                <a:latin typeface="Arial" panose="020B0604020202020204" pitchFamily="34" charset="0"/>
                <a:cs typeface="Arial" panose="020B0604020202020204" pitchFamily="34" charset="0"/>
              </a:rPr>
              <a:t>Training Needs Assessment</a:t>
            </a:r>
          </a:p>
        </p:txBody>
      </p:sp>
      <p:sp>
        <p:nvSpPr>
          <p:cNvPr id="2" name="Title 1"/>
          <p:cNvSpPr>
            <a:spLocks noGrp="1"/>
          </p:cNvSpPr>
          <p:nvPr>
            <p:ph type="title"/>
          </p:nvPr>
        </p:nvSpPr>
        <p:spPr/>
        <p:txBody>
          <a:bodyPr>
            <a:normAutofit/>
          </a:bodyPr>
          <a:lstStyle/>
          <a:p>
            <a:r>
              <a:rPr lang="en-US" dirty="0" smtClean="0"/>
              <a:t>1. Identify instructional [or PS] goal(s)</a:t>
            </a:r>
            <a:endParaRPr lang="en-US" dirty="0"/>
          </a:p>
        </p:txBody>
      </p:sp>
      <p:sp>
        <p:nvSpPr>
          <p:cNvPr id="6" name="Flowchart: Terminator 5"/>
          <p:cNvSpPr/>
          <p:nvPr/>
        </p:nvSpPr>
        <p:spPr>
          <a:xfrm>
            <a:off x="288844" y="4631436"/>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81701"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cxnSp>
        <p:nvCxnSpPr>
          <p:cNvPr id="54" name="Straight Arrow Connector 53"/>
          <p:cNvCxnSpPr>
            <a:stCxn id="6" idx="0"/>
            <a:endCxn id="7" idx="2"/>
          </p:cNvCxnSpPr>
          <p:nvPr/>
        </p:nvCxnSpPr>
        <p:spPr>
          <a:xfrm flipV="1">
            <a:off x="669844" y="4241292"/>
            <a:ext cx="0" cy="39014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Diamond 48"/>
          <p:cNvSpPr/>
          <p:nvPr/>
        </p:nvSpPr>
        <p:spPr>
          <a:xfrm>
            <a:off x="76200" y="2506980"/>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1.2 Can performance problem be solved by instruction [or PS]?</a:t>
            </a:r>
            <a:endParaRPr lang="en-US" sz="700" dirty="0">
              <a:solidFill>
                <a:schemeClr val="tx1"/>
              </a:solidFill>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43301"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a:stCxn id="7" idx="0"/>
            <a:endCxn id="49" idx="2"/>
          </p:cNvCxnSpPr>
          <p:nvPr/>
        </p:nvCxnSpPr>
        <p:spPr>
          <a:xfrm flipV="1">
            <a:off x="669844" y="3429000"/>
            <a:ext cx="0" cy="20269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483279" y="16764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1.3 Determine desired status</a:t>
            </a:r>
          </a:p>
        </p:txBody>
      </p:sp>
      <p:sp>
        <p:nvSpPr>
          <p:cNvPr id="38" name="Rectangle 37"/>
          <p:cNvSpPr/>
          <p:nvPr/>
        </p:nvSpPr>
        <p:spPr>
          <a:xfrm>
            <a:off x="1483279" y="2490978"/>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1.4 Determine actual status</a:t>
            </a:r>
          </a:p>
        </p:txBody>
      </p:sp>
      <p:sp>
        <p:nvSpPr>
          <p:cNvPr id="41" name="Rectangle 40"/>
          <p:cNvSpPr/>
          <p:nvPr/>
        </p:nvSpPr>
        <p:spPr>
          <a:xfrm>
            <a:off x="1483279" y="330327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1.5 Determine gap</a:t>
            </a:r>
          </a:p>
        </p:txBody>
      </p:sp>
      <p:cxnSp>
        <p:nvCxnSpPr>
          <p:cNvPr id="11" name="Elbow Connector 10"/>
          <p:cNvCxnSpPr>
            <a:stCxn id="49" idx="0"/>
            <a:endCxn id="36" idx="1"/>
          </p:cNvCxnSpPr>
          <p:nvPr/>
        </p:nvCxnSpPr>
        <p:spPr>
          <a:xfrm rot="5400000" flipH="1" flipV="1">
            <a:off x="813671" y="1837373"/>
            <a:ext cx="525780" cy="813435"/>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6" idx="2"/>
            <a:endCxn id="38" idx="0"/>
          </p:cNvCxnSpPr>
          <p:nvPr/>
        </p:nvCxnSpPr>
        <p:spPr>
          <a:xfrm>
            <a:off x="1940479" y="2286000"/>
            <a:ext cx="0" cy="20497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8" idx="2"/>
            <a:endCxn id="41" idx="0"/>
          </p:cNvCxnSpPr>
          <p:nvPr/>
        </p:nvCxnSpPr>
        <p:spPr>
          <a:xfrm>
            <a:off x="1940479" y="3100578"/>
            <a:ext cx="0" cy="20269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Diamond 55">
            <a:hlinkClick r:id="rId6" action="ppaction://hlinksldjump"/>
          </p:cNvPr>
          <p:cNvSpPr/>
          <p:nvPr/>
        </p:nvSpPr>
        <p:spPr>
          <a:xfrm>
            <a:off x="2588179" y="2157984"/>
            <a:ext cx="1485900" cy="12268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1.7 </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Constructivist learning environment (CLE) solution seems appropriate?</a:t>
            </a:r>
          </a:p>
        </p:txBody>
      </p:sp>
      <p:cxnSp>
        <p:nvCxnSpPr>
          <p:cNvPr id="50" name="Elbow Connector 49"/>
          <p:cNvCxnSpPr>
            <a:stCxn id="41" idx="3"/>
            <a:endCxn id="56" idx="1"/>
          </p:cNvCxnSpPr>
          <p:nvPr/>
        </p:nvCxnSpPr>
        <p:spPr>
          <a:xfrm flipV="1">
            <a:off x="2397679" y="2771394"/>
            <a:ext cx="190500" cy="83667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hlinkClick r:id="rId7" action="ppaction://hlinksldjump"/>
          </p:cNvPr>
          <p:cNvSpPr/>
          <p:nvPr/>
        </p:nvSpPr>
        <p:spPr>
          <a:xfrm>
            <a:off x="1483279" y="4744212"/>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1.6 Design </a:t>
            </a:r>
            <a:r>
              <a:rPr lang="en-US" sz="800" dirty="0" smtClean="0">
                <a:solidFill>
                  <a:schemeClr val="tx1"/>
                </a:solidFill>
                <a:latin typeface="Arial" panose="020B0604020202020204" pitchFamily="34" charset="0"/>
                <a:cs typeface="Arial" panose="020B0604020202020204" pitchFamily="34" charset="0"/>
              </a:rPr>
              <a:t>&amp; implement </a:t>
            </a:r>
            <a:r>
              <a:rPr lang="en-US" sz="800" dirty="0">
                <a:solidFill>
                  <a:schemeClr val="tx1"/>
                </a:solidFill>
                <a:latin typeface="Arial" panose="020B0604020202020204" pitchFamily="34" charset="0"/>
                <a:cs typeface="Arial" panose="020B0604020202020204" pitchFamily="34" charset="0"/>
              </a:rPr>
              <a:t>non-learning (i.e., HPT) </a:t>
            </a:r>
            <a:r>
              <a:rPr lang="en-US" sz="800" dirty="0" smtClean="0">
                <a:solidFill>
                  <a:schemeClr val="tx1"/>
                </a:solidFill>
                <a:latin typeface="Arial" panose="020B0604020202020204" pitchFamily="34" charset="0"/>
                <a:cs typeface="Arial" panose="020B0604020202020204" pitchFamily="34" charset="0"/>
              </a:rPr>
              <a:t>solution</a:t>
            </a:r>
            <a:endParaRPr lang="en-US" sz="800" dirty="0">
              <a:solidFill>
                <a:schemeClr val="tx1"/>
              </a:solidFill>
              <a:latin typeface="Arial" panose="020B0604020202020204" pitchFamily="34" charset="0"/>
              <a:cs typeface="Arial" panose="020B0604020202020204" pitchFamily="34" charset="0"/>
            </a:endParaRPr>
          </a:p>
        </p:txBody>
      </p:sp>
      <p:cxnSp>
        <p:nvCxnSpPr>
          <p:cNvPr id="65" name="Elbow Connector 64"/>
          <p:cNvCxnSpPr>
            <a:stCxn id="49" idx="3"/>
            <a:endCxn id="71" idx="1"/>
          </p:cNvCxnSpPr>
          <p:nvPr/>
        </p:nvCxnSpPr>
        <p:spPr>
          <a:xfrm>
            <a:off x="1263488" y="2967990"/>
            <a:ext cx="219791" cy="2081022"/>
          </a:xfrm>
          <a:prstGeom prst="bentConnector3">
            <a:avLst>
              <a:gd name="adj1" fmla="val 2919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Rectangle 76">
            <a:hlinkClick r:id="rId8" action="ppaction://hlinksldjump"/>
          </p:cNvPr>
          <p:cNvSpPr/>
          <p:nvPr/>
        </p:nvSpPr>
        <p:spPr>
          <a:xfrm>
            <a:off x="3723559" y="152400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1.8 Carry implications of decision forwards to 5.1, 4.2, 2.5</a:t>
            </a:r>
          </a:p>
        </p:txBody>
      </p:sp>
      <p:cxnSp>
        <p:nvCxnSpPr>
          <p:cNvPr id="72" name="Elbow Connector 71"/>
          <p:cNvCxnSpPr>
            <a:stCxn id="56" idx="0"/>
            <a:endCxn id="77" idx="1"/>
          </p:cNvCxnSpPr>
          <p:nvPr/>
        </p:nvCxnSpPr>
        <p:spPr>
          <a:xfrm rot="5400000" flipH="1" flipV="1">
            <a:off x="3362752" y="1797177"/>
            <a:ext cx="329184" cy="39243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Rectangle 81">
            <a:hlinkClick r:id="rId9" action="ppaction://hlinksldjump"/>
          </p:cNvPr>
          <p:cNvSpPr/>
          <p:nvPr/>
        </p:nvSpPr>
        <p:spPr>
          <a:xfrm>
            <a:off x="4226479" y="2466594"/>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 </a:t>
            </a:r>
            <a:r>
              <a:rPr lang="en-US" sz="800" dirty="0">
                <a:solidFill>
                  <a:schemeClr val="tx1"/>
                </a:solidFill>
                <a:latin typeface="Arial" panose="020B0604020202020204" pitchFamily="34" charset="0"/>
                <a:cs typeface="Arial" panose="020B0604020202020204" pitchFamily="34" charset="0"/>
              </a:rPr>
              <a:t>Conduct Job Task Analysis (OPTIONAL)</a:t>
            </a:r>
          </a:p>
        </p:txBody>
      </p:sp>
      <p:cxnSp>
        <p:nvCxnSpPr>
          <p:cNvPr id="75" name="Straight Arrow Connector 74"/>
          <p:cNvCxnSpPr/>
          <p:nvPr/>
        </p:nvCxnSpPr>
        <p:spPr>
          <a:xfrm>
            <a:off x="4074079" y="2771394"/>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140879" y="2771394"/>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77" idx="3"/>
            <a:endCxn id="87" idx="1"/>
          </p:cNvCxnSpPr>
          <p:nvPr/>
        </p:nvCxnSpPr>
        <p:spPr>
          <a:xfrm>
            <a:off x="4637959" y="1828800"/>
            <a:ext cx="655320" cy="942594"/>
          </a:xfrm>
          <a:prstGeom prst="bentConnector3">
            <a:avLst>
              <a:gd name="adj1" fmla="val 8627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Diamond 97">
            <a:hlinkClick r:id="rId10" action="ppaction://hlinksldjump"/>
          </p:cNvPr>
          <p:cNvSpPr/>
          <p:nvPr/>
        </p:nvSpPr>
        <p:spPr>
          <a:xfrm>
            <a:off x="6360079" y="2310384"/>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1.11 </a:t>
            </a:r>
            <a:r>
              <a:rPr lang="en-US" sz="800" dirty="0">
                <a:solidFill>
                  <a:schemeClr val="tx1"/>
                </a:solidFill>
                <a:latin typeface="Arial" panose="020B0604020202020204" pitchFamily="34" charset="0"/>
                <a:cs typeface="Arial" panose="020B0604020202020204" pitchFamily="34" charset="0"/>
              </a:rPr>
              <a:t>Meets goal clarity criteria?</a:t>
            </a:r>
          </a:p>
        </p:txBody>
      </p:sp>
      <p:cxnSp>
        <p:nvCxnSpPr>
          <p:cNvPr id="99" name="Elbow Connector 98"/>
          <p:cNvCxnSpPr>
            <a:stCxn id="87" idx="3"/>
            <a:endCxn id="98" idx="1"/>
          </p:cNvCxnSpPr>
          <p:nvPr/>
        </p:nvCxnSpPr>
        <p:spPr>
          <a:xfrm>
            <a:off x="6207679" y="2771394"/>
            <a:ext cx="152400" cy="127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Diamond 101"/>
          <p:cNvSpPr/>
          <p:nvPr/>
        </p:nvSpPr>
        <p:spPr>
          <a:xfrm>
            <a:off x="7687390" y="2310384"/>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1.12 </a:t>
            </a:r>
            <a:r>
              <a:rPr lang="en-US" sz="700" dirty="0">
                <a:solidFill>
                  <a:schemeClr val="tx1"/>
                </a:solidFill>
                <a:latin typeface="Arial" panose="020B0604020202020204" pitchFamily="34" charset="0"/>
                <a:cs typeface="Arial" panose="020B0604020202020204" pitchFamily="34" charset="0"/>
              </a:rPr>
              <a:t>Instruction [or </a:t>
            </a:r>
            <a:r>
              <a:rPr lang="en-US" sz="700" dirty="0" smtClean="0">
                <a:solidFill>
                  <a:schemeClr val="tx1"/>
                </a:solidFill>
                <a:latin typeface="Arial" panose="020B0604020202020204" pitchFamily="34" charset="0"/>
                <a:cs typeface="Arial" panose="020B0604020202020204" pitchFamily="34" charset="0"/>
              </a:rPr>
              <a:t>PS] </a:t>
            </a:r>
            <a:r>
              <a:rPr lang="en-US" sz="700" dirty="0">
                <a:solidFill>
                  <a:schemeClr val="tx1"/>
                </a:solidFill>
                <a:latin typeface="Arial" panose="020B0604020202020204" pitchFamily="34" charset="0"/>
                <a:cs typeface="Arial" panose="020B0604020202020204" pitchFamily="34" charset="0"/>
              </a:rPr>
              <a:t>based on goal solves problem?</a:t>
            </a:r>
          </a:p>
        </p:txBody>
      </p:sp>
      <p:cxnSp>
        <p:nvCxnSpPr>
          <p:cNvPr id="104" name="Straight Arrow Connector 103"/>
          <p:cNvCxnSpPr/>
          <p:nvPr/>
        </p:nvCxnSpPr>
        <p:spPr>
          <a:xfrm>
            <a:off x="7547367" y="2771394"/>
            <a:ext cx="14002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Diamond 112"/>
          <p:cNvSpPr/>
          <p:nvPr/>
        </p:nvSpPr>
        <p:spPr>
          <a:xfrm>
            <a:off x="2590800" y="393039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1.13 </a:t>
            </a:r>
            <a:r>
              <a:rPr lang="en-US" sz="800" dirty="0">
                <a:solidFill>
                  <a:schemeClr val="tx1"/>
                </a:solidFill>
                <a:latin typeface="Arial" panose="020B0604020202020204" pitchFamily="34" charset="0"/>
                <a:cs typeface="Arial" panose="020B0604020202020204" pitchFamily="34" charset="0"/>
              </a:rPr>
              <a:t>Goals acceptable to approvers?</a:t>
            </a:r>
          </a:p>
        </p:txBody>
      </p:sp>
      <p:cxnSp>
        <p:nvCxnSpPr>
          <p:cNvPr id="110" name="Elbow Connector 109"/>
          <p:cNvCxnSpPr>
            <a:stCxn id="102" idx="2"/>
            <a:endCxn id="113" idx="0"/>
          </p:cNvCxnSpPr>
          <p:nvPr/>
        </p:nvCxnSpPr>
        <p:spPr>
          <a:xfrm rot="5400000">
            <a:off x="5383743" y="1033105"/>
            <a:ext cx="697992" cy="509659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Diamond 117">
            <a:hlinkClick r:id="rId11" action="ppaction://hlinksldjump"/>
          </p:cNvPr>
          <p:cNvSpPr/>
          <p:nvPr/>
        </p:nvSpPr>
        <p:spPr>
          <a:xfrm>
            <a:off x="3962400" y="393039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1.14 </a:t>
            </a:r>
            <a:r>
              <a:rPr lang="en-US" sz="700" dirty="0">
                <a:solidFill>
                  <a:schemeClr val="tx1"/>
                </a:solidFill>
                <a:latin typeface="Arial" panose="020B0604020202020204" pitchFamily="34" charset="0"/>
                <a:cs typeface="Arial" panose="020B0604020202020204" pitchFamily="34" charset="0"/>
              </a:rPr>
              <a:t>Sufficient resources to develop instruction</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 [or </a:t>
            </a:r>
            <a:r>
              <a:rPr lang="en-US" sz="700" dirty="0" smtClean="0">
                <a:solidFill>
                  <a:schemeClr val="tx1"/>
                </a:solidFill>
                <a:latin typeface="Arial" panose="020B0604020202020204" pitchFamily="34" charset="0"/>
                <a:cs typeface="Arial" panose="020B0604020202020204" pitchFamily="34" charset="0"/>
              </a:rPr>
              <a:t>PS]?</a:t>
            </a:r>
            <a:endParaRPr lang="en-US" sz="700" dirty="0">
              <a:solidFill>
                <a:schemeClr val="tx1"/>
              </a:solidFill>
              <a:latin typeface="Arial" panose="020B0604020202020204" pitchFamily="34" charset="0"/>
              <a:cs typeface="Arial" panose="020B0604020202020204" pitchFamily="34" charset="0"/>
            </a:endParaRPr>
          </a:p>
        </p:txBody>
      </p:sp>
      <p:cxnSp>
        <p:nvCxnSpPr>
          <p:cNvPr id="115" name="Straight Arrow Connector 114"/>
          <p:cNvCxnSpPr>
            <a:stCxn id="113" idx="3"/>
            <a:endCxn id="118" idx="1"/>
          </p:cNvCxnSpPr>
          <p:nvPr/>
        </p:nvCxnSpPr>
        <p:spPr>
          <a:xfrm>
            <a:off x="3778088" y="4391406"/>
            <a:ext cx="1843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Rectangle 121">
            <a:hlinkClick r:id="rId12" action="ppaction://hlinksldjump"/>
          </p:cNvPr>
          <p:cNvSpPr/>
          <p:nvPr/>
        </p:nvSpPr>
        <p:spPr>
          <a:xfrm>
            <a:off x="6169195" y="4086606"/>
            <a:ext cx="937537" cy="6096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1.16 </a:t>
            </a:r>
            <a:r>
              <a:rPr lang="en-US" sz="800" dirty="0">
                <a:solidFill>
                  <a:schemeClr val="tx1"/>
                </a:solidFill>
                <a:latin typeface="Arial" panose="020B0604020202020204" pitchFamily="34" charset="0"/>
                <a:cs typeface="Arial" panose="020B0604020202020204" pitchFamily="34" charset="0"/>
              </a:rPr>
              <a:t>Conduct </a:t>
            </a:r>
            <a:r>
              <a:rPr lang="en-US" sz="800" dirty="0" smtClean="0">
                <a:solidFill>
                  <a:schemeClr val="tx1"/>
                </a:solidFill>
                <a:latin typeface="Arial" panose="020B0604020202020204" pitchFamily="34" charset="0"/>
                <a:cs typeface="Arial" panose="020B0604020202020204" pitchFamily="34" charset="0"/>
              </a:rPr>
              <a:t>PS appropriateness analysis (ADL and others)</a:t>
            </a:r>
            <a:endParaRPr lang="en-US" sz="800" dirty="0">
              <a:solidFill>
                <a:schemeClr val="tx1"/>
              </a:solidFill>
              <a:latin typeface="Arial" panose="020B0604020202020204" pitchFamily="34" charset="0"/>
              <a:cs typeface="Arial" panose="020B0604020202020204" pitchFamily="34" charset="0"/>
            </a:endParaRPr>
          </a:p>
        </p:txBody>
      </p:sp>
      <p:sp>
        <p:nvSpPr>
          <p:cNvPr id="129" name="Diamond 128"/>
          <p:cNvSpPr/>
          <p:nvPr/>
        </p:nvSpPr>
        <p:spPr>
          <a:xfrm>
            <a:off x="7242808" y="3930396"/>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1.17 </a:t>
            </a:r>
            <a:r>
              <a:rPr lang="en-US" sz="700" dirty="0">
                <a:solidFill>
                  <a:schemeClr val="tx1"/>
                </a:solidFill>
                <a:latin typeface="Arial" panose="020B0604020202020204" pitchFamily="34" charset="0"/>
                <a:cs typeface="Arial" panose="020B0604020202020204" pitchFamily="34" charset="0"/>
              </a:rPr>
              <a:t>Can goals</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 be addressed by </a:t>
            </a:r>
            <a:r>
              <a:rPr lang="en-US" sz="700" dirty="0" smtClean="0">
                <a:solidFill>
                  <a:schemeClr val="tx1"/>
                </a:solidFill>
                <a:latin typeface="Arial" panose="020B0604020202020204" pitchFamily="34" charset="0"/>
                <a:cs typeface="Arial" panose="020B0604020202020204" pitchFamily="34" charset="0"/>
              </a:rPr>
              <a:t>PS? (ADL and others)</a:t>
            </a:r>
            <a:endParaRPr lang="en-US" sz="700" dirty="0">
              <a:solidFill>
                <a:schemeClr val="tx1"/>
              </a:solidFill>
              <a:latin typeface="Arial" panose="020B0604020202020204" pitchFamily="34" charset="0"/>
              <a:cs typeface="Arial" panose="020B0604020202020204" pitchFamily="34" charset="0"/>
            </a:endParaRPr>
          </a:p>
        </p:txBody>
      </p:sp>
      <p:cxnSp>
        <p:nvCxnSpPr>
          <p:cNvPr id="130" name="Straight Arrow Connector 129"/>
          <p:cNvCxnSpPr>
            <a:stCxn id="122" idx="3"/>
            <a:endCxn id="129" idx="1"/>
          </p:cNvCxnSpPr>
          <p:nvPr/>
        </p:nvCxnSpPr>
        <p:spPr>
          <a:xfrm>
            <a:off x="7106732" y="4391406"/>
            <a:ext cx="13607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Rectangle 134">
            <a:hlinkClick r:id="rId13" action="ppaction://hlinksldjump"/>
          </p:cNvPr>
          <p:cNvSpPr/>
          <p:nvPr/>
        </p:nvSpPr>
        <p:spPr>
          <a:xfrm>
            <a:off x="6158863" y="5187696"/>
            <a:ext cx="914400" cy="6096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 Conduct PS analysis (ADL and others)</a:t>
            </a:r>
            <a:endParaRPr lang="en-US" sz="800" dirty="0">
              <a:solidFill>
                <a:schemeClr val="tx1"/>
              </a:solidFill>
              <a:latin typeface="Arial" panose="020B0604020202020204" pitchFamily="34" charset="0"/>
              <a:cs typeface="Arial" panose="020B0604020202020204" pitchFamily="34" charset="0"/>
            </a:endParaRPr>
          </a:p>
        </p:txBody>
      </p:sp>
      <p:cxnSp>
        <p:nvCxnSpPr>
          <p:cNvPr id="137" name="Elbow Connector 136"/>
          <p:cNvCxnSpPr>
            <a:stCxn id="129" idx="2"/>
            <a:endCxn id="135" idx="0"/>
          </p:cNvCxnSpPr>
          <p:nvPr/>
        </p:nvCxnSpPr>
        <p:spPr>
          <a:xfrm rot="5400000">
            <a:off x="7058618" y="4409862"/>
            <a:ext cx="335280" cy="122038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stCxn id="140" idx="2"/>
            <a:endCxn id="135" idx="2"/>
          </p:cNvCxnSpPr>
          <p:nvPr/>
        </p:nvCxnSpPr>
        <p:spPr>
          <a:xfrm rot="5400000">
            <a:off x="7263024" y="5145008"/>
            <a:ext cx="5327" cy="1299248"/>
          </a:xfrm>
          <a:prstGeom prst="bentConnector3">
            <a:avLst>
              <a:gd name="adj1" fmla="val 4391346"/>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Flowchart: Off-page Connector 137">
            <a:hlinkClick r:id="rId14" action="ppaction://hlinksldjump"/>
          </p:cNvPr>
          <p:cNvSpPr/>
          <p:nvPr/>
        </p:nvSpPr>
        <p:spPr>
          <a:xfrm>
            <a:off x="8382000" y="3677676"/>
            <a:ext cx="640080" cy="59436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2. </a:t>
            </a:r>
            <a:endParaRPr lang="en-US" sz="800" dirty="0">
              <a:solidFill>
                <a:schemeClr val="tx1"/>
              </a:solidFill>
              <a:latin typeface="Arial" panose="020B0604020202020204" pitchFamily="34" charset="0"/>
              <a:cs typeface="Arial" panose="020B0604020202020204" pitchFamily="34" charset="0"/>
            </a:endParaRPr>
          </a:p>
        </p:txBody>
      </p:sp>
      <p:cxnSp>
        <p:nvCxnSpPr>
          <p:cNvPr id="163" name="Elbow Connector 162"/>
          <p:cNvCxnSpPr>
            <a:stCxn id="129" idx="3"/>
            <a:endCxn id="140" idx="0"/>
          </p:cNvCxnSpPr>
          <p:nvPr/>
        </p:nvCxnSpPr>
        <p:spPr>
          <a:xfrm flipH="1">
            <a:off x="7915311" y="4391406"/>
            <a:ext cx="514785" cy="790963"/>
          </a:xfrm>
          <a:prstGeom prst="bentConnector4">
            <a:avLst>
              <a:gd name="adj1" fmla="val -5329"/>
              <a:gd name="adj2" fmla="val 7914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6785608" y="5988278"/>
            <a:ext cx="97663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PS components</a:t>
            </a:r>
            <a:endParaRPr lang="en-US" sz="800" dirty="0">
              <a:latin typeface="Arial" panose="020B0604020202020204" pitchFamily="34" charset="0"/>
              <a:cs typeface="Arial" panose="020B0604020202020204" pitchFamily="34" charset="0"/>
            </a:endParaRPr>
          </a:p>
        </p:txBody>
      </p:sp>
      <p:sp>
        <p:nvSpPr>
          <p:cNvPr id="170" name="TextBox 169"/>
          <p:cNvSpPr txBox="1"/>
          <p:nvPr/>
        </p:nvSpPr>
        <p:spPr>
          <a:xfrm>
            <a:off x="7482514" y="481423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7768566" y="378685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72" name="TextBox 171"/>
          <p:cNvSpPr txBox="1"/>
          <p:nvPr/>
        </p:nvSpPr>
        <p:spPr>
          <a:xfrm>
            <a:off x="7966707" y="4671060"/>
            <a:ext cx="571501"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Partially</a:t>
            </a:r>
            <a:endParaRPr lang="en-US" sz="800" dirty="0">
              <a:latin typeface="Arial" panose="020B0604020202020204" pitchFamily="34" charset="0"/>
              <a:cs typeface="Arial" panose="020B0604020202020204" pitchFamily="34" charset="0"/>
            </a:endParaRPr>
          </a:p>
        </p:txBody>
      </p:sp>
      <p:sp>
        <p:nvSpPr>
          <p:cNvPr id="173" name="TextBox 172"/>
          <p:cNvSpPr txBox="1"/>
          <p:nvPr/>
        </p:nvSpPr>
        <p:spPr>
          <a:xfrm>
            <a:off x="8305800" y="5465969"/>
            <a:ext cx="758192"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Instructional components</a:t>
            </a:r>
            <a:endParaRPr lang="en-US" sz="800" dirty="0">
              <a:latin typeface="Arial" panose="020B0604020202020204" pitchFamily="34" charset="0"/>
              <a:cs typeface="Arial" panose="020B0604020202020204" pitchFamily="34" charset="0"/>
            </a:endParaRPr>
          </a:p>
        </p:txBody>
      </p:sp>
      <p:cxnSp>
        <p:nvCxnSpPr>
          <p:cNvPr id="177" name="Elbow Connector 176"/>
          <p:cNvCxnSpPr>
            <a:stCxn id="102" idx="0"/>
            <a:endCxn id="87" idx="0"/>
          </p:cNvCxnSpPr>
          <p:nvPr/>
        </p:nvCxnSpPr>
        <p:spPr>
          <a:xfrm rot="16200000" flipH="1" flipV="1">
            <a:off x="6937652" y="1123211"/>
            <a:ext cx="156210" cy="2530555"/>
          </a:xfrm>
          <a:prstGeom prst="bentConnector3">
            <a:avLst>
              <a:gd name="adj1" fmla="val -14634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98" idx="0"/>
            <a:endCxn id="87" idx="0"/>
          </p:cNvCxnSpPr>
          <p:nvPr/>
        </p:nvCxnSpPr>
        <p:spPr>
          <a:xfrm rot="16200000" flipH="1" flipV="1">
            <a:off x="6273996" y="1786867"/>
            <a:ext cx="156210" cy="1203244"/>
          </a:xfrm>
          <a:prstGeom prst="bentConnector3">
            <a:avLst>
              <a:gd name="adj1" fmla="val -14634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7426879" y="255595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81" name="TextBox 180"/>
          <p:cNvSpPr txBox="1"/>
          <p:nvPr/>
        </p:nvSpPr>
        <p:spPr>
          <a:xfrm>
            <a:off x="7986809" y="209570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82" name="TextBox 181"/>
          <p:cNvSpPr txBox="1"/>
          <p:nvPr/>
        </p:nvSpPr>
        <p:spPr>
          <a:xfrm>
            <a:off x="6695994" y="209570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83" name="TextBox 182"/>
          <p:cNvSpPr txBox="1"/>
          <p:nvPr/>
        </p:nvSpPr>
        <p:spPr>
          <a:xfrm>
            <a:off x="7862927" y="323240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88" name="Elbow Connector 187"/>
          <p:cNvCxnSpPr>
            <a:stCxn id="113" idx="2"/>
            <a:endCxn id="71" idx="3"/>
          </p:cNvCxnSpPr>
          <p:nvPr/>
        </p:nvCxnSpPr>
        <p:spPr>
          <a:xfrm rot="5400000">
            <a:off x="2692764" y="4557332"/>
            <a:ext cx="196596" cy="786765"/>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Elbow Connector 189"/>
          <p:cNvCxnSpPr>
            <a:stCxn id="118" idx="2"/>
            <a:endCxn id="71" idx="3"/>
          </p:cNvCxnSpPr>
          <p:nvPr/>
        </p:nvCxnSpPr>
        <p:spPr>
          <a:xfrm rot="5400000">
            <a:off x="3378564" y="3871532"/>
            <a:ext cx="196596" cy="2158365"/>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2644" y="3631692"/>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 Conduct performance analysis</a:t>
            </a:r>
            <a:endParaRPr lang="en-US" sz="800" dirty="0">
              <a:solidFill>
                <a:schemeClr val="tx1"/>
              </a:solidFill>
              <a:latin typeface="Arial" panose="020B0604020202020204" pitchFamily="34" charset="0"/>
              <a:cs typeface="Arial" panose="020B0604020202020204" pitchFamily="34" charset="0"/>
            </a:endParaRPr>
          </a:p>
        </p:txBody>
      </p:sp>
      <p:sp>
        <p:nvSpPr>
          <p:cNvPr id="140" name="Rectangle 139">
            <a:hlinkClick r:id="rId15" action="ppaction://hlinksldjump"/>
          </p:cNvPr>
          <p:cNvSpPr/>
          <p:nvPr/>
        </p:nvSpPr>
        <p:spPr>
          <a:xfrm>
            <a:off x="7458111" y="5182369"/>
            <a:ext cx="914400" cy="6096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1.18 </a:t>
            </a:r>
            <a:r>
              <a:rPr lang="en-US" sz="700" dirty="0">
                <a:solidFill>
                  <a:schemeClr val="tx1"/>
                </a:solidFill>
                <a:latin typeface="Arial" panose="020B0604020202020204" pitchFamily="34" charset="0"/>
                <a:cs typeface="Arial" panose="020B0604020202020204" pitchFamily="34" charset="0"/>
              </a:rPr>
              <a:t>Determine combination of instructional vs </a:t>
            </a:r>
            <a:r>
              <a:rPr lang="en-US" sz="700" dirty="0" smtClean="0">
                <a:solidFill>
                  <a:schemeClr val="tx1"/>
                </a:solidFill>
                <a:latin typeface="Arial" panose="020B0604020202020204" pitchFamily="34" charset="0"/>
                <a:cs typeface="Arial" panose="020B0604020202020204" pitchFamily="34" charset="0"/>
              </a:rPr>
              <a:t>PS components (ADL)</a:t>
            </a:r>
            <a:endParaRPr lang="en-US" sz="700" dirty="0">
              <a:solidFill>
                <a:schemeClr val="tx1"/>
              </a:solidFill>
              <a:latin typeface="Arial" panose="020B0604020202020204" pitchFamily="34" charset="0"/>
              <a:cs typeface="Arial" panose="020B0604020202020204" pitchFamily="34" charset="0"/>
            </a:endParaRPr>
          </a:p>
        </p:txBody>
      </p:sp>
      <p:sp>
        <p:nvSpPr>
          <p:cNvPr id="240" name="TextBox 239"/>
          <p:cNvSpPr txBox="1"/>
          <p:nvPr/>
        </p:nvSpPr>
        <p:spPr>
          <a:xfrm>
            <a:off x="653353" y="229153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241" name="TextBox 240"/>
          <p:cNvSpPr txBox="1"/>
          <p:nvPr/>
        </p:nvSpPr>
        <p:spPr>
          <a:xfrm>
            <a:off x="1079142" y="301696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7" name="Rectangle 86">
            <a:hlinkClick r:id="rId16" action="ppaction://hlinksldjump"/>
          </p:cNvPr>
          <p:cNvSpPr/>
          <p:nvPr/>
        </p:nvSpPr>
        <p:spPr>
          <a:xfrm>
            <a:off x="5293279" y="2466594"/>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1.10 </a:t>
            </a:r>
            <a:r>
              <a:rPr lang="en-US" sz="800" dirty="0">
                <a:solidFill>
                  <a:schemeClr val="tx1"/>
                </a:solidFill>
                <a:latin typeface="Arial" panose="020B0604020202020204" pitchFamily="34" charset="0"/>
                <a:cs typeface="Arial" panose="020B0604020202020204" pitchFamily="34" charset="0"/>
              </a:rPr>
              <a:t>Identify goals for initiating </a:t>
            </a:r>
            <a:r>
              <a:rPr lang="en-US" sz="800" dirty="0" smtClean="0">
                <a:solidFill>
                  <a:schemeClr val="tx1"/>
                </a:solidFill>
                <a:latin typeface="Arial" panose="020B0604020202020204" pitchFamily="34" charset="0"/>
                <a:cs typeface="Arial" panose="020B0604020202020204" pitchFamily="34" charset="0"/>
              </a:rPr>
              <a:t>design </a:t>
            </a:r>
            <a:r>
              <a:rPr lang="en-US" sz="800" dirty="0">
                <a:solidFill>
                  <a:schemeClr val="tx1"/>
                </a:solidFill>
                <a:latin typeface="Arial" panose="020B0604020202020204" pitchFamily="34" charset="0"/>
                <a:cs typeface="Arial" panose="020B0604020202020204" pitchFamily="34" charset="0"/>
              </a:rPr>
              <a:t>of instruction [</a:t>
            </a:r>
            <a:r>
              <a:rPr lang="en-US" sz="800" dirty="0" smtClean="0">
                <a:solidFill>
                  <a:schemeClr val="tx1"/>
                </a:solidFill>
                <a:latin typeface="Arial" panose="020B0604020202020204" pitchFamily="34" charset="0"/>
                <a:cs typeface="Arial" panose="020B0604020202020204" pitchFamily="34" charset="0"/>
              </a:rPr>
              <a:t>or PS]</a:t>
            </a:r>
            <a:endParaRPr lang="en-US" sz="800" dirty="0">
              <a:solidFill>
                <a:schemeClr val="tx1"/>
              </a:solidFill>
              <a:latin typeface="Arial" panose="020B0604020202020204" pitchFamily="34" charset="0"/>
              <a:cs typeface="Arial" panose="020B0604020202020204" pitchFamily="34" charset="0"/>
            </a:endParaRPr>
          </a:p>
        </p:txBody>
      </p:sp>
      <p:sp>
        <p:nvSpPr>
          <p:cNvPr id="141" name="TextBox 140">
            <a:hlinkClick r:id="rId17" action="ppaction://hlinksldjump"/>
          </p:cNvPr>
          <p:cNvSpPr txBox="1"/>
          <p:nvPr/>
        </p:nvSpPr>
        <p:spPr>
          <a:xfrm>
            <a:off x="152400" y="6400800"/>
            <a:ext cx="7620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9" name="Elbow Connector 8"/>
          <p:cNvCxnSpPr>
            <a:stCxn id="140" idx="3"/>
            <a:endCxn id="145" idx="3"/>
          </p:cNvCxnSpPr>
          <p:nvPr/>
        </p:nvCxnSpPr>
        <p:spPr>
          <a:xfrm flipV="1">
            <a:off x="8372511" y="4272036"/>
            <a:ext cx="329529" cy="1215133"/>
          </a:xfrm>
          <a:prstGeom prst="bentConnector3">
            <a:avLst>
              <a:gd name="adj1" fmla="val 10112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ectangle 142">
            <a:hlinkClick r:id="rId18" action="ppaction://hlinksldjump"/>
          </p:cNvPr>
          <p:cNvSpPr/>
          <p:nvPr/>
        </p:nvSpPr>
        <p:spPr>
          <a:xfrm>
            <a:off x="4854356" y="5344940"/>
            <a:ext cx="914400" cy="6096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1.15 Create Goals Statement document</a:t>
            </a:r>
            <a:endParaRPr lang="en-US" sz="800" dirty="0">
              <a:solidFill>
                <a:schemeClr val="tx1"/>
              </a:solidFill>
              <a:latin typeface="Arial" panose="020B0604020202020204" pitchFamily="34" charset="0"/>
              <a:cs typeface="Arial" panose="020B0604020202020204" pitchFamily="34" charset="0"/>
            </a:endParaRPr>
          </a:p>
        </p:txBody>
      </p:sp>
      <p:sp>
        <p:nvSpPr>
          <p:cNvPr id="152" name="TextBox 151"/>
          <p:cNvSpPr txBox="1"/>
          <p:nvPr/>
        </p:nvSpPr>
        <p:spPr>
          <a:xfrm>
            <a:off x="3044386" y="186948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53" name="TextBox 152"/>
          <p:cNvSpPr txBox="1"/>
          <p:nvPr/>
        </p:nvSpPr>
        <p:spPr>
          <a:xfrm>
            <a:off x="3932254" y="255061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54" name="TextBox 153"/>
          <p:cNvSpPr txBox="1"/>
          <p:nvPr/>
        </p:nvSpPr>
        <p:spPr>
          <a:xfrm>
            <a:off x="3666666" y="418033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55" name="TextBox 154"/>
          <p:cNvSpPr txBox="1"/>
          <p:nvPr/>
        </p:nvSpPr>
        <p:spPr>
          <a:xfrm>
            <a:off x="5014293" y="418033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56" name="TextBox 155"/>
          <p:cNvSpPr txBox="1"/>
          <p:nvPr/>
        </p:nvSpPr>
        <p:spPr>
          <a:xfrm>
            <a:off x="3134426" y="486003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57" name="TextBox 156"/>
          <p:cNvSpPr txBox="1"/>
          <p:nvPr/>
        </p:nvSpPr>
        <p:spPr>
          <a:xfrm>
            <a:off x="4267200" y="486003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158" name="Elbow Connector 157"/>
          <p:cNvCxnSpPr>
            <a:stCxn id="129" idx="0"/>
            <a:endCxn id="145" idx="4"/>
          </p:cNvCxnSpPr>
          <p:nvPr/>
        </p:nvCxnSpPr>
        <p:spPr>
          <a:xfrm rot="16200000" flipH="1">
            <a:off x="8089123" y="3677725"/>
            <a:ext cx="47886" cy="553229"/>
          </a:xfrm>
          <a:prstGeom prst="bentConnector4">
            <a:avLst>
              <a:gd name="adj1" fmla="val -233605"/>
              <a:gd name="adj2" fmla="val 6697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Elbow Connector 232"/>
          <p:cNvCxnSpPr>
            <a:stCxn id="118" idx="3"/>
            <a:endCxn id="143" idx="0"/>
          </p:cNvCxnSpPr>
          <p:nvPr/>
        </p:nvCxnSpPr>
        <p:spPr>
          <a:xfrm>
            <a:off x="5149688" y="4391406"/>
            <a:ext cx="161868" cy="95353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143" idx="3"/>
            <a:endCxn id="122" idx="1"/>
          </p:cNvCxnSpPr>
          <p:nvPr/>
        </p:nvCxnSpPr>
        <p:spPr>
          <a:xfrm flipV="1">
            <a:off x="5768756" y="4391406"/>
            <a:ext cx="400439" cy="1258334"/>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Oval 137">
            <a:hlinkClick r:id="rId7" action="ppaction://hlinksldjump"/>
          </p:cNvPr>
          <p:cNvSpPr/>
          <p:nvPr/>
        </p:nvSpPr>
        <p:spPr>
          <a:xfrm>
            <a:off x="2234536" y="4742507"/>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51" name="Oval 150">
            <a:hlinkClick r:id="rId11" action="ppaction://hlinksldjump"/>
          </p:cNvPr>
          <p:cNvSpPr/>
          <p:nvPr/>
        </p:nvSpPr>
        <p:spPr>
          <a:xfrm>
            <a:off x="4938093" y="430681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59" name="Oval 158">
            <a:hlinkClick r:id="rId18" action="ppaction://hlinksldjump"/>
          </p:cNvPr>
          <p:cNvSpPr/>
          <p:nvPr/>
        </p:nvSpPr>
        <p:spPr>
          <a:xfrm>
            <a:off x="5611472" y="5340096"/>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60" name="Oval 159">
            <a:hlinkClick r:id="rId10" action="ppaction://hlinksldjump"/>
          </p:cNvPr>
          <p:cNvSpPr/>
          <p:nvPr/>
        </p:nvSpPr>
        <p:spPr>
          <a:xfrm>
            <a:off x="7330114" y="270154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61" name="Oval 160">
            <a:hlinkClick r:id="rId16" action="ppaction://hlinksldjump"/>
          </p:cNvPr>
          <p:cNvSpPr/>
          <p:nvPr/>
        </p:nvSpPr>
        <p:spPr>
          <a:xfrm>
            <a:off x="6061328" y="246659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62" name="Oval 161">
            <a:hlinkClick r:id="rId6" action="ppaction://hlinksldjump"/>
          </p:cNvPr>
          <p:cNvSpPr/>
          <p:nvPr/>
        </p:nvSpPr>
        <p:spPr>
          <a:xfrm>
            <a:off x="3856054" y="269519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64" name="Oval 163">
            <a:hlinkClick r:id="rId8" action="ppaction://hlinksldjump"/>
          </p:cNvPr>
          <p:cNvSpPr/>
          <p:nvPr/>
        </p:nvSpPr>
        <p:spPr>
          <a:xfrm>
            <a:off x="4485559" y="15240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00" name="Oval 99">
            <a:hlinkClick r:id="rId15" action="ppaction://hlinksldjump"/>
          </p:cNvPr>
          <p:cNvSpPr/>
          <p:nvPr/>
        </p:nvSpPr>
        <p:spPr>
          <a:xfrm>
            <a:off x="8220111" y="5168726"/>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3447940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 Repurpose existing materials</a:t>
            </a:r>
            <a:endParaRPr lang="en-US" dirty="0"/>
          </a:p>
        </p:txBody>
      </p:sp>
      <p:sp>
        <p:nvSpPr>
          <p:cNvPr id="8" name="Content Placeholder 7"/>
          <p:cNvSpPr>
            <a:spLocks noGrp="1"/>
          </p:cNvSpPr>
          <p:nvPr>
            <p:ph sz="quarter" idx="1"/>
          </p:nvPr>
        </p:nvSpPr>
        <p:spPr/>
        <p:txBody>
          <a:bodyPr>
            <a:normAutofit/>
          </a:bodyPr>
          <a:lstStyle/>
          <a:p>
            <a:r>
              <a:rPr lang="en-US" dirty="0"/>
              <a:t>Use SCORM or </a:t>
            </a:r>
            <a:r>
              <a:rPr lang="en-US" dirty="0" err="1"/>
              <a:t>xAPI</a:t>
            </a:r>
            <a:r>
              <a:rPr lang="en-US" dirty="0"/>
              <a:t> if </a:t>
            </a:r>
            <a:r>
              <a:rPr lang="en-US" dirty="0" smtClean="0"/>
              <a:t>appropriate</a:t>
            </a:r>
            <a:endParaRPr lang="en-US" dirty="0"/>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4" name="TextBox 13">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3877355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7.7.5. Determine the level to which you will adapt or redesign existing content</a:t>
            </a:r>
            <a:endParaRPr lang="en-US" dirty="0"/>
          </a:p>
        </p:txBody>
      </p:sp>
      <p:sp>
        <p:nvSpPr>
          <p:cNvPr id="8" name="Content Placeholder 7"/>
          <p:cNvSpPr>
            <a:spLocks noGrp="1"/>
          </p:cNvSpPr>
          <p:nvPr>
            <p:ph sz="quarter" idx="1"/>
          </p:nvPr>
        </p:nvSpPr>
        <p:spPr/>
        <p:txBody>
          <a:bodyPr/>
          <a:lstStyle/>
          <a:p>
            <a:r>
              <a:rPr lang="en-US" dirty="0" smtClean="0"/>
              <a:t>Levels of adaptation</a:t>
            </a:r>
          </a:p>
          <a:p>
            <a:pPr lvl="1"/>
            <a:r>
              <a:rPr lang="en-US" dirty="0" smtClean="0"/>
              <a:t>Replicate the existing content as is and have it be accessible on a smartphone.</a:t>
            </a:r>
          </a:p>
          <a:p>
            <a:pPr lvl="1"/>
            <a:r>
              <a:rPr lang="en-US" dirty="0" smtClean="0"/>
              <a:t>Duplicate existing content and have it be viewable on a mobile device using responsive or adaptive design techniques.</a:t>
            </a:r>
          </a:p>
          <a:p>
            <a:pPr lvl="1"/>
            <a:r>
              <a:rPr lang="en-US" dirty="0" smtClean="0"/>
              <a:t>Adapt the textual content for mobile, keeping the existing graphics.</a:t>
            </a:r>
          </a:p>
          <a:p>
            <a:pPr lvl="1"/>
            <a:r>
              <a:rPr lang="en-US" dirty="0" smtClean="0"/>
              <a:t>Adapt both the textual content and the graphics for mobile.</a:t>
            </a:r>
          </a:p>
          <a:p>
            <a:pPr lvl="1"/>
            <a:r>
              <a:rPr lang="en-US" dirty="0" smtClean="0"/>
              <a:t>Convert content to a video or videos.</a:t>
            </a:r>
          </a:p>
          <a:p>
            <a:pPr lvl="1"/>
            <a:r>
              <a:rPr lang="en-US" dirty="0" smtClean="0"/>
              <a:t>Incorporate the content into a quiz or knowledge check.</a:t>
            </a:r>
          </a:p>
          <a:p>
            <a:pPr lvl="1"/>
            <a:r>
              <a:rPr lang="en-US" dirty="0" smtClean="0"/>
              <a:t>Completely redesign the content for mobile.</a:t>
            </a:r>
          </a:p>
          <a:p>
            <a:pPr lvl="1"/>
            <a:r>
              <a:rPr lang="en-US" dirty="0" smtClean="0"/>
              <a:t>Create supplementary or supportive mobile content for the existing eLearning content.</a:t>
            </a:r>
          </a:p>
          <a:p>
            <a:pPr lvl="1"/>
            <a:r>
              <a:rPr lang="en-US" dirty="0" smtClean="0"/>
              <a:t>Create a learning game from the content.</a:t>
            </a:r>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Clothier (2014b)</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9629008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7.7.9a. Carefully consider appropriateness of video/audio for mobile use </a:t>
            </a:r>
            <a:r>
              <a:rPr lang="en-US" sz="1600" dirty="0" smtClean="0">
                <a:hlinkClick r:id="" action="ppaction://hlinkshowjump?jump=nextslide"/>
              </a:rPr>
              <a:t>continue</a:t>
            </a:r>
            <a:endParaRPr lang="en-US" dirty="0"/>
          </a:p>
        </p:txBody>
      </p:sp>
      <p:sp>
        <p:nvSpPr>
          <p:cNvPr id="8" name="Content Placeholder 7"/>
          <p:cNvSpPr>
            <a:spLocks noGrp="1"/>
          </p:cNvSpPr>
          <p:nvPr>
            <p:ph sz="quarter" idx="1"/>
          </p:nvPr>
        </p:nvSpPr>
        <p:spPr/>
        <p:txBody>
          <a:bodyPr>
            <a:normAutofit/>
          </a:bodyPr>
          <a:lstStyle/>
          <a:p>
            <a:r>
              <a:rPr lang="en-US" dirty="0" smtClean="0"/>
              <a:t>Video is effective because:</a:t>
            </a:r>
          </a:p>
          <a:p>
            <a:pPr lvl="1"/>
            <a:r>
              <a:rPr lang="en-US" dirty="0" smtClean="0"/>
              <a:t>Appeals to all age groups</a:t>
            </a:r>
          </a:p>
          <a:p>
            <a:pPr lvl="1"/>
            <a:r>
              <a:rPr lang="en-US" dirty="0" smtClean="0"/>
              <a:t>People more motivated to watch video than read static text</a:t>
            </a:r>
          </a:p>
          <a:p>
            <a:pPr lvl="1"/>
            <a:r>
              <a:rPr lang="en-US" dirty="0" smtClean="0"/>
              <a:t>Provides a human element</a:t>
            </a:r>
          </a:p>
          <a:p>
            <a:pPr lvl="1"/>
            <a:r>
              <a:rPr lang="en-US" dirty="0" smtClean="0"/>
              <a:t>More engaging than static content</a:t>
            </a:r>
          </a:p>
          <a:p>
            <a:pPr lvl="1"/>
            <a:r>
              <a:rPr lang="en-US" dirty="0" smtClean="0"/>
              <a:t>Attention spans are shorter</a:t>
            </a:r>
          </a:p>
          <a:p>
            <a:r>
              <a:rPr lang="en-US" dirty="0" smtClean="0"/>
              <a:t>Process of producing transcripts can be automated with speech to text converters</a:t>
            </a:r>
          </a:p>
          <a:p>
            <a:pPr lvl="1"/>
            <a:r>
              <a:rPr lang="en-US" dirty="0" smtClean="0"/>
              <a:t>Transcript text is then searchable</a:t>
            </a:r>
          </a:p>
          <a:p>
            <a:pPr lvl="1"/>
            <a:r>
              <a:rPr lang="en-US" dirty="0" smtClean="0"/>
              <a:t>Enhanced transcript capabilities</a:t>
            </a:r>
          </a:p>
          <a:p>
            <a:pPr lvl="2"/>
            <a:r>
              <a:rPr lang="en-US" dirty="0" smtClean="0"/>
              <a:t>Moves to video frame corresponding to search or selected transcript text</a:t>
            </a:r>
          </a:p>
          <a:p>
            <a:pPr lvl="1"/>
            <a:r>
              <a:rPr lang="en-US" dirty="0" smtClean="0"/>
              <a:t>Makes video 508 accessible</a:t>
            </a:r>
          </a:p>
        </p:txBody>
      </p:sp>
      <p:sp>
        <p:nvSpPr>
          <p:cNvPr id="7" name="Text Placeholder 6"/>
          <p:cNvSpPr>
            <a:spLocks noGrp="1"/>
          </p:cNvSpPr>
          <p:nvPr>
            <p:ph type="body" sz="quarter" idx="13"/>
          </p:nvPr>
        </p:nvSpPr>
        <p:spPr/>
        <p:txBody>
          <a:bodyPr>
            <a:normAutofit/>
          </a:bodyPr>
          <a:lstStyle/>
          <a:p>
            <a:r>
              <a:rPr lang="en-US" dirty="0" smtClean="0"/>
              <a:t>Social video</a:t>
            </a:r>
          </a:p>
          <a:p>
            <a:pPr lvl="1"/>
            <a:r>
              <a:rPr lang="en-US" sz="1400" dirty="0" smtClean="0"/>
              <a:t>Comments scroll as video plays</a:t>
            </a:r>
            <a:endParaRPr lang="en-US" dirty="0"/>
          </a:p>
          <a:p>
            <a:pPr lvl="1"/>
            <a:r>
              <a:rPr lang="en-US" sz="1400" dirty="0" smtClean="0"/>
              <a:t>Comments can be bookmarked</a:t>
            </a:r>
          </a:p>
          <a:p>
            <a:pPr lvl="1"/>
            <a:r>
              <a:rPr lang="en-US" sz="1400" dirty="0" smtClean="0"/>
              <a:t>Learner participation in commenting on video fills important content gaps</a:t>
            </a:r>
          </a:p>
          <a:p>
            <a:r>
              <a:rPr lang="en-US" dirty="0" smtClean="0"/>
              <a:t>Interactive video</a:t>
            </a:r>
          </a:p>
          <a:p>
            <a:pPr lvl="1"/>
            <a:r>
              <a:rPr lang="en-US" dirty="0" smtClean="0"/>
              <a:t>Questions can be overlaid on video</a:t>
            </a:r>
          </a:p>
          <a:p>
            <a:pPr lvl="1"/>
            <a:r>
              <a:rPr lang="en-US" dirty="0" smtClean="0"/>
              <a:t>Links to additional resources can be added</a:t>
            </a:r>
          </a:p>
          <a:p>
            <a:pPr lvl="1"/>
            <a:r>
              <a:rPr lang="en-US" dirty="0" smtClean="0"/>
              <a:t>Chapter overlays possible</a:t>
            </a:r>
          </a:p>
          <a:p>
            <a:pPr lvl="1"/>
            <a:r>
              <a:rPr lang="en-US" dirty="0" smtClean="0"/>
              <a:t>Click an invisible hot spot to popup additional content or annotations</a:t>
            </a:r>
          </a:p>
          <a:p>
            <a:pPr lvl="1"/>
            <a:r>
              <a:rPr lang="en-US" dirty="0" smtClean="0"/>
              <a:t>Multiple timelines presented for different decisions</a:t>
            </a:r>
          </a:p>
          <a:p>
            <a:pPr lvl="1"/>
            <a:r>
              <a:rPr lang="en-US" dirty="0" smtClean="0"/>
              <a:t>User annotations possible</a:t>
            </a:r>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(Edwards, 2015)</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810535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7.7.9b. Carefully consider appropriateness of video/audio for mobile use</a:t>
            </a:r>
            <a:endParaRPr lang="en-US" dirty="0"/>
          </a:p>
        </p:txBody>
      </p:sp>
      <p:sp>
        <p:nvSpPr>
          <p:cNvPr id="8" name="Content Placeholder 7"/>
          <p:cNvSpPr>
            <a:spLocks noGrp="1"/>
          </p:cNvSpPr>
          <p:nvPr>
            <p:ph sz="quarter" idx="1"/>
          </p:nvPr>
        </p:nvSpPr>
        <p:spPr/>
        <p:txBody>
          <a:bodyPr>
            <a:normAutofit fontScale="85000" lnSpcReduction="20000"/>
          </a:bodyPr>
          <a:lstStyle/>
          <a:p>
            <a:r>
              <a:rPr lang="en-US" dirty="0" smtClean="0"/>
              <a:t>Mobile video works best if:</a:t>
            </a:r>
          </a:p>
          <a:p>
            <a:pPr lvl="1"/>
            <a:r>
              <a:rPr lang="en-US" dirty="0" smtClean="0"/>
              <a:t>Situated</a:t>
            </a:r>
          </a:p>
          <a:p>
            <a:pPr lvl="2"/>
            <a:r>
              <a:rPr lang="en-US" dirty="0" smtClean="0"/>
              <a:t>User can actually try/do things as the video talks about or demonstrates them</a:t>
            </a:r>
          </a:p>
          <a:p>
            <a:pPr lvl="1"/>
            <a:r>
              <a:rPr lang="en-US" dirty="0"/>
              <a:t>F</a:t>
            </a:r>
            <a:r>
              <a:rPr lang="en-US" dirty="0" smtClean="0"/>
              <a:t>lipped classroom </a:t>
            </a:r>
          </a:p>
          <a:p>
            <a:pPr lvl="2"/>
            <a:r>
              <a:rPr lang="en-US" dirty="0" smtClean="0"/>
              <a:t>Many well-presented explanations of concepts on Internet, e.g. TED-Ed, YouTube EDU, or Khan Academy.</a:t>
            </a:r>
          </a:p>
          <a:p>
            <a:pPr lvl="1"/>
            <a:r>
              <a:rPr lang="en-US" dirty="0" smtClean="0"/>
              <a:t>Content in small chunks </a:t>
            </a:r>
          </a:p>
          <a:p>
            <a:pPr lvl="2"/>
            <a:r>
              <a:rPr lang="en-US" dirty="0" smtClean="0"/>
              <a:t>Single task or topic per video, or section of video</a:t>
            </a:r>
          </a:p>
          <a:p>
            <a:pPr lvl="1"/>
            <a:r>
              <a:rPr lang="en-US" dirty="0" smtClean="0"/>
              <a:t>Type of content:</a:t>
            </a:r>
          </a:p>
          <a:p>
            <a:pPr lvl="2"/>
            <a:r>
              <a:rPr lang="en-US" dirty="0" smtClean="0"/>
              <a:t>SME recordings</a:t>
            </a:r>
          </a:p>
          <a:p>
            <a:pPr lvl="3"/>
            <a:r>
              <a:rPr lang="en-US" dirty="0" smtClean="0"/>
              <a:t>Screen recordings of software</a:t>
            </a:r>
          </a:p>
          <a:p>
            <a:pPr lvl="3"/>
            <a:r>
              <a:rPr lang="en-US" dirty="0" smtClean="0"/>
              <a:t>Work procedure showing SME doing it</a:t>
            </a:r>
          </a:p>
          <a:p>
            <a:pPr lvl="2"/>
            <a:r>
              <a:rPr lang="en-US" dirty="0" smtClean="0"/>
              <a:t>Product demos</a:t>
            </a:r>
          </a:p>
          <a:p>
            <a:pPr lvl="2"/>
            <a:r>
              <a:rPr lang="en-US" dirty="0" smtClean="0"/>
              <a:t>Step by step processes (ideally with animations)</a:t>
            </a:r>
          </a:p>
          <a:p>
            <a:pPr lvl="1"/>
            <a:r>
              <a:rPr lang="en-US" dirty="0" smtClean="0"/>
              <a:t>Authentic</a:t>
            </a:r>
          </a:p>
          <a:p>
            <a:pPr lvl="2"/>
            <a:r>
              <a:rPr lang="en-US" dirty="0" smtClean="0"/>
              <a:t>Raw and realistic is better than high end studio production in many cases, if the protagonist is convincing as a real expert and is shown in their natural environment</a:t>
            </a:r>
            <a:endParaRPr lang="en-US" dirty="0"/>
          </a:p>
        </p:txBody>
      </p:sp>
      <p:sp>
        <p:nvSpPr>
          <p:cNvPr id="7" name="Text Placeholder 6"/>
          <p:cNvSpPr>
            <a:spLocks noGrp="1"/>
          </p:cNvSpPr>
          <p:nvPr>
            <p:ph type="body" sz="quarter" idx="13"/>
          </p:nvPr>
        </p:nvSpPr>
        <p:spPr/>
        <p:txBody>
          <a:bodyPr>
            <a:normAutofit/>
          </a:bodyPr>
          <a:lstStyle/>
          <a:p>
            <a:pPr lvl="1"/>
            <a:r>
              <a:rPr lang="en-US" sz="1400" dirty="0" smtClean="0"/>
              <a:t>Leverages power of visuals</a:t>
            </a:r>
          </a:p>
          <a:p>
            <a:pPr lvl="2"/>
            <a:r>
              <a:rPr lang="en-US" sz="1050" dirty="0" smtClean="0"/>
              <a:t>Rather than text to tell the story</a:t>
            </a:r>
          </a:p>
          <a:p>
            <a:pPr lvl="1"/>
            <a:r>
              <a:rPr lang="en-US" sz="1400" dirty="0" smtClean="0"/>
              <a:t>Uses social media </a:t>
            </a:r>
          </a:p>
          <a:p>
            <a:pPr lvl="2"/>
            <a:r>
              <a:rPr lang="en-US" sz="1200" dirty="0" smtClean="0"/>
              <a:t>To get learner responses to the video</a:t>
            </a:r>
          </a:p>
          <a:p>
            <a:pPr lvl="1"/>
            <a:r>
              <a:rPr lang="en-US" sz="1400" dirty="0" smtClean="0"/>
              <a:t>Targeted only to task at hand</a:t>
            </a:r>
          </a:p>
          <a:p>
            <a:pPr lvl="2"/>
            <a:r>
              <a:rPr lang="en-US" sz="1200" dirty="0" smtClean="0"/>
              <a:t>Not necessarily limited to 4 minutes. If more, however, needs to have compelling case for continuity.</a:t>
            </a:r>
          </a:p>
          <a:p>
            <a:pPr lvl="2"/>
            <a:r>
              <a:rPr lang="en-US" sz="1200" dirty="0" smtClean="0"/>
              <a:t>Options to keep in small chunks:</a:t>
            </a:r>
          </a:p>
          <a:p>
            <a:pPr lvl="3"/>
            <a:r>
              <a:rPr lang="en-US" sz="1000" dirty="0" smtClean="0"/>
              <a:t>Put each step into its own separate video</a:t>
            </a:r>
          </a:p>
          <a:p>
            <a:pPr lvl="3"/>
            <a:r>
              <a:rPr lang="en-US" sz="1000" dirty="0" smtClean="0"/>
              <a:t>Use black screen inserted before each step</a:t>
            </a:r>
          </a:p>
          <a:p>
            <a:pPr lvl="1"/>
            <a:r>
              <a:rPr lang="en-US" sz="1400" dirty="0" smtClean="0"/>
              <a:t>Uses analytics </a:t>
            </a:r>
          </a:p>
          <a:p>
            <a:pPr lvl="2"/>
            <a:r>
              <a:rPr lang="en-US" sz="1200" dirty="0"/>
              <a:t>W</a:t>
            </a:r>
            <a:r>
              <a:rPr lang="en-US" sz="1200" dirty="0" smtClean="0"/>
              <a:t>hen do people typically drop off?</a:t>
            </a:r>
          </a:p>
          <a:p>
            <a:pPr lvl="1"/>
            <a:r>
              <a:rPr lang="en-US" sz="1400" dirty="0" smtClean="0"/>
              <a:t>Discoverable</a:t>
            </a:r>
          </a:p>
          <a:p>
            <a:pPr lvl="2"/>
            <a:r>
              <a:rPr lang="en-US" sz="1200" dirty="0" smtClean="0"/>
              <a:t>Users can find it easily on a mobile device</a:t>
            </a:r>
          </a:p>
          <a:p>
            <a:pPr lvl="2"/>
            <a:r>
              <a:rPr lang="en-US" sz="1200" dirty="0" smtClean="0"/>
              <a:t>Some vendors offer role-based access for hosting video</a:t>
            </a:r>
          </a:p>
          <a:p>
            <a:pPr lvl="2"/>
            <a:r>
              <a:rPr lang="en-US" sz="1200" dirty="0" smtClean="0"/>
              <a:t>Test user access - there is high variability in user experience</a:t>
            </a:r>
          </a:p>
          <a:p>
            <a:endParaRPr lang="en-US" sz="1600" dirty="0"/>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(Gilbert, 2015)</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7810535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7.9. Determine amount of instructor facilitation</a:t>
            </a:r>
            <a:endParaRPr lang="en-US" dirty="0"/>
          </a:p>
        </p:txBody>
      </p:sp>
      <p:sp>
        <p:nvSpPr>
          <p:cNvPr id="8" name="Content Placeholder 7"/>
          <p:cNvSpPr>
            <a:spLocks noGrp="1"/>
          </p:cNvSpPr>
          <p:nvPr>
            <p:ph sz="quarter" idx="1"/>
          </p:nvPr>
        </p:nvSpPr>
        <p:spPr/>
        <p:txBody>
          <a:bodyPr>
            <a:normAutofit/>
          </a:bodyPr>
          <a:lstStyle/>
          <a:p>
            <a:r>
              <a:rPr lang="en-US" dirty="0"/>
              <a:t>For CLEs, favor peer facilitation and teaching as well as learner curation and production of materials</a:t>
            </a: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4" name="TextBox 13">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1763852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7.10. Determine production and implementation constraints</a:t>
            </a:r>
            <a:endParaRPr lang="en-US" dirty="0"/>
          </a:p>
        </p:txBody>
      </p:sp>
      <p:sp>
        <p:nvSpPr>
          <p:cNvPr id="8" name="Content Placeholder 7"/>
          <p:cNvSpPr>
            <a:spLocks noGrp="1"/>
          </p:cNvSpPr>
          <p:nvPr>
            <p:ph sz="quarter" idx="1"/>
          </p:nvPr>
        </p:nvSpPr>
        <p:spPr/>
        <p:txBody>
          <a:bodyPr>
            <a:normAutofit/>
          </a:bodyPr>
          <a:lstStyle/>
          <a:p>
            <a:r>
              <a:rPr lang="en-US" dirty="0" smtClean="0"/>
              <a:t>M-COPE questions</a:t>
            </a:r>
          </a:p>
          <a:p>
            <a:pPr lvl="1"/>
            <a:r>
              <a:rPr lang="en-US" dirty="0" smtClean="0"/>
              <a:t>Mobile</a:t>
            </a:r>
          </a:p>
          <a:p>
            <a:pPr lvl="2"/>
            <a:r>
              <a:rPr lang="en-US" dirty="0" smtClean="0"/>
              <a:t>Is all of the desired mobile functionality possible?</a:t>
            </a:r>
          </a:p>
          <a:p>
            <a:pPr lvl="1"/>
            <a:r>
              <a:rPr lang="en-US" dirty="0" smtClean="0"/>
              <a:t>Conditions</a:t>
            </a:r>
          </a:p>
          <a:p>
            <a:pPr lvl="2"/>
            <a:r>
              <a:rPr lang="en-US" dirty="0" smtClean="0"/>
              <a:t>Do the mobile resources work across platforms and device types?</a:t>
            </a:r>
          </a:p>
          <a:p>
            <a:pPr lvl="1"/>
            <a:r>
              <a:rPr lang="en-US" dirty="0" smtClean="0"/>
              <a:t>Outcomes</a:t>
            </a:r>
          </a:p>
          <a:p>
            <a:pPr lvl="2"/>
            <a:r>
              <a:rPr lang="en-US" dirty="0" smtClean="0"/>
              <a:t>Is the activity still aligned with the learning objectives?</a:t>
            </a:r>
          </a:p>
          <a:p>
            <a:pPr lvl="2"/>
            <a:r>
              <a:rPr lang="en-US" dirty="0" smtClean="0"/>
              <a:t>Is any technology being used that is not related to one or more of the intended outcomes?</a:t>
            </a:r>
          </a:p>
          <a:p>
            <a:pPr lvl="1"/>
            <a:r>
              <a:rPr lang="en-US" dirty="0" smtClean="0"/>
              <a:t>Pedagogy</a:t>
            </a:r>
          </a:p>
          <a:p>
            <a:pPr lvl="2"/>
            <a:r>
              <a:rPr lang="en-US" dirty="0" smtClean="0"/>
              <a:t>Are there any conflicts between the desired methods and approaches and the mobile functionality?</a:t>
            </a:r>
          </a:p>
          <a:p>
            <a:pPr lvl="1"/>
            <a:r>
              <a:rPr lang="en-US" dirty="0" smtClean="0"/>
              <a:t>Ethics</a:t>
            </a:r>
          </a:p>
          <a:p>
            <a:pPr lvl="2"/>
            <a:r>
              <a:rPr lang="en-US" dirty="0" smtClean="0"/>
              <a:t>Is the mobile tool easy to use? Secure?</a:t>
            </a:r>
            <a:endParaRPr lang="en-US" dirty="0"/>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Dennen &amp; </a:t>
            </a:r>
            <a:r>
              <a:rPr lang="en-US" sz="1000" dirty="0" err="1" smtClean="0">
                <a:latin typeface="Arial" panose="020B0604020202020204" pitchFamily="34" charset="0"/>
                <a:cs typeface="Arial" panose="020B0604020202020204" pitchFamily="34" charset="0"/>
              </a:rPr>
              <a:t>Hao</a:t>
            </a:r>
            <a:r>
              <a:rPr lang="en-US" sz="1000" dirty="0" smtClean="0">
                <a:latin typeface="Arial" panose="020B0604020202020204" pitchFamily="34" charset="0"/>
                <a:cs typeface="Arial" panose="020B0604020202020204" pitchFamily="34" charset="0"/>
              </a:rPr>
              <a:t> (2014)</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7255215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7.11a. Create prototype/ rough draft instructional materials (1 of 11) </a:t>
            </a:r>
            <a:r>
              <a:rPr lang="en-US" sz="1600" dirty="0" smtClean="0">
                <a:hlinkClick r:id="" action="ppaction://hlinkshowjump?jump=nextslide"/>
              </a:rPr>
              <a:t>continue</a:t>
            </a:r>
            <a:endParaRPr lang="en-US" sz="1600" dirty="0"/>
          </a:p>
        </p:txBody>
      </p:sp>
      <p:sp>
        <p:nvSpPr>
          <p:cNvPr id="3" name="Content Placeholder 2"/>
          <p:cNvSpPr>
            <a:spLocks noGrp="1"/>
          </p:cNvSpPr>
          <p:nvPr>
            <p:ph sz="quarter" idx="1"/>
          </p:nvPr>
        </p:nvSpPr>
        <p:spPr/>
        <p:txBody>
          <a:bodyPr>
            <a:normAutofit fontScale="92500" lnSpcReduction="10000"/>
          </a:bodyPr>
          <a:lstStyle/>
          <a:p>
            <a:r>
              <a:rPr lang="en-US" dirty="0" smtClean="0"/>
              <a:t>Interface best practices for mobile</a:t>
            </a:r>
          </a:p>
          <a:p>
            <a:pPr lvl="1"/>
            <a:r>
              <a:rPr lang="en-US" dirty="0" smtClean="0"/>
              <a:t>Formatting of elements</a:t>
            </a:r>
          </a:p>
          <a:p>
            <a:pPr lvl="2"/>
            <a:r>
              <a:rPr lang="en-US" dirty="0" smtClean="0"/>
              <a:t>Increase use of color, bold, and font types to boost effectiveness / prevent loss of emphasis</a:t>
            </a:r>
          </a:p>
          <a:p>
            <a:pPr lvl="2"/>
            <a:r>
              <a:rPr lang="en-US" dirty="0" smtClean="0"/>
              <a:t>Use bullets to make contextual information more concise</a:t>
            </a:r>
          </a:p>
          <a:p>
            <a:pPr lvl="2"/>
            <a:r>
              <a:rPr lang="en-US" dirty="0" smtClean="0"/>
              <a:t>Avoid using pop-up windows, frames, tables and columns</a:t>
            </a:r>
          </a:p>
          <a:p>
            <a:pPr lvl="1"/>
            <a:r>
              <a:rPr lang="en-US" dirty="0" smtClean="0"/>
              <a:t>Usability</a:t>
            </a:r>
          </a:p>
          <a:p>
            <a:pPr lvl="2"/>
            <a:r>
              <a:rPr lang="en-US" dirty="0" smtClean="0"/>
              <a:t>Make text readable without zooming (Clothier, 2014b)</a:t>
            </a:r>
          </a:p>
          <a:p>
            <a:pPr lvl="2"/>
            <a:r>
              <a:rPr lang="en-US" dirty="0" smtClean="0"/>
              <a:t>Do not requiring scrolling to the right; content should fit the screen dynamically</a:t>
            </a:r>
          </a:p>
          <a:p>
            <a:pPr lvl="2"/>
            <a:r>
              <a:rPr lang="en-US" dirty="0" smtClean="0"/>
              <a:t>Usability testing with users is more important than for desktop applications</a:t>
            </a:r>
          </a:p>
          <a:p>
            <a:pPr lvl="2"/>
            <a:r>
              <a:rPr lang="en-US" dirty="0" smtClean="0"/>
              <a:t>Add “hidden navigation” that only appears when you tap the screen – avoid UI navigation “chrome” (Clothier, 2014b)</a:t>
            </a:r>
            <a:endParaRPr lang="en-US" dirty="0"/>
          </a:p>
        </p:txBody>
      </p:sp>
      <p:sp>
        <p:nvSpPr>
          <p:cNvPr id="18" name="Text Placeholder 17"/>
          <p:cNvSpPr>
            <a:spLocks noGrp="1"/>
          </p:cNvSpPr>
          <p:nvPr>
            <p:ph type="body" sz="quarter" idx="13"/>
          </p:nvPr>
        </p:nvSpPr>
        <p:spPr/>
        <p:txBody>
          <a:bodyPr>
            <a:normAutofit/>
          </a:bodyPr>
          <a:lstStyle/>
          <a:p>
            <a:pPr lvl="2"/>
            <a:r>
              <a:rPr lang="en-US" sz="1300" dirty="0" smtClean="0"/>
              <a:t>Maintain both functional and device consistency. Functional consistency means that the same kind of data (but displayed within separate apps) appears the same. Device consistency means that interfaces for the same kind of application look the same on mobile phones </a:t>
            </a:r>
            <a:r>
              <a:rPr lang="en-US" sz="1300" dirty="0" err="1" smtClean="0"/>
              <a:t>vs</a:t>
            </a:r>
            <a:r>
              <a:rPr lang="en-US" sz="1300" dirty="0" smtClean="0"/>
              <a:t> desktop computers.</a:t>
            </a:r>
          </a:p>
          <a:p>
            <a:pPr lvl="2"/>
            <a:r>
              <a:rPr lang="en-US" sz="1300" dirty="0" smtClean="0"/>
              <a:t>Consider utilization of some of the new capabilities of mobile devices as long as it improves the user experience</a:t>
            </a:r>
          </a:p>
          <a:p>
            <a:pPr lvl="1"/>
            <a:r>
              <a:rPr lang="en-US" sz="1400" dirty="0" smtClean="0"/>
              <a:t>Content</a:t>
            </a:r>
          </a:p>
          <a:p>
            <a:pPr lvl="2"/>
            <a:r>
              <a:rPr lang="en-US" sz="1300" dirty="0" smtClean="0"/>
              <a:t>Create content that is short and to the point</a:t>
            </a:r>
          </a:p>
          <a:p>
            <a:pPr lvl="2"/>
            <a:r>
              <a:rPr lang="en-US" sz="1300" dirty="0" smtClean="0"/>
              <a:t>Create the smallest possible modules - smaller chunks of context-independent content</a:t>
            </a:r>
          </a:p>
          <a:p>
            <a:pPr lvl="2"/>
            <a:r>
              <a:rPr lang="en-US" sz="1300" dirty="0" smtClean="0"/>
              <a:t>Create modules that can be accessed from any point</a:t>
            </a:r>
          </a:p>
          <a:p>
            <a:endParaRPr lang="en-US"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indicated</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2624914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7.11b. Create prototype/ rough draft instructional materials (2 of 11) </a:t>
            </a:r>
            <a:r>
              <a:rPr lang="en-US" sz="1600" dirty="0" smtClean="0">
                <a:hlinkClick r:id="" action="ppaction://hlinkshowjump?jump=nextslide"/>
              </a:rPr>
              <a:t>continue</a:t>
            </a:r>
            <a:endParaRPr lang="en-US" sz="1600" dirty="0"/>
          </a:p>
        </p:txBody>
      </p:sp>
      <p:sp>
        <p:nvSpPr>
          <p:cNvPr id="3" name="Content Placeholder 2"/>
          <p:cNvSpPr>
            <a:spLocks noGrp="1"/>
          </p:cNvSpPr>
          <p:nvPr>
            <p:ph sz="quarter" idx="1"/>
          </p:nvPr>
        </p:nvSpPr>
        <p:spPr/>
        <p:txBody>
          <a:bodyPr>
            <a:normAutofit fontScale="92500" lnSpcReduction="20000"/>
          </a:bodyPr>
          <a:lstStyle/>
          <a:p>
            <a:r>
              <a:rPr lang="en-US" dirty="0" smtClean="0"/>
              <a:t>Interface best practices for mobile (continued)</a:t>
            </a:r>
          </a:p>
          <a:p>
            <a:pPr lvl="1"/>
            <a:r>
              <a:rPr lang="en-US" dirty="0" smtClean="0"/>
              <a:t>Content (continued)</a:t>
            </a:r>
          </a:p>
          <a:p>
            <a:pPr lvl="2"/>
            <a:r>
              <a:rPr lang="en-US" dirty="0" smtClean="0"/>
              <a:t>Design non-linear content</a:t>
            </a:r>
          </a:p>
          <a:p>
            <a:pPr lvl="2"/>
            <a:r>
              <a:rPr lang="en-US" dirty="0" smtClean="0"/>
              <a:t>Guide the learner to other content where they can catch up or explore further</a:t>
            </a:r>
          </a:p>
          <a:p>
            <a:pPr lvl="2"/>
            <a:r>
              <a:rPr lang="en-US" dirty="0" smtClean="0"/>
              <a:t>A good checklist could be worth much more than an interactive game</a:t>
            </a:r>
          </a:p>
          <a:p>
            <a:pPr lvl="1"/>
            <a:r>
              <a:rPr lang="en-US" dirty="0" smtClean="0"/>
              <a:t>Information architecture</a:t>
            </a:r>
          </a:p>
          <a:p>
            <a:pPr lvl="2"/>
            <a:r>
              <a:rPr lang="en-US" dirty="0" smtClean="0"/>
              <a:t>Consider using drill-down links like "For more information" or "To learn more"</a:t>
            </a:r>
          </a:p>
          <a:p>
            <a:r>
              <a:rPr lang="en-US" dirty="0" smtClean="0"/>
              <a:t>Device modes for mobile:</a:t>
            </a:r>
          </a:p>
          <a:p>
            <a:pPr lvl="1"/>
            <a:r>
              <a:rPr lang="en-US" dirty="0" smtClean="0"/>
              <a:t>Input modes</a:t>
            </a:r>
          </a:p>
          <a:p>
            <a:pPr lvl="2"/>
            <a:r>
              <a:rPr lang="en-US" dirty="0" smtClean="0"/>
              <a:t>Touchscreen areas</a:t>
            </a:r>
          </a:p>
          <a:p>
            <a:pPr lvl="2"/>
            <a:r>
              <a:rPr lang="en-US" dirty="0" smtClean="0"/>
              <a:t>Dedicated buttons</a:t>
            </a:r>
          </a:p>
          <a:p>
            <a:pPr lvl="2"/>
            <a:r>
              <a:rPr lang="en-US" dirty="0" smtClean="0"/>
              <a:t>Screen-based keypads</a:t>
            </a:r>
          </a:p>
          <a:p>
            <a:pPr lvl="2"/>
            <a:r>
              <a:rPr lang="en-US" dirty="0" smtClean="0"/>
              <a:t>Built-in keyboards</a:t>
            </a:r>
          </a:p>
          <a:p>
            <a:pPr lvl="2"/>
            <a:r>
              <a:rPr lang="en-US" dirty="0" err="1" smtClean="0"/>
              <a:t>Trackwheels</a:t>
            </a:r>
            <a:r>
              <a:rPr lang="en-US" dirty="0" smtClean="0"/>
              <a:t> (as in the iPod)</a:t>
            </a:r>
          </a:p>
          <a:p>
            <a:pPr lvl="2"/>
            <a:r>
              <a:rPr lang="en-US" dirty="0" smtClean="0"/>
              <a:t>Trackballs</a:t>
            </a:r>
          </a:p>
          <a:p>
            <a:endParaRPr lang="en-US" dirty="0"/>
          </a:p>
        </p:txBody>
      </p:sp>
      <p:sp>
        <p:nvSpPr>
          <p:cNvPr id="18" name="Text Placeholder 17"/>
          <p:cNvSpPr>
            <a:spLocks noGrp="1"/>
          </p:cNvSpPr>
          <p:nvPr>
            <p:ph type="body" sz="quarter" idx="13"/>
          </p:nvPr>
        </p:nvSpPr>
        <p:spPr/>
        <p:txBody>
          <a:bodyPr/>
          <a:lstStyle/>
          <a:p>
            <a:pPr lvl="2"/>
            <a:r>
              <a:rPr lang="en-US" dirty="0" smtClean="0"/>
              <a:t>Voice (recorder, or phone call)</a:t>
            </a:r>
          </a:p>
          <a:p>
            <a:pPr lvl="2"/>
            <a:r>
              <a:rPr lang="en-US" dirty="0" smtClean="0"/>
              <a:t>Accelerometer</a:t>
            </a:r>
          </a:p>
          <a:p>
            <a:pPr lvl="2"/>
            <a:r>
              <a:rPr lang="en-US" dirty="0" smtClean="0"/>
              <a:t>GPS</a:t>
            </a:r>
          </a:p>
          <a:p>
            <a:pPr lvl="2"/>
            <a:r>
              <a:rPr lang="en-US" dirty="0" smtClean="0"/>
              <a:t>Still camera (incl. scanning SW for pattern recognition or QR codes)</a:t>
            </a:r>
          </a:p>
          <a:p>
            <a:pPr lvl="2"/>
            <a:r>
              <a:rPr lang="en-US" dirty="0" smtClean="0"/>
              <a:t>Video camera</a:t>
            </a:r>
          </a:p>
          <a:p>
            <a:pPr lvl="2"/>
            <a:r>
              <a:rPr lang="en-US" dirty="0" smtClean="0"/>
              <a:t>Radio frequency identification (RFI)</a:t>
            </a:r>
          </a:p>
          <a:p>
            <a:pPr lvl="2"/>
            <a:r>
              <a:rPr lang="en-US" dirty="0" smtClean="0"/>
              <a:t>Microphones</a:t>
            </a:r>
          </a:p>
          <a:p>
            <a:pPr lvl="2"/>
            <a:r>
              <a:rPr lang="en-US" dirty="0" smtClean="0"/>
              <a:t>Compasses</a:t>
            </a:r>
          </a:p>
          <a:p>
            <a:pPr lvl="2"/>
            <a:r>
              <a:rPr lang="en-US" dirty="0" smtClean="0"/>
              <a:t>Gyroscope</a:t>
            </a:r>
          </a:p>
          <a:p>
            <a:pPr lvl="1"/>
            <a:r>
              <a:rPr lang="en-US" dirty="0" smtClean="0"/>
              <a:t>Output modes</a:t>
            </a:r>
          </a:p>
          <a:p>
            <a:pPr lvl="2"/>
            <a:r>
              <a:rPr lang="en-US" dirty="0" smtClean="0"/>
              <a:t>Screens</a:t>
            </a:r>
          </a:p>
          <a:p>
            <a:pPr lvl="2"/>
            <a:r>
              <a:rPr lang="en-US" dirty="0" smtClean="0"/>
              <a:t>Projection</a:t>
            </a:r>
          </a:p>
          <a:p>
            <a:pPr lvl="2"/>
            <a:r>
              <a:rPr lang="en-US" dirty="0" smtClean="0"/>
              <a:t>Lights</a:t>
            </a:r>
          </a:p>
          <a:p>
            <a:pPr lvl="2"/>
            <a:r>
              <a:rPr lang="en-US" dirty="0" smtClean="0"/>
              <a:t>Speakers</a:t>
            </a:r>
          </a:p>
          <a:p>
            <a:pPr lvl="2"/>
            <a:r>
              <a:rPr lang="en-US" dirty="0" smtClean="0"/>
              <a:t>Earphones</a:t>
            </a:r>
          </a:p>
          <a:p>
            <a:pPr lvl="2"/>
            <a:r>
              <a:rPr lang="en-US" dirty="0" smtClean="0"/>
              <a:t>Vibration</a:t>
            </a:r>
          </a:p>
          <a:p>
            <a:endParaRPr lang="en-US" dirty="0" smtClean="0"/>
          </a:p>
          <a:p>
            <a:endParaRPr lang="en-US"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3040474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7.11b. Create prototype/ rough draft instructional materials (3 of 11) </a:t>
            </a:r>
            <a:r>
              <a:rPr lang="en-US" sz="1600" dirty="0" smtClean="0">
                <a:hlinkClick r:id="" action="ppaction://hlinkshowjump?jump=nextslide"/>
              </a:rPr>
              <a:t>continue</a:t>
            </a:r>
            <a:endParaRPr lang="en-US" sz="1600" dirty="0"/>
          </a:p>
        </p:txBody>
      </p:sp>
      <p:sp>
        <p:nvSpPr>
          <p:cNvPr id="3" name="Content Placeholder 2"/>
          <p:cNvSpPr>
            <a:spLocks noGrp="1"/>
          </p:cNvSpPr>
          <p:nvPr>
            <p:ph sz="quarter" idx="1"/>
          </p:nvPr>
        </p:nvSpPr>
        <p:spPr/>
        <p:txBody>
          <a:bodyPr/>
          <a:lstStyle/>
          <a:p>
            <a:r>
              <a:rPr lang="en-US" dirty="0" smtClean="0"/>
              <a:t>Principles of mobile design</a:t>
            </a:r>
          </a:p>
          <a:p>
            <a:pPr lvl="1"/>
            <a:r>
              <a:rPr lang="en-US" dirty="0" smtClean="0"/>
              <a:t>Avoid corners and edges</a:t>
            </a:r>
          </a:p>
          <a:p>
            <a:pPr lvl="2"/>
            <a:r>
              <a:rPr lang="en-US" dirty="0" smtClean="0"/>
              <a:t>As devices get larger, they are held less in one’s hand</a:t>
            </a:r>
          </a:p>
          <a:p>
            <a:pPr lvl="2"/>
            <a:r>
              <a:rPr lang="en-US" dirty="0" smtClean="0"/>
              <a:t>Use angular resolution to project optimal font size</a:t>
            </a:r>
          </a:p>
          <a:p>
            <a:pPr lvl="3"/>
            <a:r>
              <a:rPr lang="en-US" dirty="0" smtClean="0"/>
              <a:t>Smartphones: 6 point min</a:t>
            </a:r>
          </a:p>
          <a:p>
            <a:pPr lvl="3"/>
            <a:r>
              <a:rPr lang="en-US" dirty="0" smtClean="0"/>
              <a:t>Tablets held in hand: 8 points min</a:t>
            </a:r>
          </a:p>
          <a:p>
            <a:pPr lvl="3"/>
            <a:r>
              <a:rPr lang="fr-FR" dirty="0" err="1" smtClean="0"/>
              <a:t>Tablets</a:t>
            </a:r>
            <a:r>
              <a:rPr lang="fr-FR" dirty="0" smtClean="0"/>
              <a:t> on surface: 10 points min</a:t>
            </a:r>
          </a:p>
          <a:p>
            <a:pPr lvl="1"/>
            <a:r>
              <a:rPr lang="en-US" dirty="0" smtClean="0"/>
              <a:t>Visual targets must</a:t>
            </a:r>
          </a:p>
          <a:p>
            <a:pPr lvl="2"/>
            <a:r>
              <a:rPr lang="en-US" dirty="0" smtClean="0"/>
              <a:t>attract the eye</a:t>
            </a:r>
          </a:p>
          <a:p>
            <a:pPr lvl="2"/>
            <a:r>
              <a:rPr lang="en-US" dirty="0" smtClean="0"/>
              <a:t>afford action</a:t>
            </a:r>
          </a:p>
          <a:p>
            <a:pPr lvl="2"/>
            <a:r>
              <a:rPr lang="en-US" dirty="0" smtClean="0"/>
              <a:t>readable</a:t>
            </a:r>
          </a:p>
          <a:p>
            <a:pPr lvl="2"/>
            <a:r>
              <a:rPr lang="en-US" dirty="0" smtClean="0"/>
              <a:t>be the right size</a:t>
            </a:r>
          </a:p>
          <a:p>
            <a:pPr lvl="1"/>
            <a:r>
              <a:rPr lang="en-US" dirty="0" smtClean="0"/>
              <a:t>Design by zones - avoid edges and corners (far less accuracy)</a:t>
            </a:r>
            <a:endParaRPr lang="en-US" dirty="0"/>
          </a:p>
        </p:txBody>
      </p:sp>
      <p:sp>
        <p:nvSpPr>
          <p:cNvPr id="18" name="Text Placeholder 17"/>
          <p:cNvSpPr>
            <a:spLocks noGrp="1"/>
          </p:cNvSpPr>
          <p:nvPr>
            <p:ph type="body" sz="quarter" idx="13"/>
          </p:nvPr>
        </p:nvSpPr>
        <p:spPr/>
        <p:txBody>
          <a:bodyPr/>
          <a:lstStyle/>
          <a:p>
            <a:pPr lvl="1"/>
            <a:r>
              <a:rPr lang="en-US" dirty="0" smtClean="0"/>
              <a:t>Account for interference</a:t>
            </a:r>
          </a:p>
          <a:p>
            <a:pPr lvl="1"/>
            <a:r>
              <a:rPr lang="en-US" dirty="0" smtClean="0"/>
              <a:t>Don’t obscure info or functions</a:t>
            </a:r>
          </a:p>
          <a:p>
            <a:pPr lvl="1"/>
            <a:r>
              <a:rPr lang="en-US" dirty="0" smtClean="0"/>
              <a:t>Develop and check at scale</a:t>
            </a:r>
          </a:p>
          <a:p>
            <a:pPr lvl="1"/>
            <a:r>
              <a:rPr lang="en-US" dirty="0" smtClean="0"/>
              <a:t>You users are not like you - don’t base design your use patterns</a:t>
            </a:r>
          </a:p>
          <a:p>
            <a:pPr lvl="1"/>
            <a:r>
              <a:rPr lang="en-US" dirty="0" smtClean="0"/>
              <a:t>Move content and controls toward the middle</a:t>
            </a:r>
          </a:p>
          <a:p>
            <a:pPr lvl="1"/>
            <a:r>
              <a:rPr lang="en-US" dirty="0" smtClean="0"/>
              <a:t>Make room for scrolling</a:t>
            </a:r>
          </a:p>
          <a:p>
            <a:pPr lvl="1"/>
            <a:r>
              <a:rPr lang="en-US" dirty="0" smtClean="0"/>
              <a:t>Adjust for distance by adjusting font size</a:t>
            </a:r>
          </a:p>
          <a:p>
            <a:pPr lvl="1"/>
            <a:r>
              <a:rPr lang="en-US" dirty="0" smtClean="0"/>
              <a:t>Whole rows, larger touch targets</a:t>
            </a:r>
          </a:p>
          <a:p>
            <a:pPr lvl="1"/>
            <a:r>
              <a:rPr lang="en-US" dirty="0" smtClean="0"/>
              <a:t>Make taps affordable (make links look clickable)</a:t>
            </a:r>
          </a:p>
          <a:p>
            <a:pPr lvl="1"/>
            <a:r>
              <a:rPr lang="en-US" dirty="0" smtClean="0"/>
              <a:t>Respect edges and bezels (pad with at least 6 mm)</a:t>
            </a:r>
            <a:endParaRPr lang="en-US"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Hoober</a:t>
            </a:r>
            <a:r>
              <a:rPr lang="en-US" sz="1000" dirty="0" smtClean="0">
                <a:latin typeface="Arial" panose="020B0604020202020204" pitchFamily="34" charset="0"/>
                <a:cs typeface="Arial" panose="020B0604020202020204" pitchFamily="34" charset="0"/>
              </a:rPr>
              <a:t> (2014)</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9268892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7.11c. Create prototype/ rough draft instructional materials (4 of 11) </a:t>
            </a:r>
            <a:r>
              <a:rPr lang="en-US" sz="1600" dirty="0" smtClean="0">
                <a:hlinkClick r:id="" action="ppaction://hlinkshowjump?jump=nextslide"/>
              </a:rPr>
              <a:t>continue</a:t>
            </a:r>
            <a:endParaRPr lang="en-US" sz="1600" dirty="0"/>
          </a:p>
        </p:txBody>
      </p:sp>
      <p:sp>
        <p:nvSpPr>
          <p:cNvPr id="3" name="Content Placeholder 2"/>
          <p:cNvSpPr>
            <a:spLocks noGrp="1"/>
          </p:cNvSpPr>
          <p:nvPr>
            <p:ph sz="quarter" idx="1"/>
          </p:nvPr>
        </p:nvSpPr>
        <p:spPr/>
        <p:txBody>
          <a:bodyPr>
            <a:normAutofit/>
          </a:bodyPr>
          <a:lstStyle/>
          <a:p>
            <a:r>
              <a:rPr lang="en-US" dirty="0" smtClean="0"/>
              <a:t>Media best practices for mobile</a:t>
            </a:r>
          </a:p>
          <a:p>
            <a:pPr lvl="1"/>
            <a:r>
              <a:rPr lang="en-US" dirty="0" smtClean="0"/>
              <a:t>Text</a:t>
            </a:r>
          </a:p>
          <a:p>
            <a:pPr lvl="2"/>
            <a:r>
              <a:rPr lang="en-US" dirty="0" smtClean="0"/>
              <a:t>Avoid placing important text inside graphics</a:t>
            </a:r>
          </a:p>
          <a:p>
            <a:pPr lvl="2"/>
            <a:r>
              <a:rPr lang="en-US" dirty="0" smtClean="0"/>
              <a:t>Use short phrases</a:t>
            </a:r>
          </a:p>
          <a:p>
            <a:pPr lvl="2"/>
            <a:r>
              <a:rPr lang="en-US" dirty="0" smtClean="0"/>
              <a:t>Avoid tiny text</a:t>
            </a:r>
          </a:p>
          <a:p>
            <a:pPr lvl="2"/>
            <a:r>
              <a:rPr lang="en-US" dirty="0" smtClean="0"/>
              <a:t>Keep explanations clear and concise. (Clothier, 2014b)</a:t>
            </a:r>
          </a:p>
          <a:p>
            <a:pPr lvl="2"/>
            <a:r>
              <a:rPr lang="en-US" dirty="0" smtClean="0"/>
              <a:t>Embed links in video description in addition to overlays while video is playing</a:t>
            </a:r>
          </a:p>
          <a:p>
            <a:pPr lvl="1"/>
            <a:r>
              <a:rPr lang="en-US" dirty="0" smtClean="0"/>
              <a:t>Design</a:t>
            </a:r>
          </a:p>
          <a:p>
            <a:pPr lvl="2"/>
            <a:r>
              <a:rPr lang="en-US" dirty="0" smtClean="0"/>
              <a:t>Avoid background graphics</a:t>
            </a:r>
          </a:p>
          <a:p>
            <a:pPr lvl="2"/>
            <a:r>
              <a:rPr lang="en-US" dirty="0" smtClean="0"/>
              <a:t>Design graphics so they can be quickly understood, i.e., the info they contain is uncomplicated and can be quickly absorbed. Deconstruct complicated graphics. (Clothier, 2014b)</a:t>
            </a:r>
          </a:p>
        </p:txBody>
      </p:sp>
      <p:sp>
        <p:nvSpPr>
          <p:cNvPr id="18" name="Text Placeholder 17"/>
          <p:cNvSpPr>
            <a:spLocks noGrp="1"/>
          </p:cNvSpPr>
          <p:nvPr>
            <p:ph type="body" sz="quarter" idx="13"/>
          </p:nvPr>
        </p:nvSpPr>
        <p:spPr/>
        <p:txBody>
          <a:bodyPr>
            <a:normAutofit/>
          </a:bodyPr>
          <a:lstStyle/>
          <a:p>
            <a:pPr lvl="1"/>
            <a:r>
              <a:rPr lang="en-US" dirty="0" smtClean="0"/>
              <a:t>File format</a:t>
            </a:r>
          </a:p>
          <a:p>
            <a:pPr lvl="2"/>
            <a:r>
              <a:rPr lang="en-US" dirty="0" smtClean="0"/>
              <a:t>Use .</a:t>
            </a:r>
            <a:r>
              <a:rPr lang="en-US" dirty="0" err="1" smtClean="0"/>
              <a:t>png</a:t>
            </a:r>
            <a:r>
              <a:rPr lang="en-US" dirty="0" smtClean="0"/>
              <a:t> not .gif</a:t>
            </a:r>
          </a:p>
          <a:p>
            <a:pPr lvl="2"/>
            <a:r>
              <a:rPr lang="en-US" dirty="0" smtClean="0"/>
              <a:t>Avoid requiring the user to turn the phone sideways to view content or a diagram (Clothier, 2014b)</a:t>
            </a:r>
          </a:p>
          <a:p>
            <a:pPr lvl="1"/>
            <a:r>
              <a:rPr lang="en-US" dirty="0" smtClean="0"/>
              <a:t>Bandwidth</a:t>
            </a:r>
          </a:p>
          <a:p>
            <a:pPr lvl="2"/>
            <a:r>
              <a:rPr lang="en-US" dirty="0" smtClean="0"/>
              <a:t>Keep audio and video clips short</a:t>
            </a:r>
          </a:p>
          <a:p>
            <a:pPr lvl="2"/>
            <a:r>
              <a:rPr lang="en-US" dirty="0" smtClean="0"/>
              <a:t>Used linked thumbnails of photos to reduce bandwidth of pages that offer photos for download.</a:t>
            </a:r>
          </a:p>
          <a:p>
            <a:pPr lvl="2"/>
            <a:r>
              <a:rPr lang="en-US" dirty="0" smtClean="0"/>
              <a:t>Use simple synthetic/vector graphics (SVG) that decrease bandwidth</a:t>
            </a:r>
          </a:p>
          <a:p>
            <a:pPr lvl="2"/>
            <a:r>
              <a:rPr lang="en-US" dirty="0" smtClean="0"/>
              <a:t>Minimize file size, esp. if users will use their own data plan</a:t>
            </a:r>
          </a:p>
          <a:p>
            <a:pPr lvl="1"/>
            <a:r>
              <a:rPr lang="en-US" dirty="0" smtClean="0"/>
              <a:t>Quality</a:t>
            </a:r>
          </a:p>
          <a:p>
            <a:pPr lvl="2"/>
            <a:r>
              <a:rPr lang="en-US" dirty="0" smtClean="0"/>
              <a:t>Use high quality, clear audio</a:t>
            </a:r>
          </a:p>
          <a:p>
            <a:pPr lvl="2"/>
            <a:r>
              <a:rPr lang="en-US" dirty="0" smtClean="0"/>
              <a:t>Use frequent close-up shots</a:t>
            </a:r>
          </a:p>
          <a:p>
            <a:endParaRPr lang="en-US" i="1" dirty="0"/>
          </a:p>
          <a:p>
            <a:endParaRPr lang="en-US"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noted</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99308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253"/>
          <p:cNvSpPr/>
          <p:nvPr/>
        </p:nvSpPr>
        <p:spPr>
          <a:xfrm>
            <a:off x="886968" y="4779264"/>
            <a:ext cx="6428232" cy="1392936"/>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Task Analysis</a:t>
            </a:r>
          </a:p>
        </p:txBody>
      </p:sp>
      <p:sp>
        <p:nvSpPr>
          <p:cNvPr id="2" name="Title 1"/>
          <p:cNvSpPr>
            <a:spLocks noGrp="1"/>
          </p:cNvSpPr>
          <p:nvPr>
            <p:ph type="title"/>
          </p:nvPr>
        </p:nvSpPr>
        <p:spPr/>
        <p:txBody>
          <a:bodyPr>
            <a:normAutofit/>
          </a:bodyPr>
          <a:lstStyle/>
          <a:p>
            <a:r>
              <a:rPr lang="en-US" dirty="0" smtClean="0"/>
              <a:t>1.9 </a:t>
            </a:r>
            <a:r>
              <a:rPr lang="en-US" dirty="0"/>
              <a:t>Conduct Job Task </a:t>
            </a:r>
            <a:r>
              <a:rPr lang="en-US" dirty="0" smtClean="0"/>
              <a:t>Analysis</a:t>
            </a:r>
            <a:endParaRPr lang="en-US" dirty="0"/>
          </a:p>
        </p:txBody>
      </p:sp>
      <p:sp>
        <p:nvSpPr>
          <p:cNvPr id="6" name="Flowchart: Terminator 5"/>
          <p:cNvSpPr/>
          <p:nvPr/>
        </p:nvSpPr>
        <p:spPr>
          <a:xfrm>
            <a:off x="383295" y="1328928"/>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45" name="Rectangle 44"/>
          <p:cNvSpPr/>
          <p:nvPr/>
        </p:nvSpPr>
        <p:spPr>
          <a:xfrm>
            <a:off x="152400" y="1731264"/>
            <a:ext cx="8686800" cy="2233571"/>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Job Analysis</a:t>
            </a:r>
          </a:p>
        </p:txBody>
      </p:sp>
      <p:sp>
        <p:nvSpPr>
          <p:cNvPr id="27" name="TextBox 26">
            <a:hlinkClick r:id="rId3" action="ppaction://hlinksldjump"/>
          </p:cNvPr>
          <p:cNvSpPr txBox="1"/>
          <p:nvPr/>
        </p:nvSpPr>
        <p:spPr>
          <a:xfrm>
            <a:off x="914400" y="6400800"/>
            <a:ext cx="14891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249945"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1.9.1 Characterize job in terms of worker population &amp; environment</a:t>
            </a:r>
            <a:endParaRPr lang="en-US" sz="800" dirty="0">
              <a:solidFill>
                <a:schemeClr val="tx1"/>
              </a:solidFill>
              <a:latin typeface="Arial" panose="020B0604020202020204" pitchFamily="34" charset="0"/>
              <a:cs typeface="Arial" panose="020B0604020202020204" pitchFamily="34" charset="0"/>
            </a:endParaRPr>
          </a:p>
        </p:txBody>
      </p:sp>
      <p:cxnSp>
        <p:nvCxnSpPr>
          <p:cNvPr id="4" name="Straight Arrow Connector 3"/>
          <p:cNvCxnSpPr>
            <a:stCxn id="36" idx="3"/>
            <a:endCxn id="111" idx="1"/>
          </p:cNvCxnSpPr>
          <p:nvPr/>
        </p:nvCxnSpPr>
        <p:spPr>
          <a:xfrm>
            <a:off x="1278645" y="2324100"/>
            <a:ext cx="28345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36" idx="0"/>
          </p:cNvCxnSpPr>
          <p:nvPr/>
        </p:nvCxnSpPr>
        <p:spPr>
          <a:xfrm>
            <a:off x="764295" y="1557528"/>
            <a:ext cx="0" cy="42367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ectangle 110">
            <a:hlinkClick r:id="rId6" action="ppaction://hlinksldjump"/>
          </p:cNvPr>
          <p:cNvSpPr/>
          <p:nvPr/>
        </p:nvSpPr>
        <p:spPr>
          <a:xfrm>
            <a:off x="1562100"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1.9.2 </a:t>
            </a:r>
            <a:r>
              <a:rPr lang="en-US" sz="800" dirty="0">
                <a:solidFill>
                  <a:schemeClr val="tx1"/>
                </a:solidFill>
                <a:latin typeface="Arial" panose="020B0604020202020204" pitchFamily="34" charset="0"/>
                <a:cs typeface="Arial" panose="020B0604020202020204" pitchFamily="34" charset="0"/>
              </a:rPr>
              <a:t>Develop job task inventory</a:t>
            </a:r>
          </a:p>
        </p:txBody>
      </p:sp>
      <p:sp>
        <p:nvSpPr>
          <p:cNvPr id="116" name="Rectangle 115"/>
          <p:cNvSpPr/>
          <p:nvPr/>
        </p:nvSpPr>
        <p:spPr>
          <a:xfrm>
            <a:off x="2781300"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1.9.3 Group tasks into duties</a:t>
            </a:r>
            <a:endParaRPr lang="en-US" sz="800" dirty="0">
              <a:solidFill>
                <a:schemeClr val="tx1"/>
              </a:solidFill>
              <a:latin typeface="Arial" panose="020B0604020202020204" pitchFamily="34" charset="0"/>
              <a:cs typeface="Arial" panose="020B0604020202020204" pitchFamily="34" charset="0"/>
            </a:endParaRPr>
          </a:p>
        </p:txBody>
      </p:sp>
      <p:sp>
        <p:nvSpPr>
          <p:cNvPr id="120" name="Rectangle 119"/>
          <p:cNvSpPr/>
          <p:nvPr/>
        </p:nvSpPr>
        <p:spPr>
          <a:xfrm>
            <a:off x="6438900"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1.9.6 </a:t>
            </a:r>
            <a:r>
              <a:rPr lang="en-US" sz="800" dirty="0">
                <a:solidFill>
                  <a:schemeClr val="tx1"/>
                </a:solidFill>
                <a:latin typeface="Arial" panose="020B0604020202020204" pitchFamily="34" charset="0"/>
                <a:cs typeface="Arial" panose="020B0604020202020204" pitchFamily="34" charset="0"/>
              </a:rPr>
              <a:t>Pilot test survey</a:t>
            </a:r>
          </a:p>
        </p:txBody>
      </p:sp>
      <p:cxnSp>
        <p:nvCxnSpPr>
          <p:cNvPr id="31" name="Straight Arrow Connector 30"/>
          <p:cNvCxnSpPr>
            <a:stCxn id="111" idx="3"/>
            <a:endCxn id="116" idx="1"/>
          </p:cNvCxnSpPr>
          <p:nvPr/>
        </p:nvCxnSpPr>
        <p:spPr>
          <a:xfrm>
            <a:off x="2590800" y="23241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6" idx="3"/>
            <a:endCxn id="117" idx="1"/>
          </p:cNvCxnSpPr>
          <p:nvPr/>
        </p:nvCxnSpPr>
        <p:spPr>
          <a:xfrm>
            <a:off x="3810000" y="23241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7" idx="3"/>
            <a:endCxn id="119" idx="1"/>
          </p:cNvCxnSpPr>
          <p:nvPr/>
        </p:nvCxnSpPr>
        <p:spPr>
          <a:xfrm>
            <a:off x="5029200" y="23241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19" idx="3"/>
            <a:endCxn id="120" idx="1"/>
          </p:cNvCxnSpPr>
          <p:nvPr/>
        </p:nvCxnSpPr>
        <p:spPr>
          <a:xfrm>
            <a:off x="6248400" y="23241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0" idx="3"/>
            <a:endCxn id="121" idx="1"/>
          </p:cNvCxnSpPr>
          <p:nvPr/>
        </p:nvCxnSpPr>
        <p:spPr>
          <a:xfrm>
            <a:off x="7467600" y="23241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2449068" y="508406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1.9.12 </a:t>
            </a:r>
            <a:r>
              <a:rPr lang="en-US" sz="800" dirty="0">
                <a:solidFill>
                  <a:schemeClr val="tx1"/>
                </a:solidFill>
                <a:latin typeface="Arial" panose="020B0604020202020204" pitchFamily="34" charset="0"/>
                <a:cs typeface="Arial" panose="020B0604020202020204" pitchFamily="34" charset="0"/>
              </a:rPr>
              <a:t>Describe tools and conditions for each element</a:t>
            </a:r>
          </a:p>
        </p:txBody>
      </p:sp>
      <p:sp>
        <p:nvSpPr>
          <p:cNvPr id="141" name="Rectangle 140"/>
          <p:cNvSpPr/>
          <p:nvPr/>
        </p:nvSpPr>
        <p:spPr>
          <a:xfrm>
            <a:off x="3668268" y="508406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1.9.11 </a:t>
            </a:r>
            <a:r>
              <a:rPr lang="en-US" sz="800" dirty="0">
                <a:solidFill>
                  <a:schemeClr val="tx1"/>
                </a:solidFill>
                <a:latin typeface="Arial" panose="020B0604020202020204" pitchFamily="34" charset="0"/>
                <a:cs typeface="Arial" panose="020B0604020202020204" pitchFamily="34" charset="0"/>
              </a:rPr>
              <a:t>Detail relationships between elements</a:t>
            </a:r>
          </a:p>
        </p:txBody>
      </p:sp>
      <p:sp>
        <p:nvSpPr>
          <p:cNvPr id="143" name="Rectangle 142"/>
          <p:cNvSpPr/>
          <p:nvPr/>
        </p:nvSpPr>
        <p:spPr>
          <a:xfrm>
            <a:off x="4887468" y="508406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1.9.10 </a:t>
            </a:r>
            <a:r>
              <a:rPr lang="en-US" sz="800" dirty="0">
                <a:solidFill>
                  <a:schemeClr val="tx1"/>
                </a:solidFill>
                <a:latin typeface="Arial" panose="020B0604020202020204" pitchFamily="34" charset="0"/>
                <a:cs typeface="Arial" panose="020B0604020202020204" pitchFamily="34" charset="0"/>
              </a:rPr>
              <a:t>Break tasks down into component elements</a:t>
            </a:r>
          </a:p>
        </p:txBody>
      </p:sp>
      <p:sp>
        <p:nvSpPr>
          <p:cNvPr id="144" name="Rectangle 143"/>
          <p:cNvSpPr/>
          <p:nvPr/>
        </p:nvSpPr>
        <p:spPr>
          <a:xfrm>
            <a:off x="6106668" y="508406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1.9.9 </a:t>
            </a:r>
            <a:r>
              <a:rPr lang="en-US" sz="800" dirty="0">
                <a:solidFill>
                  <a:schemeClr val="tx1"/>
                </a:solidFill>
                <a:latin typeface="Arial" panose="020B0604020202020204" pitchFamily="34" charset="0"/>
                <a:cs typeface="Arial" panose="020B0604020202020204" pitchFamily="34" charset="0"/>
              </a:rPr>
              <a:t>Choose high-priority tasks for task analysis</a:t>
            </a:r>
          </a:p>
        </p:txBody>
      </p:sp>
      <p:cxnSp>
        <p:nvCxnSpPr>
          <p:cNvPr id="246" name="Straight Arrow Connector 245"/>
          <p:cNvCxnSpPr>
            <a:stCxn id="144" idx="1"/>
            <a:endCxn id="143" idx="3"/>
          </p:cNvCxnSpPr>
          <p:nvPr/>
        </p:nvCxnSpPr>
        <p:spPr>
          <a:xfrm flipH="1">
            <a:off x="5916168" y="5426964"/>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43" idx="1"/>
            <a:endCxn id="141" idx="3"/>
          </p:cNvCxnSpPr>
          <p:nvPr/>
        </p:nvCxnSpPr>
        <p:spPr>
          <a:xfrm flipH="1">
            <a:off x="4696968" y="5426964"/>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1" idx="1"/>
            <a:endCxn id="139" idx="3"/>
          </p:cNvCxnSpPr>
          <p:nvPr/>
        </p:nvCxnSpPr>
        <p:spPr>
          <a:xfrm flipH="1">
            <a:off x="3477768" y="5426964"/>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9" idx="1"/>
            <a:endCxn id="136" idx="3"/>
          </p:cNvCxnSpPr>
          <p:nvPr/>
        </p:nvCxnSpPr>
        <p:spPr>
          <a:xfrm flipH="1">
            <a:off x="2258568" y="5426964"/>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Rectangle 120">
            <a:hlinkClick r:id="rId7" action="ppaction://hlinksldjump"/>
          </p:cNvPr>
          <p:cNvSpPr/>
          <p:nvPr/>
        </p:nvSpPr>
        <p:spPr>
          <a:xfrm>
            <a:off x="7658100"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1.9.7 Survey job incumbents</a:t>
            </a:r>
            <a:endParaRPr lang="en-US" sz="800" dirty="0">
              <a:solidFill>
                <a:schemeClr val="tx1"/>
              </a:solidFill>
              <a:latin typeface="Arial" panose="020B0604020202020204" pitchFamily="34" charset="0"/>
              <a:cs typeface="Arial" panose="020B0604020202020204" pitchFamily="34" charset="0"/>
            </a:endParaRPr>
          </a:p>
        </p:txBody>
      </p:sp>
      <p:sp>
        <p:nvSpPr>
          <p:cNvPr id="136" name="Rectangle 135">
            <a:hlinkClick r:id="rId8" action="ppaction://hlinksldjump"/>
          </p:cNvPr>
          <p:cNvSpPr/>
          <p:nvPr/>
        </p:nvSpPr>
        <p:spPr>
          <a:xfrm>
            <a:off x="1229868" y="508406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1.9.13 </a:t>
            </a:r>
            <a:r>
              <a:rPr lang="en-US" sz="800" dirty="0">
                <a:solidFill>
                  <a:schemeClr val="tx1"/>
                </a:solidFill>
                <a:latin typeface="Arial" panose="020B0604020202020204" pitchFamily="34" charset="0"/>
                <a:cs typeface="Arial" panose="020B0604020202020204" pitchFamily="34" charset="0"/>
              </a:rPr>
              <a:t>Describe standards for successful performance</a:t>
            </a:r>
          </a:p>
        </p:txBody>
      </p:sp>
      <p:sp>
        <p:nvSpPr>
          <p:cNvPr id="255" name="Flowchart: Off-page Connector 137">
            <a:hlinkClick r:id="rId3" action="ppaction://hlinksldjump"/>
          </p:cNvPr>
          <p:cNvSpPr/>
          <p:nvPr/>
        </p:nvSpPr>
        <p:spPr>
          <a:xfrm>
            <a:off x="134264" y="5131685"/>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1. and continue to 1.10. </a:t>
            </a:r>
            <a:endParaRPr lang="en-US" sz="800" dirty="0">
              <a:solidFill>
                <a:schemeClr val="tx1"/>
              </a:solidFill>
              <a:latin typeface="Arial" panose="020B0604020202020204" pitchFamily="34" charset="0"/>
              <a:cs typeface="Arial" panose="020B0604020202020204" pitchFamily="34" charset="0"/>
            </a:endParaRPr>
          </a:p>
        </p:txBody>
      </p:sp>
      <p:cxnSp>
        <p:nvCxnSpPr>
          <p:cNvPr id="256" name="Straight Arrow Connector 255"/>
          <p:cNvCxnSpPr>
            <a:stCxn id="136" idx="1"/>
            <a:endCxn id="255" idx="2"/>
          </p:cNvCxnSpPr>
          <p:nvPr/>
        </p:nvCxnSpPr>
        <p:spPr>
          <a:xfrm flipH="1">
            <a:off x="775776" y="5426964"/>
            <a:ext cx="454092" cy="95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ectangle 118">
            <a:hlinkClick r:id="rId9" action="ppaction://hlinksldjump"/>
          </p:cNvPr>
          <p:cNvSpPr/>
          <p:nvPr/>
        </p:nvSpPr>
        <p:spPr>
          <a:xfrm>
            <a:off x="5219700"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1.9.5 </a:t>
            </a:r>
            <a:r>
              <a:rPr lang="en-US" sz="800" dirty="0">
                <a:solidFill>
                  <a:schemeClr val="tx1"/>
                </a:solidFill>
                <a:latin typeface="Arial" panose="020B0604020202020204" pitchFamily="34" charset="0"/>
                <a:cs typeface="Arial" panose="020B0604020202020204" pitchFamily="34" charset="0"/>
              </a:rPr>
              <a:t>Develop survey based on task inventory</a:t>
            </a:r>
          </a:p>
        </p:txBody>
      </p:sp>
      <p:sp>
        <p:nvSpPr>
          <p:cNvPr id="74" name="Rectangle 73">
            <a:hlinkClick r:id="rId10" action="ppaction://hlinksldjump"/>
          </p:cNvPr>
          <p:cNvSpPr/>
          <p:nvPr/>
        </p:nvSpPr>
        <p:spPr>
          <a:xfrm>
            <a:off x="7658100" y="3070653"/>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1.9.8 Summarize results</a:t>
            </a:r>
            <a:endParaRPr lang="en-US" sz="80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a:stCxn id="121" idx="2"/>
          </p:cNvCxnSpPr>
          <p:nvPr/>
        </p:nvCxnSpPr>
        <p:spPr>
          <a:xfrm flipH="1">
            <a:off x="8160822" y="2667000"/>
            <a:ext cx="11628" cy="39433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74" idx="2"/>
            <a:endCxn id="144" idx="3"/>
          </p:cNvCxnSpPr>
          <p:nvPr/>
        </p:nvCxnSpPr>
        <p:spPr>
          <a:xfrm rot="5400000">
            <a:off x="6818654" y="4073167"/>
            <a:ext cx="1670511" cy="103708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hlinkClick r:id="rId11" action="ppaction://hlinksldjump"/>
          </p:cNvPr>
          <p:cNvSpPr txBox="1"/>
          <p:nvPr/>
        </p:nvSpPr>
        <p:spPr>
          <a:xfrm>
            <a:off x="152400" y="6400800"/>
            <a:ext cx="7620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7" name="Rectangle 116">
            <a:hlinkClick r:id="rId12" action="ppaction://hlinksldjump"/>
          </p:cNvPr>
          <p:cNvSpPr/>
          <p:nvPr/>
        </p:nvSpPr>
        <p:spPr>
          <a:xfrm>
            <a:off x="4000500" y="1981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1.9.4 SMEs and job incumbents screen task inventory</a:t>
            </a:r>
            <a:endParaRPr lang="en-US" sz="800" dirty="0">
              <a:solidFill>
                <a:schemeClr val="tx1"/>
              </a:solidFill>
              <a:latin typeface="Arial" panose="020B0604020202020204" pitchFamily="34" charset="0"/>
              <a:cs typeface="Arial" panose="020B0604020202020204" pitchFamily="34" charset="0"/>
            </a:endParaRPr>
          </a:p>
        </p:txBody>
      </p:sp>
      <p:sp>
        <p:nvSpPr>
          <p:cNvPr id="88" name="Oval 87">
            <a:hlinkClick r:id="rId6" action="ppaction://hlinksldjump"/>
          </p:cNvPr>
          <p:cNvSpPr/>
          <p:nvPr/>
        </p:nvSpPr>
        <p:spPr>
          <a:xfrm>
            <a:off x="2438400" y="198874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9" name="Oval 88">
            <a:hlinkClick r:id="rId12" action="ppaction://hlinksldjump"/>
          </p:cNvPr>
          <p:cNvSpPr/>
          <p:nvPr/>
        </p:nvSpPr>
        <p:spPr>
          <a:xfrm>
            <a:off x="4876800" y="199478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0" name="Oval 89">
            <a:hlinkClick r:id="rId9" action="ppaction://hlinksldjump"/>
          </p:cNvPr>
          <p:cNvSpPr/>
          <p:nvPr/>
        </p:nvSpPr>
        <p:spPr>
          <a:xfrm>
            <a:off x="6096000" y="19812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1" name="Oval 90">
            <a:hlinkClick r:id="rId7" action="ppaction://hlinksldjump"/>
          </p:cNvPr>
          <p:cNvSpPr/>
          <p:nvPr/>
        </p:nvSpPr>
        <p:spPr>
          <a:xfrm>
            <a:off x="8528243" y="199478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2" name="Oval 91">
            <a:hlinkClick r:id="rId10" action="ppaction://hlinksldjump"/>
          </p:cNvPr>
          <p:cNvSpPr/>
          <p:nvPr/>
        </p:nvSpPr>
        <p:spPr>
          <a:xfrm>
            <a:off x="8536169" y="3070653"/>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46" name="Oval 45">
            <a:hlinkClick r:id="rId8" action="ppaction://hlinksldjump"/>
          </p:cNvPr>
          <p:cNvSpPr/>
          <p:nvPr/>
        </p:nvSpPr>
        <p:spPr>
          <a:xfrm>
            <a:off x="2106107" y="5097573"/>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3894617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7.11d. Create prototype/ rough draft instructional materials (5 of 11) </a:t>
            </a:r>
            <a:r>
              <a:rPr lang="en-US" sz="1600" dirty="0" smtClean="0">
                <a:hlinkClick r:id="" action="ppaction://hlinkshowjump?jump=nextslide"/>
              </a:rPr>
              <a:t>continue</a:t>
            </a:r>
            <a:endParaRPr lang="en-US" sz="1600" dirty="0"/>
          </a:p>
        </p:txBody>
      </p:sp>
      <p:sp>
        <p:nvSpPr>
          <p:cNvPr id="3" name="Content Placeholder 2"/>
          <p:cNvSpPr>
            <a:spLocks noGrp="1"/>
          </p:cNvSpPr>
          <p:nvPr>
            <p:ph sz="quarter" idx="1"/>
          </p:nvPr>
        </p:nvSpPr>
        <p:spPr/>
        <p:txBody>
          <a:bodyPr>
            <a:normAutofit/>
          </a:bodyPr>
          <a:lstStyle/>
          <a:p>
            <a:r>
              <a:rPr lang="en-US" dirty="0" smtClean="0"/>
              <a:t>Web apps</a:t>
            </a:r>
          </a:p>
          <a:p>
            <a:pPr lvl="1"/>
            <a:r>
              <a:rPr lang="en-US" dirty="0" smtClean="0"/>
              <a:t>Pros</a:t>
            </a:r>
          </a:p>
          <a:p>
            <a:pPr lvl="2"/>
            <a:r>
              <a:rPr lang="en-US" dirty="0" smtClean="0"/>
              <a:t>Allows provider to easily support a much wider range of devices.</a:t>
            </a:r>
          </a:p>
          <a:p>
            <a:pPr lvl="2"/>
            <a:r>
              <a:rPr lang="en-US" dirty="0" smtClean="0"/>
              <a:t>Features are consistent with features of a PC browser (thus user experience is similar)</a:t>
            </a:r>
          </a:p>
          <a:p>
            <a:pPr lvl="2"/>
            <a:r>
              <a:rPr lang="en-US" dirty="0" smtClean="0"/>
              <a:t>Faster to deploy and update</a:t>
            </a:r>
          </a:p>
          <a:p>
            <a:pPr lvl="2"/>
            <a:r>
              <a:rPr lang="en-US" dirty="0" smtClean="0"/>
              <a:t>Allows potential access to the same LMS environment (or a specialized flavor of it) that desktop offers </a:t>
            </a:r>
          </a:p>
          <a:p>
            <a:pPr lvl="2"/>
            <a:r>
              <a:rPr lang="en-US" dirty="0" smtClean="0"/>
              <a:t>Lower skill set required to build - uses basic HTML, CSS, and JavaScript knowledge</a:t>
            </a:r>
          </a:p>
          <a:p>
            <a:pPr lvl="2"/>
            <a:r>
              <a:rPr lang="en-US" dirty="0" smtClean="0"/>
              <a:t>Easier to control access (since not available through app stores)</a:t>
            </a:r>
          </a:p>
          <a:p>
            <a:pPr lvl="2"/>
            <a:r>
              <a:rPr lang="en-US" dirty="0" smtClean="0"/>
              <a:t>Do not need separate versions for each operating system</a:t>
            </a:r>
          </a:p>
        </p:txBody>
      </p:sp>
      <p:sp>
        <p:nvSpPr>
          <p:cNvPr id="18" name="Text Placeholder 17"/>
          <p:cNvSpPr>
            <a:spLocks noGrp="1"/>
          </p:cNvSpPr>
          <p:nvPr>
            <p:ph type="body" sz="quarter" idx="13"/>
          </p:nvPr>
        </p:nvSpPr>
        <p:spPr/>
        <p:txBody>
          <a:bodyPr>
            <a:normAutofit/>
          </a:bodyPr>
          <a:lstStyle/>
          <a:p>
            <a:pPr lvl="2"/>
            <a:r>
              <a:rPr lang="en-US" dirty="0" smtClean="0"/>
              <a:t>Content is accessible on any mobile web or desktop browser </a:t>
            </a:r>
          </a:p>
          <a:p>
            <a:pPr lvl="2"/>
            <a:r>
              <a:rPr lang="en-US" dirty="0" smtClean="0"/>
              <a:t>Can be packaged and ported as a native app via “hybrid” approach.</a:t>
            </a:r>
          </a:p>
          <a:p>
            <a:pPr lvl="1"/>
            <a:r>
              <a:rPr lang="en-US" dirty="0" smtClean="0"/>
              <a:t>Cons</a:t>
            </a:r>
            <a:endParaRPr lang="en-US" dirty="0"/>
          </a:p>
          <a:p>
            <a:pPr lvl="2"/>
            <a:r>
              <a:rPr lang="en-US" dirty="0"/>
              <a:t>Requires live Internet access</a:t>
            </a:r>
          </a:p>
          <a:p>
            <a:pPr lvl="2"/>
            <a:r>
              <a:rPr lang="en-US" dirty="0"/>
              <a:t>Can’t push content to the learner. Must notify them via some other communications media that there is new content that they can pull.</a:t>
            </a:r>
          </a:p>
          <a:p>
            <a:pPr lvl="2"/>
            <a:r>
              <a:rPr lang="en-US" dirty="0"/>
              <a:t>Browser support for interactivity and rich media varies. This forces providers to go to least common denominator.</a:t>
            </a:r>
          </a:p>
          <a:p>
            <a:pPr lvl="2"/>
            <a:r>
              <a:rPr lang="en-US" dirty="0"/>
              <a:t>Generally </a:t>
            </a:r>
            <a:r>
              <a:rPr lang="en-US" dirty="0" smtClean="0"/>
              <a:t>secure</a:t>
            </a:r>
          </a:p>
          <a:p>
            <a:pPr lvl="2"/>
            <a:r>
              <a:rPr lang="en-US" dirty="0" smtClean="0"/>
              <a:t>Not available to public in app stores</a:t>
            </a:r>
            <a:endParaRPr lang="en-US" dirty="0"/>
          </a:p>
          <a:p>
            <a:endParaRPr lang="en-US"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6044298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7.11d. Create prototype/ rough draft instructional materials (6 of 11) </a:t>
            </a:r>
            <a:r>
              <a:rPr lang="en-US" sz="1600" dirty="0" smtClean="0">
                <a:hlinkClick r:id="" action="ppaction://hlinkshowjump?jump=nextslide"/>
              </a:rPr>
              <a:t>continue</a:t>
            </a:r>
            <a:endParaRPr lang="en-US" sz="1600" dirty="0"/>
          </a:p>
        </p:txBody>
      </p:sp>
      <p:sp>
        <p:nvSpPr>
          <p:cNvPr id="3" name="Content Placeholder 2"/>
          <p:cNvSpPr>
            <a:spLocks noGrp="1"/>
          </p:cNvSpPr>
          <p:nvPr>
            <p:ph sz="quarter" idx="1"/>
          </p:nvPr>
        </p:nvSpPr>
        <p:spPr>
          <a:xfrm>
            <a:off x="533400" y="1295400"/>
            <a:ext cx="4648200" cy="4953000"/>
          </a:xfrm>
        </p:spPr>
        <p:txBody>
          <a:bodyPr>
            <a:noAutofit/>
          </a:bodyPr>
          <a:lstStyle/>
          <a:p>
            <a:r>
              <a:rPr lang="en-US" sz="1600" dirty="0" smtClean="0"/>
              <a:t>Native apps</a:t>
            </a:r>
          </a:p>
          <a:p>
            <a:pPr lvl="1"/>
            <a:r>
              <a:rPr lang="en-US" sz="1400" dirty="0" smtClean="0"/>
              <a:t>Pros</a:t>
            </a:r>
          </a:p>
          <a:p>
            <a:pPr lvl="2"/>
            <a:r>
              <a:rPr lang="en-US" sz="1200" dirty="0" smtClean="0"/>
              <a:t>Best for:</a:t>
            </a:r>
          </a:p>
          <a:p>
            <a:pPr lvl="3"/>
            <a:r>
              <a:rPr lang="en-US" sz="1000" dirty="0" smtClean="0"/>
              <a:t>Developing games and 3D</a:t>
            </a:r>
          </a:p>
          <a:p>
            <a:pPr lvl="3"/>
            <a:r>
              <a:rPr lang="en-US" sz="1000" dirty="0" smtClean="0"/>
              <a:t>Using cameras or other features (e.g. Augmented Reality)</a:t>
            </a:r>
          </a:p>
          <a:p>
            <a:pPr lvl="3"/>
            <a:r>
              <a:rPr lang="en-US" sz="1000" dirty="0" smtClean="0"/>
              <a:t>Accessing the file systems</a:t>
            </a:r>
          </a:p>
          <a:p>
            <a:pPr lvl="2"/>
            <a:r>
              <a:rPr lang="en-US" sz="1200" dirty="0" smtClean="0"/>
              <a:t>Do not require connectivity, though can be designed to connect to any kind of cloud service or web application</a:t>
            </a:r>
          </a:p>
          <a:p>
            <a:pPr lvl="2"/>
            <a:r>
              <a:rPr lang="en-US" sz="1200" dirty="0" smtClean="0"/>
              <a:t>Faster, more predictable performance</a:t>
            </a:r>
          </a:p>
          <a:p>
            <a:pPr lvl="2"/>
            <a:r>
              <a:rPr lang="en-US" sz="1200" dirty="0" smtClean="0"/>
              <a:t>Allows virtually unlimited design options for a rich user experience</a:t>
            </a:r>
          </a:p>
          <a:p>
            <a:pPr lvl="2"/>
            <a:r>
              <a:rPr lang="en-US" sz="1200" dirty="0" smtClean="0"/>
              <a:t>Direct access to mobile device's hardware capabilities (GPS, camera, etc.)</a:t>
            </a:r>
          </a:p>
          <a:p>
            <a:pPr lvl="2"/>
            <a:r>
              <a:rPr lang="en-US" sz="1200" dirty="0" smtClean="0"/>
              <a:t>Can be much more secure</a:t>
            </a:r>
          </a:p>
          <a:p>
            <a:pPr lvl="2"/>
            <a:r>
              <a:rPr lang="en-US" sz="1200" dirty="0" smtClean="0"/>
              <a:t>Can lock or delete content remotely</a:t>
            </a:r>
          </a:p>
          <a:p>
            <a:pPr lvl="2"/>
            <a:r>
              <a:rPr lang="en-US" sz="1200" dirty="0" smtClean="0"/>
              <a:t>Content can be pushed or pulled.</a:t>
            </a:r>
          </a:p>
          <a:p>
            <a:pPr lvl="2"/>
            <a:r>
              <a:rPr lang="en-US" sz="1200" dirty="0" smtClean="0"/>
              <a:t>Content can be downloaded for offline consumption</a:t>
            </a:r>
          </a:p>
        </p:txBody>
      </p:sp>
      <p:sp>
        <p:nvSpPr>
          <p:cNvPr id="4" name="Text Placeholder 3"/>
          <p:cNvSpPr>
            <a:spLocks noGrp="1"/>
          </p:cNvSpPr>
          <p:nvPr>
            <p:ph type="body" sz="quarter" idx="13"/>
          </p:nvPr>
        </p:nvSpPr>
        <p:spPr/>
        <p:txBody>
          <a:bodyPr>
            <a:normAutofit/>
          </a:bodyPr>
          <a:lstStyle/>
          <a:p>
            <a:pPr lvl="2"/>
            <a:r>
              <a:rPr lang="en-US" sz="1200" dirty="0" smtClean="0"/>
              <a:t>Some authoring tool vendors offer a native player app that content from that (presumably easy to use) tool can be published to. </a:t>
            </a:r>
          </a:p>
          <a:p>
            <a:pPr lvl="2"/>
            <a:r>
              <a:rPr lang="en-US" sz="1200" dirty="0" smtClean="0"/>
              <a:t>Can make calls to other native apps on the device</a:t>
            </a:r>
          </a:p>
          <a:p>
            <a:pPr lvl="2"/>
            <a:r>
              <a:rPr lang="en-US" sz="1200" dirty="0" smtClean="0"/>
              <a:t>You can charge for applications.</a:t>
            </a:r>
          </a:p>
          <a:p>
            <a:pPr lvl="1"/>
            <a:r>
              <a:rPr lang="en-US" sz="1400" dirty="0" smtClean="0"/>
              <a:t>Cons</a:t>
            </a:r>
          </a:p>
          <a:p>
            <a:pPr lvl="2"/>
            <a:r>
              <a:rPr lang="en-US" sz="1200" dirty="0" smtClean="0"/>
              <a:t>They require a unique programming language.</a:t>
            </a:r>
          </a:p>
          <a:p>
            <a:pPr lvl="2"/>
            <a:r>
              <a:rPr lang="en-US" sz="1200" dirty="0" smtClean="0"/>
              <a:t>They cannot be easily ported to other mobile platforms.</a:t>
            </a:r>
          </a:p>
          <a:p>
            <a:pPr lvl="2"/>
            <a:r>
              <a:rPr lang="en-US" sz="1200" dirty="0" smtClean="0"/>
              <a:t>Updates generally require downloading a new file.</a:t>
            </a:r>
          </a:p>
          <a:p>
            <a:pPr lvl="2"/>
            <a:r>
              <a:rPr lang="en-US" sz="1200" dirty="0" smtClean="0"/>
              <a:t>Accessibility is difficult to achieve.</a:t>
            </a:r>
          </a:p>
          <a:p>
            <a:pPr lvl="2"/>
            <a:r>
              <a:rPr lang="en-US" sz="1200" dirty="0" smtClean="0"/>
              <a:t>Can take longer to deploy</a:t>
            </a:r>
          </a:p>
          <a:p>
            <a:pPr lvl="2"/>
            <a:r>
              <a:rPr lang="en-US" sz="1200" dirty="0" smtClean="0"/>
              <a:t>Developing, testing, and supporting multiple device platforms can be costly.</a:t>
            </a:r>
          </a:p>
          <a:p>
            <a:pPr lvl="2"/>
            <a:r>
              <a:rPr lang="en-US" sz="1200" dirty="0" smtClean="0"/>
              <a:t>They may require certification and distribution from a third party that you have no control over (esp. in the case of Apple).</a:t>
            </a:r>
          </a:p>
          <a:p>
            <a:endParaRPr lang="en-US" sz="2000"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4136642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7.11e. Create prototype/ rough draft instructional materials (7 of 11) </a:t>
            </a:r>
            <a:r>
              <a:rPr lang="en-US" sz="1600" dirty="0" smtClean="0">
                <a:hlinkClick r:id="" action="ppaction://hlinkshowjump?jump=nextslide"/>
              </a:rPr>
              <a:t>continue</a:t>
            </a:r>
            <a:endParaRPr lang="en-US" dirty="0"/>
          </a:p>
        </p:txBody>
      </p:sp>
      <p:sp>
        <p:nvSpPr>
          <p:cNvPr id="3" name="Content Placeholder 2"/>
          <p:cNvSpPr>
            <a:spLocks noGrp="1"/>
          </p:cNvSpPr>
          <p:nvPr>
            <p:ph sz="quarter" idx="1"/>
          </p:nvPr>
        </p:nvSpPr>
        <p:spPr/>
        <p:txBody>
          <a:bodyPr/>
          <a:lstStyle/>
          <a:p>
            <a:r>
              <a:rPr lang="en-US" dirty="0" smtClean="0"/>
              <a:t>Technical best practices for mobile</a:t>
            </a:r>
          </a:p>
          <a:p>
            <a:pPr lvl="1"/>
            <a:r>
              <a:rPr lang="en-US" dirty="0" smtClean="0"/>
              <a:t>Progressive enhancement is a best practice necessary to support low-end mobile devices</a:t>
            </a:r>
          </a:p>
          <a:p>
            <a:pPr lvl="1"/>
            <a:r>
              <a:rPr lang="en-US" dirty="0" smtClean="0"/>
              <a:t>Each device and browser-specific interface presents challenges for providing a consistent experience</a:t>
            </a:r>
          </a:p>
          <a:p>
            <a:pPr lvl="1"/>
            <a:r>
              <a:rPr lang="en-US" dirty="0" smtClean="0"/>
              <a:t>Device and browser detection is necessary for addressing device-specific interface features and browsers (e.g., Add to Home Screen on iPhone)</a:t>
            </a:r>
          </a:p>
          <a:p>
            <a:pPr lvl="1"/>
            <a:r>
              <a:rPr lang="en-US" dirty="0" smtClean="0"/>
              <a:t>Full screen mode (hide address bar) is consistently supported on most devices</a:t>
            </a:r>
          </a:p>
          <a:p>
            <a:pPr lvl="1"/>
            <a:r>
              <a:rPr lang="en-US" dirty="0" smtClean="0"/>
              <a:t>Some device and browser default settings must be configured</a:t>
            </a:r>
          </a:p>
          <a:p>
            <a:pPr lvl="1"/>
            <a:r>
              <a:rPr lang="en-US" dirty="0" smtClean="0"/>
              <a:t>Device detection is necessary for delivering video</a:t>
            </a:r>
          </a:p>
          <a:p>
            <a:pPr lvl="1"/>
            <a:r>
              <a:rPr lang="en-US" dirty="0" smtClean="0"/>
              <a:t>Flash animations are not supported on most mobile devices</a:t>
            </a:r>
            <a:endParaRPr lang="en-US" dirty="0"/>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6" name="TextBox 15">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578964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7.11f. Create prototype/ rough draft instructional materials (8 of 11) </a:t>
            </a:r>
            <a:r>
              <a:rPr lang="en-US" sz="1600" dirty="0" smtClean="0">
                <a:hlinkClick r:id="" action="ppaction://hlinkshowjump?jump=nextslide"/>
              </a:rPr>
              <a:t>continue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Special mobile technologies to consider</a:t>
            </a:r>
          </a:p>
          <a:p>
            <a:pPr lvl="1"/>
            <a:r>
              <a:rPr lang="en-US" dirty="0" smtClean="0"/>
              <a:t>Learner Polling/Audience Response Systems</a:t>
            </a:r>
          </a:p>
          <a:p>
            <a:pPr lvl="1"/>
            <a:r>
              <a:rPr lang="en-US" dirty="0" smtClean="0"/>
              <a:t>AI-based Voice Recognition Systems</a:t>
            </a:r>
          </a:p>
          <a:p>
            <a:pPr lvl="1"/>
            <a:r>
              <a:rPr lang="en-US" dirty="0" smtClean="0"/>
              <a:t>QR codes</a:t>
            </a:r>
          </a:p>
          <a:p>
            <a:pPr lvl="2"/>
            <a:r>
              <a:rPr lang="en-US" dirty="0" smtClean="0"/>
              <a:t>Possible use cases</a:t>
            </a:r>
          </a:p>
          <a:p>
            <a:pPr lvl="3"/>
            <a:r>
              <a:rPr lang="en-US" dirty="0" smtClean="0"/>
              <a:t>Placed near  or on artifacts (including books and book pages) to launch relevant information and media</a:t>
            </a:r>
          </a:p>
          <a:p>
            <a:pPr lvl="3"/>
            <a:r>
              <a:rPr lang="en-US" dirty="0" smtClean="0"/>
              <a:t>“Choose your own adventure” scenario embedded within a physical space via strategically placed/ordered QR codes</a:t>
            </a:r>
          </a:p>
          <a:p>
            <a:pPr lvl="3"/>
            <a:r>
              <a:rPr lang="en-US" dirty="0" smtClean="0"/>
              <a:t>QR codes launch forms  for learners to complete on mobile device that facilitate learning (questions, self-assessments, etc.)</a:t>
            </a:r>
          </a:p>
          <a:p>
            <a:pPr lvl="1"/>
            <a:r>
              <a:rPr lang="en-US" dirty="0" smtClean="0"/>
              <a:t>Augmented Reality</a:t>
            </a:r>
          </a:p>
          <a:p>
            <a:pPr lvl="2"/>
            <a:r>
              <a:rPr lang="en-US" dirty="0" smtClean="0"/>
              <a:t>Advantages</a:t>
            </a:r>
          </a:p>
          <a:p>
            <a:pPr lvl="3"/>
            <a:r>
              <a:rPr lang="en-US" dirty="0" smtClean="0"/>
              <a:t>Hands-free operation (Float, 2015b)</a:t>
            </a:r>
          </a:p>
          <a:p>
            <a:pPr lvl="3"/>
            <a:r>
              <a:rPr lang="en-US" dirty="0" smtClean="0"/>
              <a:t>Doesn’t distract user’s attention away from task at hand (menus can be transparent, off to side, out of focus, etc.) (Float, 2015b)</a:t>
            </a:r>
          </a:p>
          <a:p>
            <a:pPr lvl="3"/>
            <a:r>
              <a:rPr lang="en-US" dirty="0" smtClean="0"/>
              <a:t>Highly optimized for performance support applications</a:t>
            </a:r>
          </a:p>
          <a:p>
            <a:pPr lvl="2"/>
            <a:r>
              <a:rPr lang="en-US" dirty="0" smtClean="0"/>
              <a:t>Classified in terms of:</a:t>
            </a:r>
          </a:p>
          <a:p>
            <a:pPr lvl="3"/>
            <a:r>
              <a:rPr lang="en-US" dirty="0" smtClean="0"/>
              <a:t>Device/technology</a:t>
            </a:r>
          </a:p>
          <a:p>
            <a:pPr lvl="3"/>
            <a:r>
              <a:rPr lang="en-US" dirty="0" smtClean="0"/>
              <a:t>Mode </a:t>
            </a:r>
            <a:r>
              <a:rPr lang="en-US" dirty="0"/>
              <a:t>of </a:t>
            </a:r>
            <a:r>
              <a:rPr lang="en-US" dirty="0" smtClean="0"/>
              <a:t>interaction</a:t>
            </a:r>
          </a:p>
          <a:p>
            <a:pPr lvl="3"/>
            <a:r>
              <a:rPr lang="en-US" dirty="0" smtClean="0"/>
              <a:t>Type </a:t>
            </a:r>
            <a:r>
              <a:rPr lang="en-US" dirty="0"/>
              <a:t>of media used (sensory-feedback </a:t>
            </a:r>
            <a:r>
              <a:rPr lang="en-US" dirty="0" smtClean="0"/>
              <a:t>method)</a:t>
            </a:r>
          </a:p>
          <a:p>
            <a:pPr lvl="3"/>
            <a:r>
              <a:rPr lang="en-US" dirty="0" smtClean="0"/>
              <a:t>Personal </a:t>
            </a:r>
            <a:r>
              <a:rPr lang="en-US" dirty="0"/>
              <a:t>or shared </a:t>
            </a:r>
            <a:r>
              <a:rPr lang="en-US" dirty="0" smtClean="0"/>
              <a:t>experience</a:t>
            </a:r>
          </a:p>
          <a:p>
            <a:pPr lvl="3"/>
            <a:r>
              <a:rPr lang="en-US" dirty="0" smtClean="0"/>
              <a:t>Fixed/static or portable experience </a:t>
            </a:r>
          </a:p>
          <a:p>
            <a:pPr lvl="3"/>
            <a:r>
              <a:rPr lang="en-US" dirty="0" smtClean="0"/>
              <a:t>Learning </a:t>
            </a:r>
            <a:r>
              <a:rPr lang="en-US" dirty="0"/>
              <a:t>activities or </a:t>
            </a:r>
            <a:r>
              <a:rPr lang="en-US" dirty="0" smtClean="0"/>
              <a:t>outcomes</a:t>
            </a: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noted</a:t>
            </a:r>
            <a:endParaRPr lang="en-US" sz="10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6346597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7.11g. Create prototype/ rough draft instructional materials (9 of 11) </a:t>
            </a:r>
            <a:r>
              <a:rPr lang="en-US" sz="1600" dirty="0" smtClean="0">
                <a:hlinkClick r:id="" action="ppaction://hlinkshowjump?jump=nextslide"/>
              </a:rPr>
              <a:t>continue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Special mobile technologies to consider (continued)</a:t>
            </a:r>
          </a:p>
          <a:p>
            <a:pPr lvl="1"/>
            <a:r>
              <a:rPr lang="en-US" dirty="0" smtClean="0"/>
              <a:t>Augmented Reality (continued)</a:t>
            </a:r>
          </a:p>
          <a:p>
            <a:pPr lvl="2"/>
            <a:r>
              <a:rPr lang="en-US" dirty="0" smtClean="0"/>
              <a:t>Concerns</a:t>
            </a:r>
          </a:p>
          <a:p>
            <a:pPr lvl="3"/>
            <a:r>
              <a:rPr lang="en-US" dirty="0" smtClean="0"/>
              <a:t>Novelty may detract from the learning experience.</a:t>
            </a:r>
          </a:p>
          <a:p>
            <a:pPr lvl="3"/>
            <a:r>
              <a:rPr lang="en-US" dirty="0" smtClean="0"/>
              <a:t>May require tech support</a:t>
            </a:r>
          </a:p>
          <a:p>
            <a:pPr lvl="3"/>
            <a:r>
              <a:rPr lang="en-US" dirty="0" smtClean="0"/>
              <a:t>Some applications require optimal lighting, near-zero viewing angle, sensor drift and noise, and minimal image noise such as glare from windows. (Float, 2015b)</a:t>
            </a:r>
          </a:p>
          <a:p>
            <a:pPr lvl="3"/>
            <a:r>
              <a:rPr lang="en-US" dirty="0" smtClean="0"/>
              <a:t>Device positioning in indoor spaces is difficult due to lack of GPS and known markers, sensor drift, and noise. (Float, 2015b)</a:t>
            </a:r>
          </a:p>
          <a:p>
            <a:pPr lvl="3"/>
            <a:r>
              <a:rPr lang="en-US" dirty="0" smtClean="0"/>
              <a:t>Battery drain due to simultaneous IMU and camera access (Float, 2015b)</a:t>
            </a:r>
          </a:p>
          <a:p>
            <a:pPr lvl="3"/>
            <a:r>
              <a:rPr lang="en-US" dirty="0" smtClean="0"/>
              <a:t>Overlay of labels and features could hinder observation skills through excessive reinforcement.</a:t>
            </a:r>
          </a:p>
          <a:p>
            <a:pPr lvl="2"/>
            <a:r>
              <a:rPr lang="en-US" dirty="0" smtClean="0"/>
              <a:t>Possible use cases</a:t>
            </a:r>
          </a:p>
          <a:p>
            <a:pPr lvl="3"/>
            <a:r>
              <a:rPr lang="en-US" dirty="0" smtClean="0"/>
              <a:t>Facial recognition (Float, 2015b)</a:t>
            </a:r>
          </a:p>
          <a:p>
            <a:pPr lvl="3"/>
            <a:r>
              <a:rPr lang="en-US" dirty="0" smtClean="0"/>
              <a:t>Text translation (Float, 2015b)</a:t>
            </a:r>
          </a:p>
          <a:p>
            <a:pPr lvl="3"/>
            <a:r>
              <a:rPr lang="en-US" dirty="0" smtClean="0"/>
              <a:t>Location assistance (Float, 2015b)</a:t>
            </a:r>
          </a:p>
          <a:p>
            <a:pPr lvl="3"/>
            <a:r>
              <a:rPr lang="en-US" dirty="0" smtClean="0"/>
              <a:t>Serial number, SKU, VIN, etc. recognition (Float, 2015b)</a:t>
            </a:r>
          </a:p>
          <a:p>
            <a:pPr lvl="2"/>
            <a:r>
              <a:rPr lang="en-US" dirty="0" smtClean="0"/>
              <a:t>Best practices</a:t>
            </a:r>
          </a:p>
          <a:p>
            <a:pPr lvl="3"/>
            <a:r>
              <a:rPr lang="en-US" dirty="0" smtClean="0"/>
              <a:t>Important to keep on-screen elements contextual when relating to the environment</a:t>
            </a:r>
          </a:p>
          <a:p>
            <a:pPr lvl="3"/>
            <a:r>
              <a:rPr lang="en-US" dirty="0" smtClean="0"/>
              <a:t>Designers should consider entire visual scene and other inputs such as audio cues or messages.</a:t>
            </a:r>
          </a:p>
          <a:p>
            <a:pPr lvl="3"/>
            <a:r>
              <a:rPr lang="en-US" dirty="0" smtClean="0"/>
              <a:t>Consider pointing/ changing direction of user’s view to easily and instantly change items displayed.</a:t>
            </a: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noted</a:t>
            </a:r>
            <a:endParaRPr lang="en-US" sz="10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6346597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7.11g. Create prototype/ rough draft instructional materials (10 of 11) </a:t>
            </a:r>
            <a:r>
              <a:rPr lang="en-US" sz="1600" dirty="0" smtClean="0">
                <a:hlinkClick r:id="" action="ppaction://hlinkshowjump?jump=nextslide"/>
              </a:rPr>
              <a:t>continue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Special mobile technologies to consider (continued)</a:t>
            </a:r>
          </a:p>
          <a:p>
            <a:pPr lvl="1"/>
            <a:r>
              <a:rPr lang="en-US" dirty="0" smtClean="0"/>
              <a:t>Augmented Reality (continued)</a:t>
            </a:r>
          </a:p>
          <a:p>
            <a:pPr lvl="2"/>
            <a:r>
              <a:rPr lang="en-US" dirty="0" smtClean="0"/>
              <a:t>Best practices (continued)</a:t>
            </a:r>
          </a:p>
          <a:p>
            <a:pPr lvl="3"/>
            <a:r>
              <a:rPr lang="en-US" dirty="0" smtClean="0"/>
              <a:t>Design display elements so they are easily comprehended at a glance.</a:t>
            </a:r>
          </a:p>
          <a:p>
            <a:pPr lvl="3"/>
            <a:r>
              <a:rPr lang="en-US" dirty="0" smtClean="0"/>
              <a:t>Reading text often requires some interpretation. Overlaying text on a display creates extra difficulty to read. Whenever possible, avoid displaying text and minimize the amount of text displayed.</a:t>
            </a:r>
          </a:p>
          <a:p>
            <a:pPr lvl="3"/>
            <a:r>
              <a:rPr lang="en-US" dirty="0" smtClean="0"/>
              <a:t>Try to limit on-screen content, keep it simple, and don’t bombard users with unnecessary information.</a:t>
            </a:r>
          </a:p>
          <a:p>
            <a:pPr lvl="3"/>
            <a:r>
              <a:rPr lang="en-US" dirty="0" smtClean="0"/>
              <a:t>Augmented reality user experience should be adapted to human behavioral patterns.</a:t>
            </a:r>
          </a:p>
          <a:p>
            <a:pPr lvl="3"/>
            <a:r>
              <a:rPr lang="en-US" dirty="0" smtClean="0"/>
              <a:t>When focusing on data, users don’t pay attention to outside environment.</a:t>
            </a:r>
          </a:p>
          <a:p>
            <a:pPr lvl="3"/>
            <a:r>
              <a:rPr lang="en-US" dirty="0" smtClean="0"/>
              <a:t>Enhanced environmental overlay should be used to communicate additional information.</a:t>
            </a:r>
          </a:p>
          <a:p>
            <a:pPr lvl="3"/>
            <a:r>
              <a:rPr lang="en-US" dirty="0" smtClean="0"/>
              <a:t>Design for the “small screen” with some </a:t>
            </a:r>
            <a:r>
              <a:rPr lang="en-US" dirty="0" err="1" smtClean="0"/>
              <a:t>wearables</a:t>
            </a:r>
            <a:r>
              <a:rPr lang="en-US" dirty="0" smtClean="0"/>
              <a:t>, such as Google Glass</a:t>
            </a:r>
          </a:p>
          <a:p>
            <a:pPr lvl="3"/>
            <a:r>
              <a:rPr lang="en-US" dirty="0" err="1" smtClean="0"/>
              <a:t>Wearables</a:t>
            </a:r>
            <a:r>
              <a:rPr lang="en-US" dirty="0" smtClean="0"/>
              <a:t> are a useful tool to provide information/ tips based on the context of use (e.g., a travel app).</a:t>
            </a:r>
          </a:p>
          <a:p>
            <a:pPr lvl="3"/>
            <a:r>
              <a:rPr lang="en-US" dirty="0" smtClean="0"/>
              <a:t>Ensure chosen typefaces are clear and easy to read.</a:t>
            </a:r>
          </a:p>
          <a:p>
            <a:pPr lvl="3"/>
            <a:r>
              <a:rPr lang="en-US" dirty="0" smtClean="0"/>
              <a:t>Strive to provide small pieces of information to users at any given time.</a:t>
            </a:r>
          </a:p>
          <a:p>
            <a:pPr lvl="3"/>
            <a:r>
              <a:rPr lang="en-US" dirty="0" smtClean="0"/>
              <a:t>Colors should be high-contrast for greater readability.</a:t>
            </a:r>
          </a:p>
          <a:p>
            <a:pPr lvl="3"/>
            <a:r>
              <a:rPr lang="en-US" dirty="0" smtClean="0"/>
              <a:t>Elements positioned on screen should not block user’s view.</a:t>
            </a:r>
          </a:p>
          <a:p>
            <a:pPr lvl="3"/>
            <a:r>
              <a:rPr lang="en-US" dirty="0" smtClean="0"/>
              <a:t>Limit heavy/ flashy animations to avoid eye-strain or fatigue. Keep transitions and movement smooth and minimal.</a:t>
            </a:r>
          </a:p>
          <a:p>
            <a:pPr lvl="3"/>
            <a:r>
              <a:rPr lang="en-US" dirty="0" smtClean="0"/>
              <a:t>Consider length of time user is interacting with wearable device. Motion sickness can occur with extended use in some people.</a:t>
            </a:r>
          </a:p>
          <a:p>
            <a:pPr lvl="3"/>
            <a:r>
              <a:rPr lang="en-US" dirty="0" smtClean="0"/>
              <a:t>With mobile applications, users juggle multiple tasks. However, with augmented reality applications, users stop paying attention to multiple tasks. Users should be asked to complete single tasks.</a:t>
            </a:r>
          </a:p>
          <a:p>
            <a:pPr lvl="3"/>
            <a:r>
              <a:rPr lang="en-US" dirty="0" smtClean="0"/>
              <a:t>Bright colors help UI elements stand out from a busy background</a:t>
            </a:r>
          </a:p>
          <a:p>
            <a:pPr lvl="3"/>
            <a:r>
              <a:rPr lang="en-US" dirty="0" smtClean="0"/>
              <a:t>Consider the user’s entire environment to contain content. For example, the user’s line of sight shows the main content and environment and any additional elements users need to access (such as menus or supporting elements) are obtained when they tilt their head downwards.</a:t>
            </a: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Float (2015a)</a:t>
            </a:r>
            <a:endParaRPr lang="en-US" sz="10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6346597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7.11h. Create prototype/ rough draft instructional materials (11 of 11)</a:t>
            </a:r>
            <a:endParaRPr lang="en-US" dirty="0"/>
          </a:p>
        </p:txBody>
      </p:sp>
      <p:sp>
        <p:nvSpPr>
          <p:cNvPr id="3" name="Content Placeholder 2"/>
          <p:cNvSpPr>
            <a:spLocks noGrp="1"/>
          </p:cNvSpPr>
          <p:nvPr>
            <p:ph sz="quarter" idx="1"/>
          </p:nvPr>
        </p:nvSpPr>
        <p:spPr/>
        <p:txBody>
          <a:bodyPr>
            <a:normAutofit/>
          </a:bodyPr>
          <a:lstStyle/>
          <a:p>
            <a:r>
              <a:rPr lang="en-US" dirty="0" smtClean="0"/>
              <a:t>Special mobile technologies to consider (continued)</a:t>
            </a:r>
          </a:p>
          <a:p>
            <a:pPr lvl="1"/>
            <a:r>
              <a:rPr lang="en-US" dirty="0" smtClean="0"/>
              <a:t>PAL (Personal Assistant for Learning) – mostly only conceptual at present</a:t>
            </a:r>
          </a:p>
          <a:p>
            <a:pPr lvl="1"/>
            <a:r>
              <a:rPr lang="en-US" dirty="0" smtClean="0"/>
              <a:t>Location awareness</a:t>
            </a:r>
          </a:p>
          <a:p>
            <a:pPr lvl="1"/>
            <a:r>
              <a:rPr lang="en-US" dirty="0" smtClean="0"/>
              <a:t>Wearable computing devices</a:t>
            </a:r>
          </a:p>
          <a:p>
            <a:pPr lvl="1"/>
            <a:r>
              <a:rPr lang="en-US" dirty="0" smtClean="0"/>
              <a:t>Video chat</a:t>
            </a:r>
          </a:p>
          <a:p>
            <a:pPr lvl="1"/>
            <a:r>
              <a:rPr lang="en-US" dirty="0" smtClean="0"/>
              <a:t>Behind the firewall solutions for social media tools</a:t>
            </a:r>
          </a:p>
          <a:p>
            <a:pPr lvl="1"/>
            <a:r>
              <a:rPr lang="en-US" dirty="0" smtClean="0"/>
              <a:t>The personal cloud</a:t>
            </a:r>
          </a:p>
          <a:p>
            <a:pPr lvl="1"/>
            <a:r>
              <a:rPr lang="en-US" dirty="0" smtClean="0"/>
              <a:t>Peripheral sensors</a:t>
            </a:r>
            <a:endParaRPr lang="en-US" dirty="0"/>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 except where noted</a:t>
            </a:r>
            <a:endParaRPr lang="en-US" sz="10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6346597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7.15. Create instructional materials</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Learning objects</a:t>
            </a:r>
          </a:p>
          <a:p>
            <a:pPr lvl="1"/>
            <a:r>
              <a:rPr lang="en-US" dirty="0" smtClean="0"/>
              <a:t>Assessments</a:t>
            </a:r>
          </a:p>
          <a:p>
            <a:pPr lvl="1"/>
            <a:r>
              <a:rPr lang="en-US" dirty="0" smtClean="0"/>
              <a:t>Course management and logistics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5330647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 One-to-one evaluation appropriate/feasible?</a:t>
            </a:r>
            <a:endParaRPr lang="en-US" dirty="0"/>
          </a:p>
        </p:txBody>
      </p:sp>
      <p:sp>
        <p:nvSpPr>
          <p:cNvPr id="8" name="Content Placeholder 7"/>
          <p:cNvSpPr>
            <a:spLocks noGrp="1"/>
          </p:cNvSpPr>
          <p:nvPr>
            <p:ph sz="quarter" idx="1"/>
          </p:nvPr>
        </p:nvSpPr>
        <p:spPr/>
        <p:txBody>
          <a:bodyPr/>
          <a:lstStyle/>
          <a:p>
            <a:r>
              <a:rPr lang="en-US" dirty="0" smtClean="0"/>
              <a:t>Focuses on quality of communication</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8006350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8.4/10/16/22. Determine data to be collected</a:t>
            </a:r>
            <a:endParaRPr lang="en-US" dirty="0"/>
          </a:p>
        </p:txBody>
      </p:sp>
      <p:sp>
        <p:nvSpPr>
          <p:cNvPr id="8" name="Content Placeholder 7"/>
          <p:cNvSpPr>
            <a:spLocks noGrp="1"/>
          </p:cNvSpPr>
          <p:nvPr>
            <p:ph sz="quarter" idx="1"/>
          </p:nvPr>
        </p:nvSpPr>
        <p:spPr/>
        <p:txBody>
          <a:bodyPr>
            <a:normAutofit/>
          </a:bodyPr>
          <a:lstStyle/>
          <a:p>
            <a:r>
              <a:rPr lang="en-US" dirty="0" smtClean="0"/>
              <a:t>Includes:</a:t>
            </a:r>
            <a:endParaRPr lang="en-US" dirty="0"/>
          </a:p>
          <a:p>
            <a:pPr lvl="1"/>
            <a:r>
              <a:rPr lang="en-US" dirty="0"/>
              <a:t>Cluster and sequence of objectives</a:t>
            </a:r>
          </a:p>
          <a:p>
            <a:pPr lvl="1"/>
            <a:r>
              <a:rPr lang="en-US" dirty="0" err="1"/>
              <a:t>Preinstructional</a:t>
            </a:r>
            <a:r>
              <a:rPr lang="en-US" dirty="0"/>
              <a:t> activities</a:t>
            </a:r>
          </a:p>
          <a:p>
            <a:pPr lvl="1"/>
            <a:r>
              <a:rPr lang="en-US" dirty="0"/>
              <a:t>Assessments to be used</a:t>
            </a:r>
          </a:p>
          <a:p>
            <a:pPr lvl="1"/>
            <a:r>
              <a:rPr lang="en-US" dirty="0"/>
              <a:t>Content presentation and learning guidance</a:t>
            </a:r>
          </a:p>
          <a:p>
            <a:pPr lvl="1"/>
            <a:r>
              <a:rPr lang="en-US" dirty="0"/>
              <a:t>Learner participation (practice and feedback)</a:t>
            </a:r>
          </a:p>
          <a:p>
            <a:pPr lvl="1"/>
            <a:r>
              <a:rPr lang="en-US" dirty="0"/>
              <a:t>Strategies for memory and transfer skills</a:t>
            </a:r>
          </a:p>
          <a:p>
            <a:pPr lvl="1"/>
            <a:r>
              <a:rPr lang="en-US" dirty="0"/>
              <a:t>Activities assigned to individual lessons</a:t>
            </a:r>
          </a:p>
          <a:p>
            <a:pPr lvl="1"/>
            <a:r>
              <a:rPr lang="en-US" dirty="0"/>
              <a:t>Learner groupings and media selections</a:t>
            </a:r>
          </a:p>
          <a:p>
            <a:pPr lvl="1"/>
            <a:r>
              <a:rPr lang="en-US" dirty="0"/>
              <a:t>Delivery system</a:t>
            </a:r>
            <a:endParaRPr lang="en-US" dirty="0" smtClean="0"/>
          </a:p>
        </p:txBody>
      </p:sp>
      <p:sp>
        <p:nvSpPr>
          <p:cNvPr id="22" name="TextBox 21">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58333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1.16 Conduct PS appropriateness analysis</a:t>
            </a:r>
            <a:endParaRPr lang="en-US" dirty="0"/>
          </a:p>
        </p:txBody>
      </p:sp>
      <p:sp>
        <p:nvSpPr>
          <p:cNvPr id="6" name="Flowchart: Terminator 5"/>
          <p:cNvSpPr/>
          <p:nvPr/>
        </p:nvSpPr>
        <p:spPr>
          <a:xfrm>
            <a:off x="1462287" y="1443228"/>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Rossett</a:t>
            </a:r>
            <a:r>
              <a:rPr lang="en-US" sz="1000" dirty="0" smtClean="0">
                <a:latin typeface="Arial" panose="020B0604020202020204" pitchFamily="34" charset="0"/>
                <a:cs typeface="Arial" panose="020B0604020202020204" pitchFamily="34" charset="0"/>
              </a:rPr>
              <a:t> &amp; Schafer (2007)</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5240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stCxn id="6" idx="2"/>
            <a:endCxn id="75" idx="0"/>
          </p:cNvCxnSpPr>
          <p:nvPr/>
        </p:nvCxnSpPr>
        <p:spPr>
          <a:xfrm flipH="1">
            <a:off x="1838325" y="1671828"/>
            <a:ext cx="4962" cy="30937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Rectangle 119">
            <a:hlinkClick r:id="rId6" action="ppaction://hlinksldjump"/>
          </p:cNvPr>
          <p:cNvSpPr/>
          <p:nvPr/>
        </p:nvSpPr>
        <p:spPr>
          <a:xfrm>
            <a:off x="4387915" y="2095265"/>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1.16.3 </a:t>
            </a:r>
            <a:r>
              <a:rPr lang="en-US" sz="800" dirty="0">
                <a:solidFill>
                  <a:schemeClr val="tx1"/>
                </a:solidFill>
                <a:latin typeface="Arial" panose="020B0604020202020204" pitchFamily="34" charset="0"/>
                <a:cs typeface="Arial" panose="020B0604020202020204" pitchFamily="34" charset="0"/>
              </a:rPr>
              <a:t>Assess level of proficiency of audience thus relative need for PS</a:t>
            </a:r>
          </a:p>
        </p:txBody>
      </p:sp>
      <p:cxnSp>
        <p:nvCxnSpPr>
          <p:cNvPr id="131" name="Straight Arrow Connector 130"/>
          <p:cNvCxnSpPr>
            <a:stCxn id="80" idx="3"/>
            <a:endCxn id="120" idx="1"/>
          </p:cNvCxnSpPr>
          <p:nvPr/>
        </p:nvCxnSpPr>
        <p:spPr>
          <a:xfrm flipV="1">
            <a:off x="3962400" y="2438165"/>
            <a:ext cx="425515" cy="404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0" idx="3"/>
            <a:endCxn id="121" idx="1"/>
          </p:cNvCxnSpPr>
          <p:nvPr/>
        </p:nvCxnSpPr>
        <p:spPr>
          <a:xfrm>
            <a:off x="5416615" y="2438165"/>
            <a:ext cx="55303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Rectangle 120">
            <a:hlinkClick r:id="rId7" action="ppaction://hlinksldjump"/>
          </p:cNvPr>
          <p:cNvSpPr/>
          <p:nvPr/>
        </p:nvSpPr>
        <p:spPr>
          <a:xfrm>
            <a:off x="5969650" y="2095265"/>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1.16.4 </a:t>
            </a:r>
            <a:r>
              <a:rPr lang="en-US" sz="800" dirty="0">
                <a:solidFill>
                  <a:schemeClr val="tx1"/>
                </a:solidFill>
                <a:latin typeface="Arial" panose="020B0604020202020204" pitchFamily="34" charset="0"/>
                <a:cs typeface="Arial" panose="020B0604020202020204" pitchFamily="34" charset="0"/>
              </a:rPr>
              <a:t>Consider analysis questions</a:t>
            </a:r>
          </a:p>
        </p:txBody>
      </p:sp>
      <p:sp>
        <p:nvSpPr>
          <p:cNvPr id="75" name="Diamond 74"/>
          <p:cNvSpPr/>
          <p:nvPr/>
        </p:nvSpPr>
        <p:spPr>
          <a:xfrm>
            <a:off x="1244681" y="198120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1.16.1 </a:t>
            </a:r>
            <a:r>
              <a:rPr lang="en-US" sz="800" dirty="0">
                <a:solidFill>
                  <a:schemeClr val="tx1"/>
                </a:solidFill>
                <a:latin typeface="Arial" panose="020B0604020202020204" pitchFamily="34" charset="0"/>
                <a:cs typeface="Arial" panose="020B0604020202020204" pitchFamily="34" charset="0"/>
              </a:rPr>
              <a:t>Employees are </a:t>
            </a:r>
            <a:r>
              <a:rPr lang="en-US" sz="800" dirty="0" smtClean="0">
                <a:solidFill>
                  <a:schemeClr val="tx1"/>
                </a:solidFill>
                <a:latin typeface="Arial" panose="020B0604020202020204" pitchFamily="34" charset="0"/>
                <a:cs typeface="Arial" panose="020B0604020202020204" pitchFamily="34" charset="0"/>
              </a:rPr>
              <a:t>motivated to perform?</a:t>
            </a:r>
            <a:endParaRPr lang="en-US" sz="800" dirty="0">
              <a:solidFill>
                <a:schemeClr val="tx1"/>
              </a:solidFill>
              <a:latin typeface="Arial" panose="020B0604020202020204" pitchFamily="34" charset="0"/>
              <a:cs typeface="Arial" panose="020B0604020202020204" pitchFamily="34" charset="0"/>
            </a:endParaRPr>
          </a:p>
        </p:txBody>
      </p:sp>
      <p:sp>
        <p:nvSpPr>
          <p:cNvPr id="80" name="Diamond 79"/>
          <p:cNvSpPr/>
          <p:nvPr/>
        </p:nvSpPr>
        <p:spPr>
          <a:xfrm>
            <a:off x="2775112" y="198120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1.16.2 </a:t>
            </a:r>
            <a:r>
              <a:rPr lang="en-US" sz="700" dirty="0">
                <a:solidFill>
                  <a:schemeClr val="tx1"/>
                </a:solidFill>
                <a:latin typeface="Arial" panose="020B0604020202020204" pitchFamily="34" charset="0"/>
                <a:cs typeface="Arial" panose="020B0604020202020204" pitchFamily="34" charset="0"/>
              </a:rPr>
              <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Employees have sufficient reading, listening, or reference skills?</a:t>
            </a:r>
          </a:p>
        </p:txBody>
      </p:sp>
      <p:cxnSp>
        <p:nvCxnSpPr>
          <p:cNvPr id="81" name="Straight Arrow Connector 80"/>
          <p:cNvCxnSpPr>
            <a:stCxn id="75" idx="3"/>
            <a:endCxn id="80" idx="1"/>
          </p:cNvCxnSpPr>
          <p:nvPr/>
        </p:nvCxnSpPr>
        <p:spPr>
          <a:xfrm>
            <a:off x="2431969" y="2442210"/>
            <a:ext cx="34314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Flowchart: Off-page Connector 137">
            <a:hlinkClick r:id="rId3" action="ppaction://hlinksldjump"/>
          </p:cNvPr>
          <p:cNvSpPr/>
          <p:nvPr/>
        </p:nvSpPr>
        <p:spPr>
          <a:xfrm>
            <a:off x="2282784" y="32766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1. and continue to 1.6. </a:t>
            </a:r>
            <a:endParaRPr lang="en-US" sz="800" dirty="0">
              <a:solidFill>
                <a:schemeClr val="tx1"/>
              </a:solidFill>
              <a:latin typeface="Arial" panose="020B0604020202020204" pitchFamily="34" charset="0"/>
              <a:cs typeface="Arial" panose="020B0604020202020204" pitchFamily="34" charset="0"/>
            </a:endParaRPr>
          </a:p>
        </p:txBody>
      </p:sp>
      <p:cxnSp>
        <p:nvCxnSpPr>
          <p:cNvPr id="25" name="Elbow Connector 24"/>
          <p:cNvCxnSpPr>
            <a:stCxn id="75" idx="2"/>
            <a:endCxn id="92" idx="4"/>
          </p:cNvCxnSpPr>
          <p:nvPr/>
        </p:nvCxnSpPr>
        <p:spPr>
          <a:xfrm rot="16200000" flipH="1">
            <a:off x="1728372" y="3013172"/>
            <a:ext cx="672063" cy="452157"/>
          </a:xfrm>
          <a:prstGeom prst="bentConnector4">
            <a:avLst>
              <a:gd name="adj1" fmla="val 27779"/>
              <a:gd name="adj2" fmla="val -47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80" idx="2"/>
            <a:endCxn id="92" idx="2"/>
          </p:cNvCxnSpPr>
          <p:nvPr/>
        </p:nvCxnSpPr>
        <p:spPr>
          <a:xfrm rot="5400000">
            <a:off x="2807419" y="3020097"/>
            <a:ext cx="678215" cy="44446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340495" y="222676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01" name="TextBox 100"/>
          <p:cNvSpPr txBox="1"/>
          <p:nvPr/>
        </p:nvSpPr>
        <p:spPr>
          <a:xfrm>
            <a:off x="3932468" y="222676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02" name="TextBox 101"/>
          <p:cNvSpPr txBox="1"/>
          <p:nvPr/>
        </p:nvSpPr>
        <p:spPr>
          <a:xfrm>
            <a:off x="1820150" y="29032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03" name="TextBox 102"/>
          <p:cNvSpPr txBox="1"/>
          <p:nvPr/>
        </p:nvSpPr>
        <p:spPr>
          <a:xfrm>
            <a:off x="3329663" y="29032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37" name="TextBox 36">
            <a:hlinkClick r:id="rId8" action="ppaction://hlinksldjump"/>
          </p:cNvPr>
          <p:cNvSpPr txBox="1"/>
          <p:nvPr/>
        </p:nvSpPr>
        <p:spPr>
          <a:xfrm>
            <a:off x="152400" y="6400800"/>
            <a:ext cx="7620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8" name="Flowchart: Off-page Connector 137">
            <a:hlinkClick r:id="rId3" action="ppaction://hlinksldjump"/>
          </p:cNvPr>
          <p:cNvSpPr/>
          <p:nvPr/>
        </p:nvSpPr>
        <p:spPr>
          <a:xfrm>
            <a:off x="7543800" y="2142886"/>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1. and continue to 1.17. </a:t>
            </a:r>
            <a:endParaRPr lang="en-US" sz="800" dirty="0">
              <a:solidFill>
                <a:schemeClr val="tx1"/>
              </a:solidFill>
              <a:latin typeface="Arial" panose="020B0604020202020204" pitchFamily="34" charset="0"/>
              <a:cs typeface="Arial" panose="020B0604020202020204" pitchFamily="34" charset="0"/>
            </a:endParaRPr>
          </a:p>
        </p:txBody>
      </p:sp>
      <p:cxnSp>
        <p:nvCxnSpPr>
          <p:cNvPr id="49" name="Straight Arrow Connector 48"/>
          <p:cNvCxnSpPr>
            <a:stCxn id="121" idx="3"/>
            <a:endCxn id="48" idx="4"/>
          </p:cNvCxnSpPr>
          <p:nvPr/>
        </p:nvCxnSpPr>
        <p:spPr>
          <a:xfrm>
            <a:off x="6998350" y="2438165"/>
            <a:ext cx="553148"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Oval 37">
            <a:hlinkClick r:id="rId6" action="ppaction://hlinksldjump"/>
          </p:cNvPr>
          <p:cNvSpPr/>
          <p:nvPr/>
        </p:nvSpPr>
        <p:spPr>
          <a:xfrm>
            <a:off x="5264215" y="209526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39" name="Oval 38">
            <a:hlinkClick r:id="rId7" action="ppaction://hlinksldjump"/>
          </p:cNvPr>
          <p:cNvSpPr/>
          <p:nvPr/>
        </p:nvSpPr>
        <p:spPr>
          <a:xfrm>
            <a:off x="6841597" y="209526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0584360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8.5/11/17/23. Conduct evaluation</a:t>
            </a:r>
            <a:endParaRPr lang="en-US" dirty="0"/>
          </a:p>
        </p:txBody>
      </p:sp>
      <p:sp>
        <p:nvSpPr>
          <p:cNvPr id="8" name="Content Placeholder 7"/>
          <p:cNvSpPr>
            <a:spLocks noGrp="1"/>
          </p:cNvSpPr>
          <p:nvPr>
            <p:ph sz="quarter" idx="1"/>
          </p:nvPr>
        </p:nvSpPr>
        <p:spPr/>
        <p:txBody>
          <a:bodyPr>
            <a:normAutofit lnSpcReduction="10000"/>
          </a:bodyPr>
          <a:lstStyle/>
          <a:p>
            <a:r>
              <a:rPr lang="en-US" dirty="0"/>
              <a:t>M-COPE considerations</a:t>
            </a:r>
          </a:p>
          <a:p>
            <a:pPr lvl="1"/>
            <a:r>
              <a:rPr lang="en-US" dirty="0" smtClean="0"/>
              <a:t>Mobile</a:t>
            </a:r>
          </a:p>
          <a:p>
            <a:pPr lvl="2"/>
            <a:r>
              <a:rPr lang="en-US" dirty="0" smtClean="0"/>
              <a:t>Are </a:t>
            </a:r>
            <a:r>
              <a:rPr lang="en-US" dirty="0"/>
              <a:t>the devices prepared for the lesson (e.g. updated, correct apps installed)?</a:t>
            </a:r>
          </a:p>
          <a:p>
            <a:pPr lvl="1"/>
            <a:r>
              <a:rPr lang="en-US" dirty="0" smtClean="0"/>
              <a:t>Conditions</a:t>
            </a:r>
          </a:p>
          <a:p>
            <a:pPr lvl="2"/>
            <a:r>
              <a:rPr lang="en-US" dirty="0" smtClean="0"/>
              <a:t>Is </a:t>
            </a:r>
            <a:r>
              <a:rPr lang="en-US" dirty="0"/>
              <a:t>the Internet connection sufficient for the </a:t>
            </a:r>
            <a:r>
              <a:rPr lang="en-US" dirty="0" smtClean="0"/>
              <a:t>activity?</a:t>
            </a:r>
          </a:p>
          <a:p>
            <a:pPr lvl="2"/>
            <a:r>
              <a:rPr lang="en-US" dirty="0" smtClean="0"/>
              <a:t>Do </a:t>
            </a:r>
            <a:r>
              <a:rPr lang="en-US" dirty="0"/>
              <a:t>learners have sufficient devices for the </a:t>
            </a:r>
            <a:r>
              <a:rPr lang="en-US" dirty="0" smtClean="0"/>
              <a:t>activity?</a:t>
            </a:r>
          </a:p>
          <a:p>
            <a:pPr lvl="2"/>
            <a:r>
              <a:rPr lang="en-US" dirty="0" smtClean="0"/>
              <a:t>Are </a:t>
            </a:r>
            <a:r>
              <a:rPr lang="en-US" dirty="0"/>
              <a:t>learners sufficiently prepared for using the devices?</a:t>
            </a:r>
          </a:p>
          <a:p>
            <a:pPr lvl="1"/>
            <a:r>
              <a:rPr lang="en-US" dirty="0" smtClean="0"/>
              <a:t>Outcomes</a:t>
            </a:r>
          </a:p>
          <a:p>
            <a:pPr lvl="2"/>
            <a:r>
              <a:rPr lang="en-US" dirty="0" smtClean="0"/>
              <a:t>What </a:t>
            </a:r>
            <a:r>
              <a:rPr lang="en-US" dirty="0"/>
              <a:t>learning supports are necessary to ensure that the learning outcomes are met?</a:t>
            </a:r>
          </a:p>
          <a:p>
            <a:pPr lvl="1"/>
            <a:r>
              <a:rPr lang="en-US" dirty="0" smtClean="0"/>
              <a:t>Pedagogy</a:t>
            </a:r>
          </a:p>
          <a:p>
            <a:pPr lvl="2"/>
            <a:r>
              <a:rPr lang="en-US" dirty="0" smtClean="0"/>
              <a:t>How </a:t>
            </a:r>
            <a:r>
              <a:rPr lang="en-US" dirty="0"/>
              <a:t>will mobile interactions be facilitated? What teacher actions are necessary to ensure that students are learning?</a:t>
            </a:r>
          </a:p>
          <a:p>
            <a:pPr lvl="1"/>
            <a:r>
              <a:rPr lang="en-US" dirty="0"/>
              <a:t>Ethics</a:t>
            </a:r>
          </a:p>
          <a:p>
            <a:pPr lvl="2"/>
            <a:r>
              <a:rPr lang="en-US" dirty="0"/>
              <a:t>Are the learners leaving behind digital footprints? Who can access these footprints, and how? For what purposes?</a:t>
            </a:r>
          </a:p>
          <a:p>
            <a:pPr lvl="2"/>
            <a:r>
              <a:rPr lang="en-US" dirty="0"/>
              <a:t>Does everyone have the technology access that they need to easily complete </a:t>
            </a:r>
            <a:r>
              <a:rPr lang="en-US" dirty="0" smtClean="0"/>
              <a:t>the activity</a:t>
            </a:r>
            <a:r>
              <a:rPr lang="en-US" dirty="0"/>
              <a:t>?</a:t>
            </a:r>
          </a:p>
          <a:p>
            <a:pPr lvl="2"/>
            <a:r>
              <a:rPr lang="en-US" dirty="0"/>
              <a:t>Is anyone overwhelmed or uncomfortable with the activity?</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Denned &amp; </a:t>
            </a:r>
            <a:r>
              <a:rPr lang="en-US" sz="1000" dirty="0" err="1" smtClean="0">
                <a:latin typeface="Arial" panose="020B0604020202020204" pitchFamily="34" charset="0"/>
                <a:cs typeface="Arial" panose="020B0604020202020204" pitchFamily="34" charset="0"/>
              </a:rPr>
              <a:t>Hao</a:t>
            </a:r>
            <a:r>
              <a:rPr lang="en-US" sz="1000" dirty="0" smtClean="0">
                <a:latin typeface="Arial" panose="020B0604020202020204" pitchFamily="34" charset="0"/>
                <a:cs typeface="Arial" panose="020B0604020202020204" pitchFamily="34" charset="0"/>
              </a:rPr>
              <a:t> (2011)</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3513444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 Small group evaluation appropriate/feasible?</a:t>
            </a:r>
            <a:endParaRPr lang="en-US" dirty="0"/>
          </a:p>
        </p:txBody>
      </p:sp>
      <p:sp>
        <p:nvSpPr>
          <p:cNvPr id="8" name="Content Placeholder 7"/>
          <p:cNvSpPr>
            <a:spLocks noGrp="1"/>
          </p:cNvSpPr>
          <p:nvPr>
            <p:ph sz="quarter" idx="1"/>
          </p:nvPr>
        </p:nvSpPr>
        <p:spPr/>
        <p:txBody>
          <a:bodyPr>
            <a:normAutofit/>
          </a:bodyPr>
          <a:lstStyle/>
          <a:p>
            <a:r>
              <a:rPr lang="en-US" dirty="0"/>
              <a:t>Focuses on efficacy of instruction or support</a:t>
            </a:r>
            <a:endParaRPr lang="en-US" dirty="0" smtClean="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3732743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8.13. Field evaluation appropriate/feasible?</a:t>
            </a:r>
            <a:endParaRPr lang="en-US" dirty="0"/>
          </a:p>
        </p:txBody>
      </p:sp>
      <p:sp>
        <p:nvSpPr>
          <p:cNvPr id="8" name="Content Placeholder 7"/>
          <p:cNvSpPr>
            <a:spLocks noGrp="1"/>
          </p:cNvSpPr>
          <p:nvPr>
            <p:ph sz="quarter" idx="1"/>
          </p:nvPr>
        </p:nvSpPr>
        <p:spPr/>
        <p:txBody>
          <a:bodyPr>
            <a:normAutofit/>
          </a:bodyPr>
          <a:lstStyle/>
          <a:p>
            <a:r>
              <a:rPr lang="en-US" dirty="0"/>
              <a:t>Focuses on </a:t>
            </a:r>
            <a:r>
              <a:rPr lang="en-US" dirty="0" smtClean="0"/>
              <a:t>logistical considerations and feasibility</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3337513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8.19. Evaluation of skills in the performance context appropriate/feasible?</a:t>
            </a:r>
            <a:endParaRPr lang="en-US" dirty="0"/>
          </a:p>
        </p:txBody>
      </p:sp>
      <p:sp>
        <p:nvSpPr>
          <p:cNvPr id="8" name="Content Placeholder 7"/>
          <p:cNvSpPr>
            <a:spLocks noGrp="1"/>
          </p:cNvSpPr>
          <p:nvPr>
            <p:ph sz="quarter" idx="1"/>
          </p:nvPr>
        </p:nvSpPr>
        <p:spPr/>
        <p:txBody>
          <a:bodyPr>
            <a:normAutofit/>
          </a:bodyPr>
          <a:lstStyle/>
          <a:p>
            <a:r>
              <a:rPr lang="en-US" dirty="0"/>
              <a:t>Focuses on use and retention of learned skills in performance context and impact on organization</a:t>
            </a:r>
            <a:endParaRPr lang="en-US" dirty="0" smtClean="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3741860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8.25. Create Formative Evaluation Report</a:t>
            </a:r>
            <a:endParaRPr lang="en-US" dirty="0"/>
          </a:p>
        </p:txBody>
      </p:sp>
      <p:sp>
        <p:nvSpPr>
          <p:cNvPr id="8" name="Content Placeholder 7"/>
          <p:cNvSpPr>
            <a:spLocks noGrp="1"/>
          </p:cNvSpPr>
          <p:nvPr>
            <p:ph sz="quarter" idx="1"/>
          </p:nvPr>
        </p:nvSpPr>
        <p:spPr/>
        <p:txBody>
          <a:bodyPr/>
          <a:lstStyle/>
          <a:p>
            <a:r>
              <a:rPr lang="en-US" dirty="0" smtClean="0"/>
              <a:t>Includes results of:</a:t>
            </a:r>
          </a:p>
          <a:p>
            <a:pPr lvl="1"/>
            <a:r>
              <a:rPr lang="en-US" dirty="0" smtClean="0"/>
              <a:t>One-to-one evaluation</a:t>
            </a:r>
          </a:p>
          <a:p>
            <a:pPr lvl="1"/>
            <a:r>
              <a:rPr lang="en-US" dirty="0" smtClean="0"/>
              <a:t>Small group evaluation</a:t>
            </a:r>
          </a:p>
          <a:p>
            <a:pPr lvl="1"/>
            <a:r>
              <a:rPr lang="en-US" dirty="0" smtClean="0"/>
              <a:t>Field trial</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9770477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Develop materials revision analysis table</a:t>
            </a:r>
            <a:endParaRPr lang="en-US" dirty="0"/>
          </a:p>
        </p:txBody>
      </p:sp>
      <p:sp>
        <p:nvSpPr>
          <p:cNvPr id="8" name="Content Placeholder 7"/>
          <p:cNvSpPr>
            <a:spLocks noGrp="1"/>
          </p:cNvSpPr>
          <p:nvPr>
            <p:ph sz="quarter" idx="1"/>
          </p:nvPr>
        </p:nvSpPr>
        <p:spPr/>
        <p:txBody>
          <a:bodyPr>
            <a:normAutofit/>
          </a:bodyPr>
          <a:lstStyle/>
          <a:p>
            <a:r>
              <a:rPr lang="en-US" dirty="0" smtClean="0"/>
              <a:t>Describes:</a:t>
            </a:r>
            <a:endParaRPr lang="en-US" dirty="0"/>
          </a:p>
          <a:p>
            <a:pPr lvl="1"/>
            <a:r>
              <a:rPr lang="en-US" dirty="0"/>
              <a:t>Problems</a:t>
            </a:r>
          </a:p>
          <a:p>
            <a:pPr lvl="1"/>
            <a:r>
              <a:rPr lang="en-US" dirty="0"/>
              <a:t>Changes</a:t>
            </a:r>
          </a:p>
          <a:p>
            <a:pPr lvl="1"/>
            <a:r>
              <a:rPr lang="en-US" dirty="0"/>
              <a:t>Evidence that changes are needed</a:t>
            </a:r>
          </a:p>
          <a:p>
            <a:pPr lvl="1"/>
            <a:r>
              <a:rPr lang="en-US" dirty="0"/>
              <a:t>Sources of evidence cited for each component in the materials</a:t>
            </a:r>
            <a:endParaRPr lang="en-US" dirty="0" smtClean="0"/>
          </a:p>
        </p:txBody>
      </p:sp>
      <p:sp>
        <p:nvSpPr>
          <p:cNvPr id="22" name="TextBox 21">
            <a:hlinkClick r:id="rId3" action="ppaction://hlinksldjump"/>
          </p:cNvPr>
          <p:cNvSpPr txBox="1"/>
          <p:nvPr/>
        </p:nvSpPr>
        <p:spPr>
          <a:xfrm>
            <a:off x="893618" y="6400800"/>
            <a:ext cx="148971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17618"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70218"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762488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 Evaluate </a:t>
            </a:r>
            <a:r>
              <a:rPr lang="en-US" dirty="0"/>
              <a:t>PS elements in terms of impact on performance and organization</a:t>
            </a:r>
          </a:p>
        </p:txBody>
      </p:sp>
      <p:sp>
        <p:nvSpPr>
          <p:cNvPr id="8" name="Content Placeholder 7"/>
          <p:cNvSpPr>
            <a:spLocks noGrp="1"/>
          </p:cNvSpPr>
          <p:nvPr>
            <p:ph sz="quarter" idx="1"/>
          </p:nvPr>
        </p:nvSpPr>
        <p:spPr/>
        <p:txBody>
          <a:bodyPr/>
          <a:lstStyle/>
          <a:p>
            <a:r>
              <a:rPr lang="en-US" dirty="0" smtClean="0"/>
              <a:t>Performance </a:t>
            </a:r>
            <a:r>
              <a:rPr lang="en-US" dirty="0"/>
              <a:t>improvement </a:t>
            </a:r>
          </a:p>
          <a:p>
            <a:r>
              <a:rPr lang="en-US" dirty="0" smtClean="0"/>
              <a:t>Efficiency </a:t>
            </a:r>
            <a:r>
              <a:rPr lang="en-US" dirty="0"/>
              <a:t>and productivity </a:t>
            </a:r>
          </a:p>
          <a:p>
            <a:r>
              <a:rPr lang="en-US" dirty="0" smtClean="0"/>
              <a:t>Reduction </a:t>
            </a:r>
            <a:r>
              <a:rPr lang="en-US" dirty="0"/>
              <a:t>in training/downtime </a:t>
            </a:r>
          </a:p>
          <a:p>
            <a:r>
              <a:rPr lang="en-US" dirty="0" smtClean="0"/>
              <a:t>Reduction </a:t>
            </a:r>
            <a:r>
              <a:rPr lang="en-US" dirty="0"/>
              <a:t>in waste </a:t>
            </a:r>
          </a:p>
          <a:p>
            <a:r>
              <a:rPr lang="en-US" dirty="0" smtClean="0"/>
              <a:t>Job </a:t>
            </a:r>
            <a:r>
              <a:rPr lang="en-US" dirty="0"/>
              <a:t>satisfaction </a:t>
            </a:r>
          </a:p>
          <a:p>
            <a:r>
              <a:rPr lang="en-US" dirty="0" smtClean="0"/>
              <a:t>Customer </a:t>
            </a:r>
            <a:r>
              <a:rPr lang="en-US" dirty="0"/>
              <a:t>satisfaction </a:t>
            </a:r>
          </a:p>
          <a:p>
            <a:r>
              <a:rPr lang="en-US" dirty="0" smtClean="0"/>
              <a:t>Revenue </a:t>
            </a:r>
          </a:p>
        </p:txBody>
      </p:sp>
      <p:sp>
        <p:nvSpPr>
          <p:cNvPr id="22" name="TextBox 21">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a:latin typeface="Arial" panose="020B0604020202020204" pitchFamily="34" charset="0"/>
                <a:cs typeface="Arial" panose="020B0604020202020204" pitchFamily="34" charset="0"/>
              </a:rPr>
              <a:t>Rosenberg (2014</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8910505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10.13. Evaluate </a:t>
            </a:r>
            <a:r>
              <a:rPr lang="en-US" dirty="0"/>
              <a:t>instruction for effectiveness with target group in intended setting</a:t>
            </a:r>
          </a:p>
        </p:txBody>
      </p:sp>
      <p:sp>
        <p:nvSpPr>
          <p:cNvPr id="8" name="Content Placeholder 7"/>
          <p:cNvSpPr>
            <a:spLocks noGrp="1"/>
          </p:cNvSpPr>
          <p:nvPr>
            <p:ph sz="quarter" idx="1"/>
          </p:nvPr>
        </p:nvSpPr>
        <p:spPr/>
        <p:txBody>
          <a:bodyPr>
            <a:normAutofit/>
          </a:bodyPr>
          <a:lstStyle/>
          <a:p>
            <a:r>
              <a:rPr lang="en-US" dirty="0" smtClean="0"/>
              <a:t>M-COPE model questions</a:t>
            </a:r>
            <a:endParaRPr lang="en-US" dirty="0"/>
          </a:p>
          <a:p>
            <a:pPr lvl="1"/>
            <a:r>
              <a:rPr lang="en-US" dirty="0"/>
              <a:t>Mobile</a:t>
            </a:r>
          </a:p>
          <a:p>
            <a:pPr lvl="2"/>
            <a:r>
              <a:rPr lang="en-US" dirty="0"/>
              <a:t>Can evaluation data be automatically collected and </a:t>
            </a:r>
            <a:r>
              <a:rPr lang="en-US" dirty="0" err="1"/>
              <a:t>analysed</a:t>
            </a:r>
            <a:r>
              <a:rPr lang="en-US" dirty="0"/>
              <a:t> via mobile tools?</a:t>
            </a:r>
          </a:p>
          <a:p>
            <a:pPr lvl="2"/>
            <a:r>
              <a:rPr lang="en-US" dirty="0"/>
              <a:t>Did the devices and apps function as anticipated?</a:t>
            </a:r>
          </a:p>
          <a:p>
            <a:pPr lvl="1"/>
            <a:r>
              <a:rPr lang="en-US" dirty="0"/>
              <a:t>Conditions</a:t>
            </a:r>
          </a:p>
          <a:p>
            <a:pPr lvl="2"/>
            <a:r>
              <a:rPr lang="en-US" dirty="0"/>
              <a:t>How did mobile devices support learning in this context? What were </a:t>
            </a:r>
            <a:r>
              <a:rPr lang="en-US" dirty="0" smtClean="0"/>
              <a:t>learner attitudes </a:t>
            </a:r>
            <a:r>
              <a:rPr lang="en-US" dirty="0"/>
              <a:t>toward the technology?</a:t>
            </a:r>
          </a:p>
          <a:p>
            <a:pPr lvl="1"/>
            <a:r>
              <a:rPr lang="en-US" dirty="0"/>
              <a:t>Outcomes</a:t>
            </a:r>
          </a:p>
          <a:p>
            <a:pPr lvl="2"/>
            <a:r>
              <a:rPr lang="en-US" dirty="0"/>
              <a:t>Were the anticipated outcomes achieved? Were there any </a:t>
            </a:r>
            <a:r>
              <a:rPr lang="en-US" dirty="0" smtClean="0"/>
              <a:t>unanticipated outcomes</a:t>
            </a:r>
            <a:r>
              <a:rPr lang="en-US" dirty="0"/>
              <a:t>?</a:t>
            </a:r>
          </a:p>
          <a:p>
            <a:pPr lvl="1"/>
            <a:r>
              <a:rPr lang="en-US" dirty="0"/>
              <a:t>Pedagogy</a:t>
            </a:r>
          </a:p>
          <a:p>
            <a:pPr lvl="2"/>
            <a:r>
              <a:rPr lang="en-US" dirty="0"/>
              <a:t>Did the mobile devices enhance or detract from the learning experience?</a:t>
            </a:r>
          </a:p>
          <a:p>
            <a:pPr lvl="1"/>
            <a:r>
              <a:rPr lang="en-US" dirty="0"/>
              <a:t>Ethics</a:t>
            </a:r>
          </a:p>
          <a:p>
            <a:pPr lvl="2"/>
            <a:r>
              <a:rPr lang="en-US" dirty="0"/>
              <a:t>Was anyone overwhelmed or uncomfortable using the mobile </a:t>
            </a:r>
            <a:r>
              <a:rPr lang="en-US" dirty="0" smtClean="0"/>
              <a:t>device?</a:t>
            </a:r>
            <a:endParaRPr lang="en-US" dirty="0"/>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Dennen &amp; </a:t>
            </a:r>
            <a:r>
              <a:rPr lang="en-US" sz="1000" dirty="0" err="1" smtClean="0">
                <a:latin typeface="Arial" panose="020B0604020202020204" pitchFamily="34" charset="0"/>
                <a:cs typeface="Arial" panose="020B0604020202020204" pitchFamily="34" charset="0"/>
              </a:rPr>
              <a:t>Hao</a:t>
            </a:r>
            <a:r>
              <a:rPr lang="en-US" sz="1000" dirty="0" smtClean="0">
                <a:latin typeface="Arial" panose="020B0604020202020204" pitchFamily="34" charset="0"/>
                <a:cs typeface="Arial" panose="020B0604020202020204" pitchFamily="34" charset="0"/>
              </a:rPr>
              <a:t>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3768509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10.14. Create Summative Evaluation Report</a:t>
            </a:r>
            <a:endParaRPr lang="en-US" dirty="0"/>
          </a:p>
        </p:txBody>
      </p:sp>
      <p:sp>
        <p:nvSpPr>
          <p:cNvPr id="8" name="Content Placeholder 7"/>
          <p:cNvSpPr>
            <a:spLocks noGrp="1"/>
          </p:cNvSpPr>
          <p:nvPr>
            <p:ph sz="quarter" idx="1"/>
          </p:nvPr>
        </p:nvSpPr>
        <p:spPr/>
        <p:txBody>
          <a:bodyPr/>
          <a:lstStyle/>
          <a:p>
            <a:r>
              <a:rPr lang="en-US" dirty="0" smtClean="0"/>
              <a:t>Includes:</a:t>
            </a:r>
          </a:p>
          <a:p>
            <a:pPr lvl="1"/>
            <a:r>
              <a:rPr lang="en-US" dirty="0" smtClean="0"/>
              <a:t>Procedure</a:t>
            </a:r>
          </a:p>
          <a:p>
            <a:pPr lvl="1"/>
            <a:r>
              <a:rPr lang="en-US" dirty="0" smtClean="0"/>
              <a:t>Results</a:t>
            </a:r>
          </a:p>
          <a:p>
            <a:pPr lvl="1"/>
            <a:r>
              <a:rPr lang="en-US" dirty="0" smtClean="0"/>
              <a:t>Recommendations</a:t>
            </a:r>
          </a:p>
        </p:txBody>
      </p:sp>
      <p:sp>
        <p:nvSpPr>
          <p:cNvPr id="11" name="TextBox 10">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rPr>
              <a:t>P</a:t>
            </a:r>
            <a:r>
              <a:rPr lang="en-US" u="sng" dirty="0" smtClean="0">
                <a:solidFill>
                  <a:schemeClr val="accent2">
                    <a:lumMod val="50000"/>
                  </a:schemeClr>
                </a:solidFill>
                <a:latin typeface="Arial" panose="020B0604020202020204" pitchFamily="34" charset="0"/>
                <a:cs typeface="Arial" panose="020B0604020202020204" pitchFamily="34" charset="0"/>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2438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3778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1143000" y="1447801"/>
            <a:ext cx="7871736" cy="1644840"/>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smtClean="0">
                <a:solidFill>
                  <a:schemeClr val="tx1"/>
                </a:solidFill>
                <a:latin typeface="Arial" panose="020B0604020202020204" pitchFamily="34" charset="0"/>
                <a:cs typeface="Arial" panose="020B0604020202020204" pitchFamily="34" charset="0"/>
              </a:rPr>
              <a:t>Determine Moment of Learning Need</a:t>
            </a:r>
          </a:p>
        </p:txBody>
      </p:sp>
      <p:sp>
        <p:nvSpPr>
          <p:cNvPr id="2" name="Title 1"/>
          <p:cNvSpPr>
            <a:spLocks noGrp="1"/>
          </p:cNvSpPr>
          <p:nvPr>
            <p:ph type="title"/>
          </p:nvPr>
        </p:nvSpPr>
        <p:spPr/>
        <p:txBody>
          <a:bodyPr>
            <a:normAutofit/>
          </a:bodyPr>
          <a:lstStyle/>
          <a:p>
            <a:r>
              <a:rPr lang="en-US" dirty="0" smtClean="0"/>
              <a:t>PS1a. Conduct PS analysis (1 of 3)</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&amp; Mosher (2011)</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stCxn id="42" idx="3"/>
            <a:endCxn id="90" idx="1"/>
          </p:cNvCxnSpPr>
          <p:nvPr/>
        </p:nvCxnSpPr>
        <p:spPr>
          <a:xfrm>
            <a:off x="1021369" y="2429687"/>
            <a:ext cx="25489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Diamond 89"/>
          <p:cNvSpPr/>
          <p:nvPr/>
        </p:nvSpPr>
        <p:spPr>
          <a:xfrm>
            <a:off x="1276265" y="1913432"/>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PS1.1</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Do performers need to learn how to do this for the first time?</a:t>
            </a:r>
            <a:br>
              <a:rPr lang="en-US" sz="700" dirty="0">
                <a:solidFill>
                  <a:schemeClr val="tx1"/>
                </a:solidFill>
                <a:latin typeface="Arial" panose="020B0604020202020204" pitchFamily="34" charset="0"/>
                <a:cs typeface="Arial" panose="020B0604020202020204" pitchFamily="34" charset="0"/>
              </a:rPr>
            </a:br>
            <a:r>
              <a:rPr lang="en-US" sz="700" b="1" dirty="0">
                <a:solidFill>
                  <a:schemeClr val="tx1"/>
                </a:solidFill>
                <a:latin typeface="Arial" panose="020B0604020202020204" pitchFamily="34" charset="0"/>
                <a:cs typeface="Arial" panose="020B0604020202020204" pitchFamily="34" charset="0"/>
              </a:rPr>
              <a:t>(NEW)</a:t>
            </a:r>
          </a:p>
        </p:txBody>
      </p:sp>
      <p:sp>
        <p:nvSpPr>
          <p:cNvPr id="114" name="TextBox 113"/>
          <p:cNvSpPr txBox="1"/>
          <p:nvPr/>
        </p:nvSpPr>
        <p:spPr>
          <a:xfrm>
            <a:off x="5255681" y="462094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15" name="TextBox 114"/>
          <p:cNvSpPr txBox="1"/>
          <p:nvPr/>
        </p:nvSpPr>
        <p:spPr>
          <a:xfrm>
            <a:off x="1905000" y="2895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63" name="TextBox 162"/>
          <p:cNvSpPr txBox="1"/>
          <p:nvPr/>
        </p:nvSpPr>
        <p:spPr>
          <a:xfrm>
            <a:off x="2498659" y="221424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09" name="TextBox 108"/>
          <p:cNvSpPr txBox="1"/>
          <p:nvPr/>
        </p:nvSpPr>
        <p:spPr>
          <a:xfrm>
            <a:off x="3258339" y="38994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42" name="Flowchart: Terminator 41"/>
          <p:cNvSpPr/>
          <p:nvPr/>
        </p:nvSpPr>
        <p:spPr>
          <a:xfrm>
            <a:off x="259369" y="2315387"/>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46" name="Diamond 45"/>
          <p:cNvSpPr/>
          <p:nvPr/>
        </p:nvSpPr>
        <p:spPr>
          <a:xfrm>
            <a:off x="2795625" y="1913432"/>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Do performers need to expand the depth and breadth of what they learned?</a:t>
            </a:r>
            <a:br>
              <a:rPr lang="en-US" sz="700" dirty="0">
                <a:solidFill>
                  <a:schemeClr val="tx1"/>
                </a:solidFill>
                <a:latin typeface="Arial" panose="020B0604020202020204" pitchFamily="34" charset="0"/>
                <a:cs typeface="Arial" panose="020B0604020202020204" pitchFamily="34" charset="0"/>
              </a:rPr>
            </a:br>
            <a:r>
              <a:rPr lang="en-US" sz="700" b="1" dirty="0">
                <a:solidFill>
                  <a:schemeClr val="tx1"/>
                </a:solidFill>
                <a:latin typeface="Arial" panose="020B0604020202020204" pitchFamily="34" charset="0"/>
                <a:cs typeface="Arial" panose="020B0604020202020204" pitchFamily="34" charset="0"/>
              </a:rPr>
              <a:t>(MORE)</a:t>
            </a:r>
          </a:p>
        </p:txBody>
      </p:sp>
      <p:cxnSp>
        <p:nvCxnSpPr>
          <p:cNvPr id="50" name="Straight Arrow Connector 49"/>
          <p:cNvCxnSpPr>
            <a:stCxn id="90" idx="3"/>
            <a:endCxn id="46" idx="1"/>
          </p:cNvCxnSpPr>
          <p:nvPr/>
        </p:nvCxnSpPr>
        <p:spPr>
          <a:xfrm>
            <a:off x="2605831" y="2429687"/>
            <a:ext cx="18979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6" idx="3"/>
            <a:endCxn id="47" idx="1"/>
          </p:cNvCxnSpPr>
          <p:nvPr/>
        </p:nvCxnSpPr>
        <p:spPr>
          <a:xfrm>
            <a:off x="4125191" y="2429687"/>
            <a:ext cx="18979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7" idx="3"/>
            <a:endCxn id="48" idx="1"/>
          </p:cNvCxnSpPr>
          <p:nvPr/>
        </p:nvCxnSpPr>
        <p:spPr>
          <a:xfrm>
            <a:off x="5644551" y="2429687"/>
            <a:ext cx="18979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8" idx="3"/>
            <a:endCxn id="49" idx="1"/>
          </p:cNvCxnSpPr>
          <p:nvPr/>
        </p:nvCxnSpPr>
        <p:spPr>
          <a:xfrm>
            <a:off x="7163911" y="2429687"/>
            <a:ext cx="18979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018019" y="221424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3" name="TextBox 62"/>
          <p:cNvSpPr txBox="1"/>
          <p:nvPr/>
        </p:nvSpPr>
        <p:spPr>
          <a:xfrm>
            <a:off x="5537379" y="221424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4" name="TextBox 63"/>
          <p:cNvSpPr txBox="1"/>
          <p:nvPr/>
        </p:nvSpPr>
        <p:spPr>
          <a:xfrm>
            <a:off x="7056739" y="221424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7" name="Diamond 66"/>
          <p:cNvSpPr/>
          <p:nvPr/>
        </p:nvSpPr>
        <p:spPr>
          <a:xfrm>
            <a:off x="1974811" y="3585389"/>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PS1.6</a:t>
            </a:r>
            <a:endParaRPr lang="en-US" sz="800" dirty="0">
              <a:solidFill>
                <a:schemeClr val="tx1"/>
              </a:solidFill>
              <a:latin typeface="Arial" panose="020B0604020202020204" pitchFamily="34" charset="0"/>
              <a:cs typeface="Arial" panose="020B0604020202020204" pitchFamily="34" charset="0"/>
            </a:endParaRPr>
          </a:p>
          <a:p>
            <a:pPr algn="ctr"/>
            <a:r>
              <a:rPr lang="en-US" sz="800" dirty="0">
                <a:solidFill>
                  <a:schemeClr val="tx1"/>
                </a:solidFill>
                <a:latin typeface="Arial" panose="020B0604020202020204" pitchFamily="34" charset="0"/>
                <a:cs typeface="Arial" panose="020B0604020202020204" pitchFamily="34" charset="0"/>
              </a:rPr>
              <a:t>100% Instructional solution more appropriate?</a:t>
            </a:r>
          </a:p>
        </p:txBody>
      </p:sp>
      <p:sp>
        <p:nvSpPr>
          <p:cNvPr id="69" name="Diamond 68"/>
          <p:cNvSpPr/>
          <p:nvPr/>
        </p:nvSpPr>
        <p:spPr>
          <a:xfrm>
            <a:off x="4995034" y="3585389"/>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PS1.7</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instruction-optimized analysis process appropriate?</a:t>
            </a:r>
          </a:p>
        </p:txBody>
      </p:sp>
      <p:cxnSp>
        <p:nvCxnSpPr>
          <p:cNvPr id="70" name="Straight Arrow Connector 69"/>
          <p:cNvCxnSpPr>
            <a:stCxn id="67" idx="3"/>
            <a:endCxn id="69" idx="1"/>
          </p:cNvCxnSpPr>
          <p:nvPr/>
        </p:nvCxnSpPr>
        <p:spPr>
          <a:xfrm>
            <a:off x="3304377" y="4101644"/>
            <a:ext cx="169065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90" idx="2"/>
            <a:endCxn id="67" idx="0"/>
          </p:cNvCxnSpPr>
          <p:nvPr/>
        </p:nvCxnSpPr>
        <p:spPr>
          <a:xfrm rot="16200000" flipH="1">
            <a:off x="1970598" y="2916392"/>
            <a:ext cx="639447" cy="698546"/>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46" idx="2"/>
            <a:endCxn id="67" idx="0"/>
          </p:cNvCxnSpPr>
          <p:nvPr/>
        </p:nvCxnSpPr>
        <p:spPr>
          <a:xfrm rot="5400000">
            <a:off x="2730278" y="2855258"/>
            <a:ext cx="639447" cy="820814"/>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101063" y="2895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27" name="Straight Arrow Connector 226"/>
          <p:cNvCxnSpPr>
            <a:stCxn id="67" idx="1"/>
            <a:endCxn id="84" idx="2"/>
          </p:cNvCxnSpPr>
          <p:nvPr/>
        </p:nvCxnSpPr>
        <p:spPr>
          <a:xfrm flipH="1">
            <a:off x="1600200" y="4101644"/>
            <a:ext cx="374611" cy="95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Flowchart: Off-page Connector 137">
            <a:hlinkClick r:id="rId6" action="ppaction://hlinksldjump"/>
          </p:cNvPr>
          <p:cNvSpPr/>
          <p:nvPr/>
        </p:nvSpPr>
        <p:spPr>
          <a:xfrm>
            <a:off x="958688" y="3806365"/>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to 2.</a:t>
            </a:r>
            <a:endParaRPr lang="en-US" sz="800" dirty="0">
              <a:solidFill>
                <a:schemeClr val="tx1"/>
              </a:solidFill>
              <a:latin typeface="Arial" panose="020B0604020202020204" pitchFamily="34" charset="0"/>
              <a:cs typeface="Arial" panose="020B0604020202020204" pitchFamily="34" charset="0"/>
            </a:endParaRPr>
          </a:p>
        </p:txBody>
      </p:sp>
      <p:sp>
        <p:nvSpPr>
          <p:cNvPr id="88" name="Flowchart: Off-page Connector 137">
            <a:hlinkClick r:id="rId7" action="ppaction://hlinksldjump"/>
          </p:cNvPr>
          <p:cNvSpPr/>
          <p:nvPr/>
        </p:nvSpPr>
        <p:spPr>
          <a:xfrm>
            <a:off x="6712193" y="3806365"/>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PS1b.</a:t>
            </a:r>
            <a:endParaRPr lang="en-US" sz="800" dirty="0">
              <a:solidFill>
                <a:schemeClr val="tx1"/>
              </a:solidFill>
              <a:latin typeface="Arial" panose="020B0604020202020204" pitchFamily="34" charset="0"/>
              <a:cs typeface="Arial" panose="020B0604020202020204" pitchFamily="34" charset="0"/>
            </a:endParaRPr>
          </a:p>
        </p:txBody>
      </p:sp>
      <p:cxnSp>
        <p:nvCxnSpPr>
          <p:cNvPr id="232" name="Straight Arrow Connector 231"/>
          <p:cNvCxnSpPr>
            <a:stCxn id="69" idx="3"/>
            <a:endCxn id="88" idx="4"/>
          </p:cNvCxnSpPr>
          <p:nvPr/>
        </p:nvCxnSpPr>
        <p:spPr>
          <a:xfrm>
            <a:off x="6324600" y="4101644"/>
            <a:ext cx="395291"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1" name="Elbow Connector 240"/>
          <p:cNvCxnSpPr>
            <a:stCxn id="49" idx="3"/>
          </p:cNvCxnSpPr>
          <p:nvPr/>
        </p:nvCxnSpPr>
        <p:spPr>
          <a:xfrm flipH="1">
            <a:off x="8286315" y="2429687"/>
            <a:ext cx="396956" cy="1155702"/>
          </a:xfrm>
          <a:prstGeom prst="bentConnector4">
            <a:avLst>
              <a:gd name="adj1" fmla="val -57588"/>
              <a:gd name="adj2" fmla="val 7233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48" idx="2"/>
            <a:endCxn id="69" idx="0"/>
          </p:cNvCxnSpPr>
          <p:nvPr/>
        </p:nvCxnSpPr>
        <p:spPr>
          <a:xfrm rot="5400000">
            <a:off x="5759750" y="2846010"/>
            <a:ext cx="639447" cy="839311"/>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Flowchart: Off-page Connector 137">
            <a:hlinkClick r:id="rId3" action="ppaction://hlinksldjump"/>
          </p:cNvPr>
          <p:cNvSpPr/>
          <p:nvPr/>
        </p:nvSpPr>
        <p:spPr>
          <a:xfrm>
            <a:off x="7889359" y="3589817"/>
            <a:ext cx="793912" cy="91053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1. and redo </a:t>
            </a:r>
            <a:r>
              <a:rPr lang="en-US" sz="800" dirty="0" smtClean="0">
                <a:solidFill>
                  <a:schemeClr val="tx1"/>
                </a:solidFill>
                <a:latin typeface="Arial" panose="020B0604020202020204" pitchFamily="34" charset="0"/>
                <a:cs typeface="Arial" panose="020B0604020202020204" pitchFamily="34" charset="0"/>
              </a:rPr>
              <a:t>1.16. </a:t>
            </a:r>
            <a:r>
              <a:rPr lang="en-US" sz="800" dirty="0">
                <a:solidFill>
                  <a:schemeClr val="tx1"/>
                </a:solidFill>
                <a:latin typeface="Arial" panose="020B0604020202020204" pitchFamily="34" charset="0"/>
                <a:cs typeface="Arial" panose="020B0604020202020204" pitchFamily="34" charset="0"/>
              </a:rPr>
              <a:t>to verify that </a:t>
            </a:r>
            <a:r>
              <a:rPr lang="en-US" sz="800" dirty="0" smtClean="0">
                <a:solidFill>
                  <a:schemeClr val="tx1"/>
                </a:solidFill>
                <a:latin typeface="Arial" panose="020B0604020202020204" pitchFamily="34" charset="0"/>
                <a:cs typeface="Arial" panose="020B0604020202020204" pitchFamily="34" charset="0"/>
              </a:rPr>
              <a:t>PS is not part of the solution</a:t>
            </a:r>
            <a:endParaRPr lang="en-US" sz="800" dirty="0">
              <a:solidFill>
                <a:schemeClr val="tx1"/>
              </a:solidFill>
              <a:latin typeface="Arial" panose="020B0604020202020204" pitchFamily="34" charset="0"/>
              <a:cs typeface="Arial" panose="020B0604020202020204" pitchFamily="34" charset="0"/>
            </a:endParaRPr>
          </a:p>
        </p:txBody>
      </p:sp>
      <p:sp>
        <p:nvSpPr>
          <p:cNvPr id="104" name="TextBox 103"/>
          <p:cNvSpPr txBox="1"/>
          <p:nvPr/>
        </p:nvSpPr>
        <p:spPr>
          <a:xfrm>
            <a:off x="8610600" y="220766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10" name="TextBox 109"/>
          <p:cNvSpPr txBox="1"/>
          <p:nvPr/>
        </p:nvSpPr>
        <p:spPr>
          <a:xfrm>
            <a:off x="6324600" y="38994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47" name="Elbow Connector 246"/>
          <p:cNvCxnSpPr>
            <a:stCxn id="69" idx="2"/>
            <a:endCxn id="84" idx="3"/>
          </p:cNvCxnSpPr>
          <p:nvPr/>
        </p:nvCxnSpPr>
        <p:spPr>
          <a:xfrm rot="5400000" flipH="1">
            <a:off x="3359143" y="2317225"/>
            <a:ext cx="220976" cy="4380373"/>
          </a:xfrm>
          <a:prstGeom prst="bentConnector4">
            <a:avLst>
              <a:gd name="adj1" fmla="val -103450"/>
              <a:gd name="adj2" fmla="val 10006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Diamond 46">
            <a:hlinkClick r:id="rId8" action="ppaction://hlinksldjump"/>
          </p:cNvPr>
          <p:cNvSpPr/>
          <p:nvPr/>
        </p:nvSpPr>
        <p:spPr>
          <a:xfrm>
            <a:off x="4314985" y="1913432"/>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PS1.3</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Do performers need to act on what they learned?</a:t>
            </a:r>
            <a:br>
              <a:rPr lang="en-US" sz="700" dirty="0">
                <a:solidFill>
                  <a:schemeClr val="tx1"/>
                </a:solidFill>
                <a:latin typeface="Arial" panose="020B0604020202020204" pitchFamily="34" charset="0"/>
                <a:cs typeface="Arial" panose="020B0604020202020204" pitchFamily="34" charset="0"/>
              </a:rPr>
            </a:br>
            <a:r>
              <a:rPr lang="en-US" sz="700" b="1" dirty="0">
                <a:solidFill>
                  <a:schemeClr val="tx1"/>
                </a:solidFill>
                <a:latin typeface="Arial" panose="020B0604020202020204" pitchFamily="34" charset="0"/>
                <a:cs typeface="Arial" panose="020B0604020202020204" pitchFamily="34" charset="0"/>
              </a:rPr>
              <a:t>(APPLY)</a:t>
            </a:r>
          </a:p>
        </p:txBody>
      </p:sp>
      <p:sp>
        <p:nvSpPr>
          <p:cNvPr id="48" name="Diamond 47">
            <a:hlinkClick r:id="rId9" action="ppaction://hlinksldjump"/>
          </p:cNvPr>
          <p:cNvSpPr/>
          <p:nvPr/>
        </p:nvSpPr>
        <p:spPr>
          <a:xfrm>
            <a:off x="5834345" y="1913432"/>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PS1.4</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Do performers need to learn how to do this to solve problems?</a:t>
            </a:r>
            <a:br>
              <a:rPr lang="en-US" sz="700" dirty="0">
                <a:solidFill>
                  <a:schemeClr val="tx1"/>
                </a:solidFill>
                <a:latin typeface="Arial" panose="020B0604020202020204" pitchFamily="34" charset="0"/>
                <a:cs typeface="Arial" panose="020B0604020202020204" pitchFamily="34" charset="0"/>
              </a:rPr>
            </a:br>
            <a:r>
              <a:rPr lang="en-US" sz="700" b="1" dirty="0">
                <a:solidFill>
                  <a:schemeClr val="tx1"/>
                </a:solidFill>
                <a:latin typeface="Arial" panose="020B0604020202020204" pitchFamily="34" charset="0"/>
                <a:cs typeface="Arial" panose="020B0604020202020204" pitchFamily="34" charset="0"/>
              </a:rPr>
              <a:t>(SOLVE)</a:t>
            </a:r>
          </a:p>
        </p:txBody>
      </p:sp>
      <p:sp>
        <p:nvSpPr>
          <p:cNvPr id="49" name="Diamond 48">
            <a:hlinkClick r:id="rId10" action="ppaction://hlinksldjump"/>
          </p:cNvPr>
          <p:cNvSpPr/>
          <p:nvPr/>
        </p:nvSpPr>
        <p:spPr>
          <a:xfrm>
            <a:off x="7353705" y="1913432"/>
            <a:ext cx="1329566" cy="103251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PS1.5</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Do performers need to learn a new way of doing something?</a:t>
            </a:r>
            <a:br>
              <a:rPr lang="en-US" sz="700" dirty="0">
                <a:solidFill>
                  <a:schemeClr val="tx1"/>
                </a:solidFill>
                <a:latin typeface="Arial" panose="020B0604020202020204" pitchFamily="34" charset="0"/>
                <a:cs typeface="Arial" panose="020B0604020202020204" pitchFamily="34" charset="0"/>
              </a:rPr>
            </a:br>
            <a:r>
              <a:rPr lang="en-US" sz="700" b="1" dirty="0">
                <a:solidFill>
                  <a:schemeClr val="tx1"/>
                </a:solidFill>
                <a:latin typeface="Arial" panose="020B0604020202020204" pitchFamily="34" charset="0"/>
                <a:cs typeface="Arial" panose="020B0604020202020204" pitchFamily="34" charset="0"/>
              </a:rPr>
              <a:t>(CHANGE)</a:t>
            </a:r>
          </a:p>
        </p:txBody>
      </p:sp>
      <p:sp>
        <p:nvSpPr>
          <p:cNvPr id="81" name="TextBox 80">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82" name="Elbow Connector 81"/>
          <p:cNvCxnSpPr>
            <a:stCxn id="49" idx="2"/>
            <a:endCxn id="69" idx="0"/>
          </p:cNvCxnSpPr>
          <p:nvPr/>
        </p:nvCxnSpPr>
        <p:spPr>
          <a:xfrm rot="5400000">
            <a:off x="6519430" y="2086330"/>
            <a:ext cx="639447" cy="2358671"/>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47" idx="2"/>
            <a:endCxn id="69" idx="0"/>
          </p:cNvCxnSpPr>
          <p:nvPr/>
        </p:nvCxnSpPr>
        <p:spPr>
          <a:xfrm rot="16200000" flipH="1">
            <a:off x="5000069" y="2925640"/>
            <a:ext cx="639447" cy="68004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21933" y="30502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5" name="TextBox 84"/>
          <p:cNvSpPr txBox="1"/>
          <p:nvPr/>
        </p:nvSpPr>
        <p:spPr>
          <a:xfrm>
            <a:off x="6435016" y="30502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6" name="TextBox 85"/>
          <p:cNvSpPr txBox="1"/>
          <p:nvPr/>
        </p:nvSpPr>
        <p:spPr>
          <a:xfrm>
            <a:off x="4949456" y="30502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7" name="TextBox 86"/>
          <p:cNvSpPr txBox="1"/>
          <p:nvPr/>
        </p:nvSpPr>
        <p:spPr>
          <a:xfrm>
            <a:off x="1638300" y="38994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68" name="Oval 67">
            <a:hlinkClick r:id="rId8" action="ppaction://hlinksldjump"/>
          </p:cNvPr>
          <p:cNvSpPr/>
          <p:nvPr/>
        </p:nvSpPr>
        <p:spPr>
          <a:xfrm>
            <a:off x="5421723" y="2353487"/>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73" name="Oval 72">
            <a:hlinkClick r:id="rId9" action="ppaction://hlinksldjump"/>
          </p:cNvPr>
          <p:cNvSpPr/>
          <p:nvPr/>
        </p:nvSpPr>
        <p:spPr>
          <a:xfrm>
            <a:off x="6956749" y="235197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9" name="Oval 88">
            <a:hlinkClick r:id="rId10" action="ppaction://hlinksldjump"/>
          </p:cNvPr>
          <p:cNvSpPr/>
          <p:nvPr/>
        </p:nvSpPr>
        <p:spPr>
          <a:xfrm>
            <a:off x="8458200" y="235197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29870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838200" y="4780356"/>
            <a:ext cx="6858000" cy="139293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Process Analysis</a:t>
            </a:r>
          </a:p>
        </p:txBody>
      </p:sp>
      <p:sp>
        <p:nvSpPr>
          <p:cNvPr id="76" name="Rectangle 75"/>
          <p:cNvSpPr/>
          <p:nvPr/>
        </p:nvSpPr>
        <p:spPr>
          <a:xfrm>
            <a:off x="2971800" y="3200400"/>
            <a:ext cx="4038600" cy="139293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Critical Skills Analysis</a:t>
            </a:r>
          </a:p>
        </p:txBody>
      </p:sp>
      <p:sp>
        <p:nvSpPr>
          <p:cNvPr id="2" name="Title 1"/>
          <p:cNvSpPr>
            <a:spLocks noGrp="1"/>
          </p:cNvSpPr>
          <p:nvPr>
            <p:ph type="title"/>
          </p:nvPr>
        </p:nvSpPr>
        <p:spPr/>
        <p:txBody>
          <a:bodyPr>
            <a:normAutofit/>
          </a:bodyPr>
          <a:lstStyle/>
          <a:p>
            <a:r>
              <a:rPr lang="en-US" dirty="0" smtClean="0"/>
              <a:t>PS1b</a:t>
            </a:r>
            <a:r>
              <a:rPr lang="en-US" dirty="0"/>
              <a:t>. Conduct PS </a:t>
            </a:r>
            <a:r>
              <a:rPr lang="en-US" dirty="0" smtClean="0"/>
              <a:t>analysis (2 </a:t>
            </a:r>
            <a:r>
              <a:rPr lang="en-US" dirty="0"/>
              <a:t>of </a:t>
            </a:r>
            <a:r>
              <a:rPr lang="en-US" dirty="0" smtClean="0"/>
              <a:t>3)</a:t>
            </a:r>
            <a:endParaRPr lang="en-US" dirty="0"/>
          </a:p>
        </p:txBody>
      </p:sp>
      <p:sp>
        <p:nvSpPr>
          <p:cNvPr id="65" name="Rectangle 64"/>
          <p:cNvSpPr/>
          <p:nvPr/>
        </p:nvSpPr>
        <p:spPr>
          <a:xfrm>
            <a:off x="5410200" y="1524000"/>
            <a:ext cx="1558290" cy="139293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Audience Analysis</a:t>
            </a:r>
          </a:p>
        </p:txBody>
      </p:sp>
      <p:sp>
        <p:nvSpPr>
          <p:cNvPr id="57" name="Rectangle 56">
            <a:hlinkClick r:id="rId3" action="ppaction://hlinksldjump"/>
          </p:cNvPr>
          <p:cNvSpPr/>
          <p:nvPr/>
        </p:nvSpPr>
        <p:spPr>
          <a:xfrm>
            <a:off x="1142999" y="1524000"/>
            <a:ext cx="4038601" cy="139293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a:solidFill>
                  <a:schemeClr val="tx1"/>
                </a:solidFill>
                <a:latin typeface="Arial" panose="020B0604020202020204" pitchFamily="34" charset="0"/>
                <a:cs typeface="Arial" panose="020B0604020202020204" pitchFamily="34" charset="0"/>
              </a:rPr>
              <a:t>Rapid Task </a:t>
            </a:r>
            <a:r>
              <a:rPr lang="en-US" sz="1200" b="1" dirty="0" smtClean="0">
                <a:solidFill>
                  <a:schemeClr val="tx1"/>
                </a:solidFill>
                <a:latin typeface="Arial" panose="020B0604020202020204" pitchFamily="34" charset="0"/>
                <a:cs typeface="Arial" panose="020B0604020202020204" pitchFamily="34" charset="0"/>
              </a:rPr>
              <a:t>Analysis </a:t>
            </a: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a:latin typeface="Arial" panose="020B0604020202020204" pitchFamily="34" charset="0"/>
                <a:cs typeface="Arial" panose="020B0604020202020204" pitchFamily="34" charset="0"/>
              </a:rPr>
              <a:t>Gottfredson</a:t>
            </a:r>
            <a:r>
              <a:rPr lang="en-US" sz="1000" dirty="0">
                <a:latin typeface="Arial" panose="020B0604020202020204" pitchFamily="34" charset="0"/>
                <a:cs typeface="Arial" panose="020B0604020202020204" pitchFamily="34" charset="0"/>
              </a:rPr>
              <a:t> &amp; Mosher (2011)</a:t>
            </a:r>
          </a:p>
        </p:txBody>
      </p:sp>
      <p:sp>
        <p:nvSpPr>
          <p:cNvPr id="27" name="TextBox 26">
            <a:hlinkClick r:id="rId4" action="ppaction://hlinksldjump"/>
          </p:cNvPr>
          <p:cNvSpPr txBox="1"/>
          <p:nvPr/>
        </p:nvSpPr>
        <p:spPr>
          <a:xfrm>
            <a:off x="914400" y="6400800"/>
            <a:ext cx="1430943"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6"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stCxn id="42" idx="3"/>
            <a:endCxn id="68" idx="1"/>
          </p:cNvCxnSpPr>
          <p:nvPr/>
        </p:nvCxnSpPr>
        <p:spPr>
          <a:xfrm>
            <a:off x="1021369" y="2222423"/>
            <a:ext cx="25178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Flowchart: Terminator 41"/>
          <p:cNvSpPr/>
          <p:nvPr/>
        </p:nvSpPr>
        <p:spPr>
          <a:xfrm>
            <a:off x="259369" y="2108123"/>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cxnSp>
        <p:nvCxnSpPr>
          <p:cNvPr id="73" name="Straight Arrow Connector 72"/>
          <p:cNvCxnSpPr>
            <a:stCxn id="68" idx="3"/>
            <a:endCxn id="51" idx="1"/>
          </p:cNvCxnSpPr>
          <p:nvPr/>
        </p:nvCxnSpPr>
        <p:spPr>
          <a:xfrm>
            <a:off x="2301855" y="2222423"/>
            <a:ext cx="30723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a:hlinkClick r:id="rId3" action="ppaction://hlinksldjump"/>
          </p:cNvPr>
          <p:cNvSpPr/>
          <p:nvPr/>
        </p:nvSpPr>
        <p:spPr>
          <a:xfrm>
            <a:off x="2609088" y="1879523"/>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PS1.10 </a:t>
            </a:r>
            <a:r>
              <a:rPr lang="en-US" sz="800" dirty="0">
                <a:solidFill>
                  <a:schemeClr val="tx1"/>
                </a:solidFill>
                <a:latin typeface="Arial" panose="020B0604020202020204" pitchFamily="34" charset="0"/>
                <a:cs typeface="Arial" panose="020B0604020202020204" pitchFamily="34" charset="0"/>
              </a:rPr>
              <a:t>Identify related concepts</a:t>
            </a:r>
          </a:p>
        </p:txBody>
      </p:sp>
      <p:sp>
        <p:nvSpPr>
          <p:cNvPr id="52" name="Rectangle 51">
            <a:hlinkClick r:id="rId3" action="ppaction://hlinksldjump"/>
          </p:cNvPr>
          <p:cNvSpPr/>
          <p:nvPr/>
        </p:nvSpPr>
        <p:spPr>
          <a:xfrm>
            <a:off x="3962400" y="1879523"/>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PS1.11 Organize </a:t>
            </a:r>
            <a:r>
              <a:rPr lang="en-US" sz="800" dirty="0">
                <a:solidFill>
                  <a:schemeClr val="tx1"/>
                </a:solidFill>
                <a:latin typeface="Arial" panose="020B0604020202020204" pitchFamily="34" charset="0"/>
                <a:cs typeface="Arial" panose="020B0604020202020204" pitchFamily="34" charset="0"/>
              </a:rPr>
              <a:t>tasks and concepts into meaningful business processes</a:t>
            </a:r>
          </a:p>
        </p:txBody>
      </p:sp>
      <p:cxnSp>
        <p:nvCxnSpPr>
          <p:cNvPr id="54" name="Straight Arrow Connector 53"/>
          <p:cNvCxnSpPr>
            <a:stCxn id="51" idx="3"/>
            <a:endCxn id="52" idx="1"/>
          </p:cNvCxnSpPr>
          <p:nvPr/>
        </p:nvCxnSpPr>
        <p:spPr>
          <a:xfrm>
            <a:off x="3637788" y="2222423"/>
            <a:ext cx="3246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715000" y="1877567"/>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PS1.12 Analyze audience (who performs each task)</a:t>
            </a:r>
          </a:p>
        </p:txBody>
      </p:sp>
      <p:cxnSp>
        <p:nvCxnSpPr>
          <p:cNvPr id="60" name="Straight Arrow Connector 59"/>
          <p:cNvCxnSpPr>
            <a:stCxn id="52" idx="3"/>
            <a:endCxn id="58" idx="1"/>
          </p:cNvCxnSpPr>
          <p:nvPr/>
        </p:nvCxnSpPr>
        <p:spPr>
          <a:xfrm flipV="1">
            <a:off x="4991100" y="2220467"/>
            <a:ext cx="723900" cy="19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124200" y="3497407"/>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PS1.15 Use ratings to set performer support strategy</a:t>
            </a:r>
          </a:p>
        </p:txBody>
      </p:sp>
      <p:sp>
        <p:nvSpPr>
          <p:cNvPr id="72" name="Rectangle 71"/>
          <p:cNvSpPr/>
          <p:nvPr/>
        </p:nvSpPr>
        <p:spPr>
          <a:xfrm>
            <a:off x="4460133" y="3497407"/>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PS1.14 Assign failure impact rating for every task and concept for each audience</a:t>
            </a:r>
          </a:p>
        </p:txBody>
      </p:sp>
      <p:sp>
        <p:nvSpPr>
          <p:cNvPr id="74" name="Rectangle 73"/>
          <p:cNvSpPr/>
          <p:nvPr/>
        </p:nvSpPr>
        <p:spPr>
          <a:xfrm>
            <a:off x="5813445" y="3497407"/>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PS1.13 </a:t>
            </a:r>
            <a:r>
              <a:rPr lang="en-US" sz="800" dirty="0">
                <a:solidFill>
                  <a:schemeClr val="tx1"/>
                </a:solidFill>
                <a:latin typeface="Arial" panose="020B0604020202020204" pitchFamily="34" charset="0"/>
                <a:cs typeface="Arial" panose="020B0604020202020204" pitchFamily="34" charset="0"/>
              </a:rPr>
              <a:t>Establish rating scale (impact of failure if task </a:t>
            </a:r>
            <a:r>
              <a:rPr lang="en-US" sz="800" dirty="0" smtClean="0">
                <a:solidFill>
                  <a:schemeClr val="tx1"/>
                </a:solidFill>
                <a:latin typeface="Arial" panose="020B0604020202020204" pitchFamily="34" charset="0"/>
                <a:cs typeface="Arial" panose="020B0604020202020204" pitchFamily="34" charset="0"/>
              </a:rPr>
              <a:t>isn’t </a:t>
            </a:r>
            <a:r>
              <a:rPr lang="en-US" sz="800" dirty="0">
                <a:solidFill>
                  <a:schemeClr val="tx1"/>
                </a:solidFill>
                <a:latin typeface="Arial" panose="020B0604020202020204" pitchFamily="34" charset="0"/>
                <a:cs typeface="Arial" panose="020B0604020202020204" pitchFamily="34" charset="0"/>
              </a:rPr>
              <a:t>completed successfully)</a:t>
            </a:r>
          </a:p>
        </p:txBody>
      </p:sp>
      <p:cxnSp>
        <p:nvCxnSpPr>
          <p:cNvPr id="20" name="Elbow Connector 19"/>
          <p:cNvCxnSpPr>
            <a:stCxn id="58" idx="3"/>
            <a:endCxn id="74" idx="3"/>
          </p:cNvCxnSpPr>
          <p:nvPr/>
        </p:nvCxnSpPr>
        <p:spPr>
          <a:xfrm>
            <a:off x="6743700" y="2220467"/>
            <a:ext cx="98445" cy="1619840"/>
          </a:xfrm>
          <a:prstGeom prst="bentConnector3">
            <a:avLst>
              <a:gd name="adj1" fmla="val 33221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4" idx="1"/>
            <a:endCxn id="72" idx="3"/>
          </p:cNvCxnSpPr>
          <p:nvPr/>
        </p:nvCxnSpPr>
        <p:spPr>
          <a:xfrm flipH="1">
            <a:off x="5488833" y="3840307"/>
            <a:ext cx="3246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2" idx="1"/>
            <a:endCxn id="66" idx="3"/>
          </p:cNvCxnSpPr>
          <p:nvPr/>
        </p:nvCxnSpPr>
        <p:spPr>
          <a:xfrm flipH="1">
            <a:off x="4152900" y="3840307"/>
            <a:ext cx="30723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400300" y="51054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PS1.17 Associate reference content to flow nodes</a:t>
            </a:r>
          </a:p>
        </p:txBody>
      </p:sp>
      <p:sp>
        <p:nvSpPr>
          <p:cNvPr id="81" name="Rectangle 80"/>
          <p:cNvSpPr/>
          <p:nvPr/>
        </p:nvSpPr>
        <p:spPr>
          <a:xfrm>
            <a:off x="3753612" y="51054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PS1.18 Ensure completeness and accuracy of flows</a:t>
            </a:r>
          </a:p>
        </p:txBody>
      </p:sp>
      <p:sp>
        <p:nvSpPr>
          <p:cNvPr id="82" name="Rectangle 81"/>
          <p:cNvSpPr/>
          <p:nvPr/>
        </p:nvSpPr>
        <p:spPr>
          <a:xfrm>
            <a:off x="6477000" y="51054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PS1.20 Identify tipping points</a:t>
            </a:r>
          </a:p>
        </p:txBody>
      </p:sp>
      <p:sp>
        <p:nvSpPr>
          <p:cNvPr id="83" name="Rectangle 82"/>
          <p:cNvSpPr/>
          <p:nvPr/>
        </p:nvSpPr>
        <p:spPr>
          <a:xfrm>
            <a:off x="5136789" y="51054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PS1.19 Validate usefulness of process flows</a:t>
            </a:r>
          </a:p>
        </p:txBody>
      </p:sp>
      <p:cxnSp>
        <p:nvCxnSpPr>
          <p:cNvPr id="224" name="Elbow Connector 223"/>
          <p:cNvCxnSpPr>
            <a:stCxn id="66" idx="1"/>
            <a:endCxn id="78" idx="0"/>
          </p:cNvCxnSpPr>
          <p:nvPr/>
        </p:nvCxnSpPr>
        <p:spPr>
          <a:xfrm rot="10800000" flipV="1">
            <a:off x="1578718" y="3840306"/>
            <a:ext cx="1545483" cy="1265093"/>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8" idx="3"/>
            <a:endCxn id="79" idx="1"/>
          </p:cNvCxnSpPr>
          <p:nvPr/>
        </p:nvCxnSpPr>
        <p:spPr>
          <a:xfrm>
            <a:off x="2093067" y="5448300"/>
            <a:ext cx="30723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9" idx="3"/>
            <a:endCxn id="81" idx="1"/>
          </p:cNvCxnSpPr>
          <p:nvPr/>
        </p:nvCxnSpPr>
        <p:spPr>
          <a:xfrm>
            <a:off x="3429000" y="5448300"/>
            <a:ext cx="3246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1" idx="3"/>
            <a:endCxn id="83" idx="1"/>
          </p:cNvCxnSpPr>
          <p:nvPr/>
        </p:nvCxnSpPr>
        <p:spPr>
          <a:xfrm>
            <a:off x="4782312" y="5448300"/>
            <a:ext cx="35447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3" idx="3"/>
            <a:endCxn id="82" idx="1"/>
          </p:cNvCxnSpPr>
          <p:nvPr/>
        </p:nvCxnSpPr>
        <p:spPr>
          <a:xfrm>
            <a:off x="6165489" y="5448300"/>
            <a:ext cx="31151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Flowchart: Off-page Connector 137">
            <a:hlinkClick r:id="rId7" action="ppaction://hlinksldjump"/>
          </p:cNvPr>
          <p:cNvSpPr/>
          <p:nvPr/>
        </p:nvSpPr>
        <p:spPr>
          <a:xfrm>
            <a:off x="8001000" y="5153021"/>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PS1c.</a:t>
            </a:r>
            <a:endParaRPr lang="en-US" sz="800" dirty="0">
              <a:solidFill>
                <a:schemeClr val="tx1"/>
              </a:solidFill>
              <a:latin typeface="Arial" panose="020B0604020202020204" pitchFamily="34" charset="0"/>
              <a:cs typeface="Arial" panose="020B0604020202020204" pitchFamily="34" charset="0"/>
            </a:endParaRPr>
          </a:p>
        </p:txBody>
      </p:sp>
      <p:cxnSp>
        <p:nvCxnSpPr>
          <p:cNvPr id="102" name="Straight Arrow Connector 101"/>
          <p:cNvCxnSpPr>
            <a:stCxn id="82" idx="3"/>
            <a:endCxn id="100" idx="4"/>
          </p:cNvCxnSpPr>
          <p:nvPr/>
        </p:nvCxnSpPr>
        <p:spPr>
          <a:xfrm>
            <a:off x="7505700" y="5448300"/>
            <a:ext cx="502998"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a:hlinkClick r:id="rId8" action="ppaction://hlinksldjump"/>
          </p:cNvPr>
          <p:cNvSpPr/>
          <p:nvPr/>
        </p:nvSpPr>
        <p:spPr>
          <a:xfrm>
            <a:off x="1064367" y="51054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PS1.16 Create flow diagrams</a:t>
            </a:r>
          </a:p>
        </p:txBody>
      </p:sp>
      <p:sp>
        <p:nvSpPr>
          <p:cNvPr id="45" name="TextBox 44">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8" name="Rectangle 67">
            <a:hlinkClick r:id="rId3" action="ppaction://hlinksldjump"/>
          </p:cNvPr>
          <p:cNvSpPr/>
          <p:nvPr/>
        </p:nvSpPr>
        <p:spPr>
          <a:xfrm>
            <a:off x="1273155" y="1879523"/>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PS1.9 </a:t>
            </a:r>
            <a:r>
              <a:rPr lang="en-US" sz="800" dirty="0">
                <a:solidFill>
                  <a:schemeClr val="tx1"/>
                </a:solidFill>
                <a:latin typeface="Arial" panose="020B0604020202020204" pitchFamily="34" charset="0"/>
                <a:cs typeface="Arial" panose="020B0604020202020204" pitchFamily="34" charset="0"/>
              </a:rPr>
              <a:t>Identify the job-specific tasks</a:t>
            </a:r>
          </a:p>
        </p:txBody>
      </p:sp>
      <p:sp>
        <p:nvSpPr>
          <p:cNvPr id="55" name="Oval 54">
            <a:hlinkClick r:id="rId3" action="ppaction://hlinksldjump"/>
          </p:cNvPr>
          <p:cNvSpPr/>
          <p:nvPr/>
        </p:nvSpPr>
        <p:spPr>
          <a:xfrm>
            <a:off x="2149455" y="1879523"/>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59" name="Oval 58">
            <a:hlinkClick r:id="rId3" action="ppaction://hlinksldjump"/>
          </p:cNvPr>
          <p:cNvSpPr/>
          <p:nvPr/>
        </p:nvSpPr>
        <p:spPr>
          <a:xfrm>
            <a:off x="3486150" y="1879523"/>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1" name="Oval 60">
            <a:hlinkClick r:id="rId3" action="ppaction://hlinksldjump"/>
          </p:cNvPr>
          <p:cNvSpPr/>
          <p:nvPr/>
        </p:nvSpPr>
        <p:spPr>
          <a:xfrm>
            <a:off x="4833985" y="1879523"/>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2" name="Oval 61">
            <a:hlinkClick r:id="rId8" action="ppaction://hlinksldjump"/>
          </p:cNvPr>
          <p:cNvSpPr/>
          <p:nvPr/>
        </p:nvSpPr>
        <p:spPr>
          <a:xfrm>
            <a:off x="1940667" y="51054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23161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p:cNvGrpSpPr/>
          <p:nvPr/>
        </p:nvGrpSpPr>
        <p:grpSpPr>
          <a:xfrm>
            <a:off x="2623309" y="3252477"/>
            <a:ext cx="1186691" cy="870027"/>
            <a:chOff x="1672633" y="5467735"/>
            <a:chExt cx="617133" cy="476250"/>
          </a:xfrm>
        </p:grpSpPr>
        <p:sp>
          <p:nvSpPr>
            <p:cNvPr id="84" name="Rectangle 83"/>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Arrow Connector 8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4289252" y="3252477"/>
            <a:ext cx="1186691" cy="870027"/>
            <a:chOff x="1672633" y="5467735"/>
            <a:chExt cx="617133" cy="476250"/>
          </a:xfrm>
        </p:grpSpPr>
        <p:sp>
          <p:nvSpPr>
            <p:cNvPr id="97" name="Rectangle 96"/>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Arrow Connector 97"/>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931628" y="3252477"/>
            <a:ext cx="1186691" cy="870027"/>
            <a:chOff x="1672633" y="5467735"/>
            <a:chExt cx="617133" cy="476250"/>
          </a:xfrm>
        </p:grpSpPr>
        <p:sp>
          <p:nvSpPr>
            <p:cNvPr id="77" name="Rectangle 76"/>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8" name="Straight Arrow Connector 77"/>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PS1c. </a:t>
            </a:r>
            <a:r>
              <a:rPr lang="en-US" dirty="0"/>
              <a:t>Conduct PS </a:t>
            </a:r>
            <a:r>
              <a:rPr lang="en-US" dirty="0" smtClean="0"/>
              <a:t>analysis (3 </a:t>
            </a:r>
            <a:r>
              <a:rPr lang="en-US" dirty="0"/>
              <a:t>of 3)</a:t>
            </a: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and Mosher (2011)</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6547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25572"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stCxn id="42" idx="2"/>
            <a:endCxn id="68" idx="0"/>
          </p:cNvCxnSpPr>
          <p:nvPr/>
        </p:nvCxnSpPr>
        <p:spPr>
          <a:xfrm>
            <a:off x="1524973" y="1660890"/>
            <a:ext cx="0" cy="27932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Flowchart: Terminator 41"/>
          <p:cNvSpPr/>
          <p:nvPr/>
        </p:nvSpPr>
        <p:spPr>
          <a:xfrm>
            <a:off x="1143973" y="143229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68" name="Rectangle 67">
            <a:hlinkClick r:id="rId6" action="ppaction://hlinksldjump"/>
          </p:cNvPr>
          <p:cNvSpPr/>
          <p:nvPr/>
        </p:nvSpPr>
        <p:spPr>
          <a:xfrm>
            <a:off x="1010623" y="1940213"/>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PS1.21 Identify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a:t>
            </a:r>
            <a:r>
              <a:rPr lang="en-US" sz="800" dirty="0">
                <a:solidFill>
                  <a:schemeClr val="tx1"/>
                </a:solidFill>
                <a:latin typeface="Arial" panose="020B0604020202020204" pitchFamily="34" charset="0"/>
                <a:cs typeface="Arial" panose="020B0604020202020204" pitchFamily="34" charset="0"/>
              </a:rPr>
              <a:t>for support </a:t>
            </a:r>
            <a:r>
              <a:rPr lang="en-US" sz="800" b="1" dirty="0">
                <a:solidFill>
                  <a:schemeClr val="tx1"/>
                </a:solidFill>
                <a:latin typeface="Arial" panose="020B0604020202020204" pitchFamily="34" charset="0"/>
                <a:cs typeface="Arial" panose="020B0604020202020204" pitchFamily="34" charset="0"/>
              </a:rPr>
              <a:t>before</a:t>
            </a:r>
            <a:r>
              <a:rPr lang="en-US" sz="800" dirty="0">
                <a:solidFill>
                  <a:schemeClr val="tx1"/>
                </a:solidFill>
                <a:latin typeface="Arial" panose="020B0604020202020204" pitchFamily="34" charset="0"/>
                <a:cs typeface="Arial" panose="020B0604020202020204" pitchFamily="34" charset="0"/>
              </a:rPr>
              <a:t> performance (</a:t>
            </a:r>
            <a:r>
              <a:rPr lang="en-US" sz="800" b="1" dirty="0">
                <a:solidFill>
                  <a:schemeClr val="tx1"/>
                </a:solidFill>
                <a:latin typeface="Arial" panose="020B0604020202020204" pitchFamily="34" charset="0"/>
                <a:cs typeface="Arial" panose="020B0604020202020204" pitchFamily="34" charset="0"/>
              </a:rPr>
              <a:t>Planners</a:t>
            </a:r>
            <a:r>
              <a:rPr lang="en-US" sz="800" dirty="0">
                <a:solidFill>
                  <a:schemeClr val="tx1"/>
                </a:solidFill>
                <a:latin typeface="Arial" panose="020B0604020202020204" pitchFamily="34" charset="0"/>
                <a:cs typeface="Arial" panose="020B0604020202020204" pitchFamily="34" charset="0"/>
              </a:rPr>
              <a:t>)</a:t>
            </a:r>
          </a:p>
        </p:txBody>
      </p:sp>
      <p:sp>
        <p:nvSpPr>
          <p:cNvPr id="51" name="Rectangle 50">
            <a:hlinkClick r:id="rId7" action="ppaction://hlinksldjump"/>
          </p:cNvPr>
          <p:cNvSpPr/>
          <p:nvPr/>
        </p:nvSpPr>
        <p:spPr>
          <a:xfrm>
            <a:off x="2710691" y="1945216"/>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PS1.22 </a:t>
            </a:r>
            <a:r>
              <a:rPr lang="en-US" sz="800" dirty="0">
                <a:solidFill>
                  <a:schemeClr val="tx1"/>
                </a:solidFill>
                <a:latin typeface="Arial" panose="020B0604020202020204" pitchFamily="34" charset="0"/>
                <a:cs typeface="Arial" panose="020B0604020202020204" pitchFamily="34" charset="0"/>
              </a:rPr>
              <a:t>Identify need for support </a:t>
            </a:r>
            <a:r>
              <a:rPr lang="en-US" sz="800" b="1" dirty="0">
                <a:solidFill>
                  <a:schemeClr val="tx1"/>
                </a:solidFill>
                <a:latin typeface="Arial" panose="020B0604020202020204" pitchFamily="34" charset="0"/>
                <a:cs typeface="Arial" panose="020B0604020202020204" pitchFamily="34" charset="0"/>
              </a:rPr>
              <a:t>during</a:t>
            </a:r>
            <a:r>
              <a:rPr lang="en-US" sz="800" dirty="0">
                <a:solidFill>
                  <a:schemeClr val="tx1"/>
                </a:solidFill>
                <a:latin typeface="Arial" panose="020B0604020202020204" pitchFamily="34" charset="0"/>
                <a:cs typeface="Arial" panose="020B0604020202020204" pitchFamily="34" charset="0"/>
              </a:rPr>
              <a:t> performance (</a:t>
            </a:r>
            <a:r>
              <a:rPr lang="en-US" sz="800" b="1" dirty="0">
                <a:solidFill>
                  <a:schemeClr val="tx1"/>
                </a:solidFill>
                <a:latin typeface="Arial" panose="020B0604020202020204" pitchFamily="34" charset="0"/>
                <a:cs typeface="Arial" panose="020B0604020202020204" pitchFamily="34" charset="0"/>
              </a:rPr>
              <a:t>Sidekicks</a:t>
            </a:r>
            <a:r>
              <a:rPr lang="en-US" sz="800" dirty="0">
                <a:solidFill>
                  <a:schemeClr val="tx1"/>
                </a:solidFill>
                <a:latin typeface="Arial" panose="020B0604020202020204" pitchFamily="34" charset="0"/>
                <a:cs typeface="Arial" panose="020B0604020202020204" pitchFamily="34" charset="0"/>
              </a:rPr>
              <a:t>)</a:t>
            </a:r>
          </a:p>
        </p:txBody>
      </p:sp>
      <p:sp>
        <p:nvSpPr>
          <p:cNvPr id="58" name="Rectangle 57">
            <a:hlinkClick r:id="rId8" action="ppaction://hlinksldjump"/>
          </p:cNvPr>
          <p:cNvSpPr/>
          <p:nvPr/>
        </p:nvSpPr>
        <p:spPr>
          <a:xfrm>
            <a:off x="4326847" y="1940213"/>
            <a:ext cx="11430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PS1.23  </a:t>
            </a:r>
            <a:r>
              <a:rPr lang="en-US" sz="800" dirty="0">
                <a:solidFill>
                  <a:schemeClr val="tx1"/>
                </a:solidFill>
                <a:latin typeface="Arial" panose="020B0604020202020204" pitchFamily="34" charset="0"/>
                <a:cs typeface="Arial" panose="020B0604020202020204" pitchFamily="34" charset="0"/>
              </a:rPr>
              <a:t>Identify </a:t>
            </a:r>
            <a:r>
              <a:rPr lang="en-US" sz="800" dirty="0" smtClean="0">
                <a:solidFill>
                  <a:schemeClr val="tx1"/>
                </a:solidFill>
                <a:latin typeface="Arial" panose="020B0604020202020204" pitchFamily="34" charset="0"/>
                <a:cs typeface="Arial" panose="020B0604020202020204" pitchFamily="34" charset="0"/>
              </a:rPr>
              <a:t>need</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for support </a:t>
            </a:r>
            <a:r>
              <a:rPr lang="en-US" sz="800" b="1" dirty="0">
                <a:solidFill>
                  <a:schemeClr val="tx1"/>
                </a:solidFill>
                <a:latin typeface="Arial" panose="020B0604020202020204" pitchFamily="34" charset="0"/>
                <a:cs typeface="Arial" panose="020B0604020202020204" pitchFamily="34" charset="0"/>
              </a:rPr>
              <a:t>after</a:t>
            </a:r>
            <a:r>
              <a:rPr lang="en-US" sz="800" dirty="0">
                <a:solidFill>
                  <a:schemeClr val="tx1"/>
                </a:solidFill>
                <a:latin typeface="Arial" panose="020B0604020202020204" pitchFamily="34" charset="0"/>
                <a:cs typeface="Arial" panose="020B0604020202020204" pitchFamily="34" charset="0"/>
              </a:rPr>
              <a:t> performance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a:t>
            </a:r>
            <a:r>
              <a:rPr lang="en-US" sz="800" b="1" dirty="0">
                <a:solidFill>
                  <a:schemeClr val="tx1"/>
                </a:solidFill>
                <a:latin typeface="Arial" panose="020B0604020202020204" pitchFamily="34" charset="0"/>
                <a:cs typeface="Arial" panose="020B0604020202020204" pitchFamily="34" charset="0"/>
              </a:rPr>
              <a:t>Quick-checks</a:t>
            </a:r>
            <a:r>
              <a:rPr lang="en-US" sz="800" dirty="0" smtClean="0">
                <a:solidFill>
                  <a:schemeClr val="tx1"/>
                </a:solidFill>
                <a:latin typeface="Arial" panose="020B0604020202020204" pitchFamily="34" charset="0"/>
                <a:cs typeface="Arial" panose="020B0604020202020204" pitchFamily="34" charset="0"/>
              </a:rPr>
              <a:t>) </a:t>
            </a:r>
            <a:endParaRPr lang="en-US" sz="800" dirty="0">
              <a:solidFill>
                <a:schemeClr val="tx1"/>
              </a:solidFill>
              <a:latin typeface="Arial" panose="020B0604020202020204" pitchFamily="34" charset="0"/>
              <a:cs typeface="Arial" panose="020B0604020202020204" pitchFamily="34" charset="0"/>
            </a:endParaRPr>
          </a:p>
        </p:txBody>
      </p:sp>
      <p:cxnSp>
        <p:nvCxnSpPr>
          <p:cNvPr id="41" name="Straight Arrow Connector 40"/>
          <p:cNvCxnSpPr>
            <a:stCxn id="68" idx="3"/>
            <a:endCxn id="51" idx="1"/>
          </p:cNvCxnSpPr>
          <p:nvPr/>
        </p:nvCxnSpPr>
        <p:spPr>
          <a:xfrm>
            <a:off x="2039323" y="2283113"/>
            <a:ext cx="671368" cy="500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51" idx="3"/>
            <a:endCxn id="58" idx="1"/>
          </p:cNvCxnSpPr>
          <p:nvPr/>
        </p:nvCxnSpPr>
        <p:spPr>
          <a:xfrm flipV="1">
            <a:off x="3739391" y="2283113"/>
            <a:ext cx="587456" cy="500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Flowchart: Off-page Connector 137">
            <a:hlinkClick r:id="rId3" action="ppaction://hlinksldjump"/>
          </p:cNvPr>
          <p:cNvSpPr/>
          <p:nvPr/>
        </p:nvSpPr>
        <p:spPr>
          <a:xfrm>
            <a:off x="7924800" y="1820987"/>
            <a:ext cx="793912" cy="91053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700" i="1" dirty="0">
                <a:solidFill>
                  <a:schemeClr val="tx1"/>
                </a:solidFill>
                <a:latin typeface="Arial" panose="020B0604020202020204" pitchFamily="34" charset="0"/>
                <a:cs typeface="Arial" panose="020B0604020202020204" pitchFamily="34" charset="0"/>
              </a:rPr>
              <a:t>Go to 1. and redo </a:t>
            </a:r>
            <a:r>
              <a:rPr lang="en-US" sz="700" b="1" i="1" dirty="0" smtClean="0">
                <a:solidFill>
                  <a:schemeClr val="tx1"/>
                </a:solidFill>
                <a:latin typeface="Arial" panose="020B0604020202020204" pitchFamily="34" charset="0"/>
                <a:cs typeface="Arial" panose="020B0604020202020204" pitchFamily="34" charset="0"/>
              </a:rPr>
              <a:t>1.16. </a:t>
            </a:r>
            <a:r>
              <a:rPr lang="en-US" sz="700" i="1" dirty="0">
                <a:solidFill>
                  <a:schemeClr val="tx1"/>
                </a:solidFill>
                <a:latin typeface="Arial" panose="020B0604020202020204" pitchFamily="34" charset="0"/>
                <a:cs typeface="Arial" panose="020B0604020202020204" pitchFamily="34" charset="0"/>
              </a:rPr>
              <a:t>to verify that </a:t>
            </a:r>
            <a:r>
              <a:rPr lang="en-US" sz="700" i="1" dirty="0" smtClean="0">
                <a:solidFill>
                  <a:schemeClr val="tx1"/>
                </a:solidFill>
                <a:latin typeface="Arial" panose="020B0604020202020204" pitchFamily="34" charset="0"/>
                <a:cs typeface="Arial" panose="020B0604020202020204" pitchFamily="34" charset="0"/>
              </a:rPr>
              <a:t>PS</a:t>
            </a:r>
            <a:br>
              <a:rPr lang="en-US" sz="700" i="1" dirty="0" smtClean="0">
                <a:solidFill>
                  <a:schemeClr val="tx1"/>
                </a:solidFill>
                <a:latin typeface="Arial" panose="020B0604020202020204" pitchFamily="34" charset="0"/>
                <a:cs typeface="Arial" panose="020B0604020202020204" pitchFamily="34" charset="0"/>
              </a:rPr>
            </a:br>
            <a:r>
              <a:rPr lang="en-US" sz="700" i="1" dirty="0" smtClean="0">
                <a:solidFill>
                  <a:schemeClr val="tx1"/>
                </a:solidFill>
                <a:latin typeface="Arial" panose="020B0604020202020204" pitchFamily="34" charset="0"/>
                <a:cs typeface="Arial" panose="020B0604020202020204" pitchFamily="34" charset="0"/>
              </a:rPr>
              <a:t>is not</a:t>
            </a:r>
            <a:br>
              <a:rPr lang="en-US" sz="700" i="1" dirty="0" smtClean="0">
                <a:solidFill>
                  <a:schemeClr val="tx1"/>
                </a:solidFill>
                <a:latin typeface="Arial" panose="020B0604020202020204" pitchFamily="34" charset="0"/>
                <a:cs typeface="Arial" panose="020B0604020202020204" pitchFamily="34" charset="0"/>
              </a:rPr>
            </a:br>
            <a:r>
              <a:rPr lang="en-US" sz="700" i="1" dirty="0" smtClean="0">
                <a:solidFill>
                  <a:schemeClr val="tx1"/>
                </a:solidFill>
                <a:latin typeface="Arial" panose="020B0604020202020204" pitchFamily="34" charset="0"/>
                <a:cs typeface="Arial" panose="020B0604020202020204" pitchFamily="34" charset="0"/>
              </a:rPr>
              <a:t> part of the </a:t>
            </a:r>
            <a:br>
              <a:rPr lang="en-US" sz="700" i="1" dirty="0" smtClean="0">
                <a:solidFill>
                  <a:schemeClr val="tx1"/>
                </a:solidFill>
                <a:latin typeface="Arial" panose="020B0604020202020204" pitchFamily="34" charset="0"/>
                <a:cs typeface="Arial" panose="020B0604020202020204" pitchFamily="34" charset="0"/>
              </a:rPr>
            </a:br>
            <a:r>
              <a:rPr lang="en-US" sz="700" i="1" dirty="0" smtClean="0">
                <a:solidFill>
                  <a:schemeClr val="tx1"/>
                </a:solidFill>
                <a:latin typeface="Arial" panose="020B0604020202020204" pitchFamily="34" charset="0"/>
                <a:cs typeface="Arial" panose="020B0604020202020204" pitchFamily="34" charset="0"/>
              </a:rPr>
              <a:t>solution</a:t>
            </a:r>
            <a:endParaRPr lang="en-US" sz="700" dirty="0">
              <a:solidFill>
                <a:schemeClr val="tx1"/>
              </a:solidFill>
              <a:latin typeface="Arial" panose="020B0604020202020204" pitchFamily="34" charset="0"/>
              <a:cs typeface="Arial" panose="020B0604020202020204" pitchFamily="34" charset="0"/>
            </a:endParaRPr>
          </a:p>
        </p:txBody>
      </p:sp>
      <p:sp>
        <p:nvSpPr>
          <p:cNvPr id="129" name="Diamond 128"/>
          <p:cNvSpPr/>
          <p:nvPr/>
        </p:nvSpPr>
        <p:spPr>
          <a:xfrm>
            <a:off x="6025114" y="1767839"/>
            <a:ext cx="1327036" cy="1030545"/>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PS1.24  Any Planners, Sidekicks, or Quick-checks identified?</a:t>
            </a:r>
            <a:endParaRPr lang="en-US" sz="700" dirty="0">
              <a:solidFill>
                <a:schemeClr val="tx1"/>
              </a:solidFill>
              <a:latin typeface="Arial" panose="020B0604020202020204" pitchFamily="34" charset="0"/>
              <a:cs typeface="Arial" panose="020B0604020202020204" pitchFamily="34" charset="0"/>
            </a:endParaRPr>
          </a:p>
        </p:txBody>
      </p:sp>
      <p:sp>
        <p:nvSpPr>
          <p:cNvPr id="140" name="TextBox 139"/>
          <p:cNvSpPr txBox="1"/>
          <p:nvPr/>
        </p:nvSpPr>
        <p:spPr>
          <a:xfrm>
            <a:off x="6377663" y="273151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48" name="TextBox 147"/>
          <p:cNvSpPr txBox="1"/>
          <p:nvPr/>
        </p:nvSpPr>
        <p:spPr>
          <a:xfrm>
            <a:off x="7329086" y="20699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a:stCxn id="58" idx="3"/>
            <a:endCxn id="129" idx="1"/>
          </p:cNvCxnSpPr>
          <p:nvPr/>
        </p:nvCxnSpPr>
        <p:spPr>
          <a:xfrm flipV="1">
            <a:off x="5469847" y="2283112"/>
            <a:ext cx="555267"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ectangle 53">
            <a:hlinkClick r:id="rId10" action="ppaction://hlinksldjump"/>
          </p:cNvPr>
          <p:cNvSpPr/>
          <p:nvPr/>
        </p:nvSpPr>
        <p:spPr>
          <a:xfrm>
            <a:off x="1010623" y="3344591"/>
            <a:ext cx="1028700" cy="685800"/>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PS1.25 Consider </a:t>
            </a:r>
            <a:r>
              <a:rPr lang="en-US" sz="800" b="1" dirty="0" smtClean="0">
                <a:solidFill>
                  <a:schemeClr val="tx1"/>
                </a:solidFill>
                <a:latin typeface="Arial" panose="020B0604020202020204" pitchFamily="34" charset="0"/>
                <a:cs typeface="Arial" panose="020B0604020202020204" pitchFamily="34" charset="0"/>
              </a:rPr>
              <a:t>Planner</a:t>
            </a:r>
            <a:r>
              <a:rPr lang="en-US" sz="800" dirty="0" smtClean="0">
                <a:solidFill>
                  <a:schemeClr val="tx1"/>
                </a:solidFill>
                <a:latin typeface="Arial" panose="020B0604020202020204" pitchFamily="34" charset="0"/>
                <a:cs typeface="Arial" panose="020B0604020202020204" pitchFamily="34" charset="0"/>
              </a:rPr>
              <a:t>-specific design recommendations</a:t>
            </a:r>
            <a:endParaRPr lang="en-US" sz="800" dirty="0">
              <a:solidFill>
                <a:schemeClr val="tx1"/>
              </a:solidFill>
              <a:latin typeface="Arial" panose="020B0604020202020204" pitchFamily="34" charset="0"/>
              <a:cs typeface="Arial" panose="020B0604020202020204" pitchFamily="34" charset="0"/>
            </a:endParaRPr>
          </a:p>
        </p:txBody>
      </p:sp>
      <p:sp>
        <p:nvSpPr>
          <p:cNvPr id="59" name="Rectangle 58">
            <a:hlinkClick r:id="rId10" action="ppaction://hlinksldjump"/>
          </p:cNvPr>
          <p:cNvSpPr/>
          <p:nvPr/>
        </p:nvSpPr>
        <p:spPr>
          <a:xfrm>
            <a:off x="2710691" y="3344591"/>
            <a:ext cx="1028700" cy="685800"/>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PS1.26 Consider </a:t>
            </a:r>
            <a:r>
              <a:rPr lang="en-US" sz="800" b="1" dirty="0" smtClean="0">
                <a:solidFill>
                  <a:schemeClr val="tx1"/>
                </a:solidFill>
                <a:latin typeface="Arial" panose="020B0604020202020204" pitchFamily="34" charset="0"/>
                <a:cs typeface="Arial" panose="020B0604020202020204" pitchFamily="34" charset="0"/>
              </a:rPr>
              <a:t>Sidekick</a:t>
            </a:r>
            <a:r>
              <a:rPr lang="en-US" sz="800" dirty="0" smtClean="0">
                <a:solidFill>
                  <a:schemeClr val="tx1"/>
                </a:solidFill>
                <a:latin typeface="Arial" panose="020B0604020202020204" pitchFamily="34" charset="0"/>
                <a:cs typeface="Arial" panose="020B0604020202020204" pitchFamily="34" charset="0"/>
              </a:rPr>
              <a:t>-specific design recommendations</a:t>
            </a:r>
            <a:endParaRPr lang="en-US" sz="800" dirty="0">
              <a:solidFill>
                <a:schemeClr val="tx1"/>
              </a:solidFill>
              <a:latin typeface="Arial" panose="020B0604020202020204" pitchFamily="34" charset="0"/>
              <a:cs typeface="Arial" panose="020B0604020202020204" pitchFamily="34" charset="0"/>
            </a:endParaRPr>
          </a:p>
        </p:txBody>
      </p:sp>
      <p:sp>
        <p:nvSpPr>
          <p:cNvPr id="61" name="Rectangle 60">
            <a:hlinkClick r:id="rId10" action="ppaction://hlinksldjump"/>
          </p:cNvPr>
          <p:cNvSpPr/>
          <p:nvPr/>
        </p:nvSpPr>
        <p:spPr>
          <a:xfrm>
            <a:off x="4372841" y="3344591"/>
            <a:ext cx="1028700" cy="685800"/>
          </a:xfrm>
          <a:prstGeom prst="rect">
            <a:avLst/>
          </a:prstGeom>
          <a:solidFill>
            <a:srgbClr val="FFFF99"/>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PS1.27 Consider </a:t>
            </a:r>
            <a:r>
              <a:rPr lang="en-US" sz="800" b="1" dirty="0" smtClean="0">
                <a:solidFill>
                  <a:schemeClr val="tx1"/>
                </a:solidFill>
                <a:latin typeface="Arial" panose="020B0604020202020204" pitchFamily="34" charset="0"/>
                <a:cs typeface="Arial" panose="020B0604020202020204" pitchFamily="34" charset="0"/>
              </a:rPr>
              <a:t>Quick-check</a:t>
            </a:r>
            <a:r>
              <a:rPr lang="en-US" sz="800" dirty="0" smtClean="0">
                <a:solidFill>
                  <a:schemeClr val="tx1"/>
                </a:solidFill>
                <a:latin typeface="Arial" panose="020B0604020202020204" pitchFamily="34" charset="0"/>
                <a:cs typeface="Arial" panose="020B0604020202020204" pitchFamily="34" charset="0"/>
              </a:rPr>
              <a:t>-specific design recommendations</a:t>
            </a:r>
            <a:endParaRPr lang="en-US" sz="800" dirty="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a:stCxn id="129" idx="3"/>
            <a:endCxn id="116" idx="4"/>
          </p:cNvCxnSpPr>
          <p:nvPr/>
        </p:nvCxnSpPr>
        <p:spPr>
          <a:xfrm flipV="1">
            <a:off x="7352150" y="2281501"/>
            <a:ext cx="582177" cy="16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9" idx="2"/>
            <a:endCxn id="54" idx="0"/>
          </p:cNvCxnSpPr>
          <p:nvPr/>
        </p:nvCxnSpPr>
        <p:spPr>
          <a:xfrm rot="5400000">
            <a:off x="3833700" y="489658"/>
            <a:ext cx="546207" cy="516365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Flowchart: Off-page Connector 137">
            <a:hlinkClick r:id="rId10" action="ppaction://hlinksldjump"/>
          </p:cNvPr>
          <p:cNvSpPr/>
          <p:nvPr/>
        </p:nvSpPr>
        <p:spPr>
          <a:xfrm>
            <a:off x="7687942" y="3393456"/>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PS2a.</a:t>
            </a:r>
            <a:endParaRPr lang="en-US" sz="800" dirty="0">
              <a:solidFill>
                <a:schemeClr val="tx1"/>
              </a:solidFill>
              <a:latin typeface="Arial" panose="020B0604020202020204" pitchFamily="34" charset="0"/>
              <a:cs typeface="Arial" panose="020B0604020202020204" pitchFamily="34" charset="0"/>
            </a:endParaRPr>
          </a:p>
        </p:txBody>
      </p:sp>
      <p:cxnSp>
        <p:nvCxnSpPr>
          <p:cNvPr id="74" name="Straight Arrow Connector 73"/>
          <p:cNvCxnSpPr>
            <a:stCxn id="54" idx="3"/>
            <a:endCxn id="59" idx="1"/>
          </p:cNvCxnSpPr>
          <p:nvPr/>
        </p:nvCxnSpPr>
        <p:spPr>
          <a:xfrm>
            <a:off x="2039323" y="3687491"/>
            <a:ext cx="67136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59" idx="3"/>
            <a:endCxn id="61" idx="1"/>
          </p:cNvCxnSpPr>
          <p:nvPr/>
        </p:nvCxnSpPr>
        <p:spPr>
          <a:xfrm>
            <a:off x="3739391" y="3687491"/>
            <a:ext cx="6334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Diamond 72"/>
          <p:cNvSpPr/>
          <p:nvPr/>
        </p:nvSpPr>
        <p:spPr>
          <a:xfrm>
            <a:off x="5946236" y="4343400"/>
            <a:ext cx="1149145" cy="900469"/>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PS1.29</a:t>
            </a:r>
            <a:endParaRPr lang="en-US" sz="800" dirty="0">
              <a:solidFill>
                <a:schemeClr val="tx1"/>
              </a:solidFill>
              <a:latin typeface="Arial" panose="020B0604020202020204" pitchFamily="34" charset="0"/>
              <a:cs typeface="Arial" panose="020B0604020202020204" pitchFamily="34" charset="0"/>
            </a:endParaRPr>
          </a:p>
          <a:p>
            <a:pPr algn="ctr"/>
            <a:r>
              <a:rPr lang="en-US" sz="800" dirty="0" smtClean="0">
                <a:solidFill>
                  <a:schemeClr val="tx1"/>
                </a:solidFill>
                <a:latin typeface="Arial" panose="020B0604020202020204" pitchFamily="34" charset="0"/>
                <a:cs typeface="Arial" panose="020B0604020202020204" pitchFamily="34" charset="0"/>
              </a:rPr>
              <a:t>Training needed?</a:t>
            </a:r>
            <a:endParaRPr lang="en-US" sz="800" dirty="0">
              <a:solidFill>
                <a:schemeClr val="tx1"/>
              </a:solidFill>
              <a:latin typeface="Arial" panose="020B0604020202020204" pitchFamily="34" charset="0"/>
              <a:cs typeface="Arial" panose="020B0604020202020204" pitchFamily="34" charset="0"/>
            </a:endParaRPr>
          </a:p>
        </p:txBody>
      </p:sp>
      <p:grpSp>
        <p:nvGrpSpPr>
          <p:cNvPr id="89" name="Group 88"/>
          <p:cNvGrpSpPr/>
          <p:nvPr/>
        </p:nvGrpSpPr>
        <p:grpSpPr>
          <a:xfrm>
            <a:off x="5848987" y="3244773"/>
            <a:ext cx="1349456" cy="870027"/>
            <a:chOff x="1672633" y="5467735"/>
            <a:chExt cx="617133" cy="476250"/>
          </a:xfrm>
        </p:grpSpPr>
        <p:sp>
          <p:nvSpPr>
            <p:cNvPr id="90" name="Rectangle 89"/>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Straight Arrow Connector 90"/>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105" name="Rectangle 104">
            <a:hlinkClick r:id="rId11" action="ppaction://hlinksldjump"/>
          </p:cNvPr>
          <p:cNvSpPr/>
          <p:nvPr/>
        </p:nvSpPr>
        <p:spPr>
          <a:xfrm>
            <a:off x="5941143" y="3336887"/>
            <a:ext cx="11430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  Determine need for training to support use of PS tools</a:t>
            </a:r>
            <a:endParaRPr lang="en-US" sz="800" dirty="0">
              <a:solidFill>
                <a:schemeClr val="tx1"/>
              </a:solidFill>
              <a:latin typeface="Arial" panose="020B0604020202020204" pitchFamily="34" charset="0"/>
              <a:cs typeface="Arial" panose="020B0604020202020204" pitchFamily="34" charset="0"/>
            </a:endParaRPr>
          </a:p>
        </p:txBody>
      </p:sp>
      <p:cxnSp>
        <p:nvCxnSpPr>
          <p:cNvPr id="106" name="Straight Arrow Connector 105"/>
          <p:cNvCxnSpPr>
            <a:stCxn id="61" idx="3"/>
            <a:endCxn id="105" idx="1"/>
          </p:cNvCxnSpPr>
          <p:nvPr/>
        </p:nvCxnSpPr>
        <p:spPr>
          <a:xfrm flipV="1">
            <a:off x="5401541" y="3679787"/>
            <a:ext cx="539602" cy="77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5" idx="2"/>
            <a:endCxn id="73" idx="0"/>
          </p:cNvCxnSpPr>
          <p:nvPr/>
        </p:nvCxnSpPr>
        <p:spPr>
          <a:xfrm>
            <a:off x="6512643" y="4022687"/>
            <a:ext cx="8166" cy="32071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Flowchart: Off-page Connector 137">
            <a:hlinkClick r:id="rId12" action="ppaction://hlinksldjump"/>
          </p:cNvPr>
          <p:cNvSpPr/>
          <p:nvPr/>
        </p:nvSpPr>
        <p:spPr>
          <a:xfrm>
            <a:off x="3656995" y="5305421"/>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2.</a:t>
            </a:r>
            <a:endParaRPr lang="en-US" sz="800" dirty="0">
              <a:solidFill>
                <a:schemeClr val="tx1"/>
              </a:solidFill>
              <a:latin typeface="Arial" panose="020B0604020202020204" pitchFamily="34" charset="0"/>
              <a:cs typeface="Arial" panose="020B0604020202020204" pitchFamily="34" charset="0"/>
            </a:endParaRPr>
          </a:p>
        </p:txBody>
      </p:sp>
      <p:sp>
        <p:nvSpPr>
          <p:cNvPr id="123" name="Diamond 122"/>
          <p:cNvSpPr/>
          <p:nvPr/>
        </p:nvSpPr>
        <p:spPr>
          <a:xfrm>
            <a:off x="4857209" y="5126524"/>
            <a:ext cx="1432827" cy="971191"/>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PS1.30</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smtClean="0">
                <a:solidFill>
                  <a:schemeClr val="tx1"/>
                </a:solidFill>
                <a:latin typeface="Arial" panose="020B0604020202020204" pitchFamily="34" charset="0"/>
                <a:cs typeface="Arial" panose="020B0604020202020204" pitchFamily="34" charset="0"/>
              </a:rPr>
              <a:t>Complete instructional analysis of training components warranted?</a:t>
            </a:r>
            <a:endParaRPr lang="en-US" sz="700" dirty="0">
              <a:solidFill>
                <a:schemeClr val="tx1"/>
              </a:solidFill>
              <a:latin typeface="Arial" panose="020B0604020202020204" pitchFamily="34" charset="0"/>
              <a:cs typeface="Arial" panose="020B0604020202020204" pitchFamily="34" charset="0"/>
            </a:endParaRPr>
          </a:p>
        </p:txBody>
      </p:sp>
      <p:cxnSp>
        <p:nvCxnSpPr>
          <p:cNvPr id="127" name="Elbow Connector 126"/>
          <p:cNvCxnSpPr>
            <a:stCxn id="73" idx="2"/>
            <a:endCxn id="123" idx="3"/>
          </p:cNvCxnSpPr>
          <p:nvPr/>
        </p:nvCxnSpPr>
        <p:spPr>
          <a:xfrm rot="5400000">
            <a:off x="6221298" y="5312608"/>
            <a:ext cx="368251" cy="230773"/>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73" idx="3"/>
            <a:endCxn id="103" idx="3"/>
          </p:cNvCxnSpPr>
          <p:nvPr/>
        </p:nvCxnSpPr>
        <p:spPr>
          <a:xfrm flipV="1">
            <a:off x="7095381" y="3984014"/>
            <a:ext cx="913317" cy="809621"/>
          </a:xfrm>
          <a:prstGeom prst="bentConnector3">
            <a:avLst>
              <a:gd name="adj1" fmla="val 9968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095381" y="4575431"/>
            <a:ext cx="37221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37" name="TextBox 136"/>
          <p:cNvSpPr txBox="1"/>
          <p:nvPr/>
        </p:nvSpPr>
        <p:spPr>
          <a:xfrm>
            <a:off x="6156757" y="5358297"/>
            <a:ext cx="37221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35" name="Straight Arrow Connector 134"/>
          <p:cNvCxnSpPr>
            <a:stCxn id="123" idx="1"/>
            <a:endCxn id="111" idx="2"/>
          </p:cNvCxnSpPr>
          <p:nvPr/>
        </p:nvCxnSpPr>
        <p:spPr>
          <a:xfrm flipH="1" flipV="1">
            <a:off x="4298507" y="5610256"/>
            <a:ext cx="558702" cy="18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515005" y="5385256"/>
            <a:ext cx="37221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63" name="Elbow Connector 162"/>
          <p:cNvCxnSpPr>
            <a:stCxn id="123" idx="2"/>
            <a:endCxn id="103" idx="3"/>
          </p:cNvCxnSpPr>
          <p:nvPr/>
        </p:nvCxnSpPr>
        <p:spPr>
          <a:xfrm rot="5400000" flipH="1" flipV="1">
            <a:off x="5734309" y="3823327"/>
            <a:ext cx="2113701" cy="2435075"/>
          </a:xfrm>
          <a:prstGeom prst="bentConnector4">
            <a:avLst>
              <a:gd name="adj1" fmla="val -4390"/>
              <a:gd name="adj2" fmla="val 10025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5656889" y="5989993"/>
            <a:ext cx="37221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6" name="Oval 85">
            <a:hlinkClick r:id="rId6" action="ppaction://hlinksldjump"/>
          </p:cNvPr>
          <p:cNvSpPr/>
          <p:nvPr/>
        </p:nvSpPr>
        <p:spPr>
          <a:xfrm>
            <a:off x="1882093" y="193763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7" name="Oval 86">
            <a:hlinkClick r:id="rId7" action="ppaction://hlinksldjump"/>
          </p:cNvPr>
          <p:cNvSpPr/>
          <p:nvPr/>
        </p:nvSpPr>
        <p:spPr>
          <a:xfrm>
            <a:off x="3582312" y="193763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8" name="Oval 87">
            <a:hlinkClick r:id="rId8" action="ppaction://hlinksldjump"/>
          </p:cNvPr>
          <p:cNvSpPr/>
          <p:nvPr/>
        </p:nvSpPr>
        <p:spPr>
          <a:xfrm>
            <a:off x="5306147" y="193763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23201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PS1.28a. </a:t>
            </a:r>
            <a:r>
              <a:rPr lang="en-US" dirty="0"/>
              <a:t>Determine </a:t>
            </a:r>
            <a:r>
              <a:rPr lang="en-US" dirty="0" smtClean="0"/>
              <a:t>need for training to support use of PS tools (1 of 2)</a:t>
            </a:r>
            <a:endParaRPr lang="en-US" dirty="0"/>
          </a:p>
        </p:txBody>
      </p:sp>
      <p:sp>
        <p:nvSpPr>
          <p:cNvPr id="6" name="Flowchart: Terminator 5"/>
          <p:cNvSpPr/>
          <p:nvPr/>
        </p:nvSpPr>
        <p:spPr>
          <a:xfrm>
            <a:off x="51816" y="1641067"/>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0945"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Rosenberg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515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25113"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stCxn id="6" idx="3"/>
            <a:endCxn id="75" idx="1"/>
          </p:cNvCxnSpPr>
          <p:nvPr/>
        </p:nvCxnSpPr>
        <p:spPr>
          <a:xfrm>
            <a:off x="813816" y="1755367"/>
            <a:ext cx="19009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889976" y="1418811"/>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PS1.28.3 </a:t>
            </a:r>
            <a:r>
              <a:rPr lang="en-US" sz="800" dirty="0">
                <a:solidFill>
                  <a:schemeClr val="tx1"/>
                </a:solidFill>
                <a:latin typeface="Arial" panose="020B0604020202020204" pitchFamily="34" charset="0"/>
                <a:cs typeface="Arial" panose="020B0604020202020204" pitchFamily="34" charset="0"/>
              </a:rPr>
              <a:t>Reexamine efficacy of tool</a:t>
            </a:r>
          </a:p>
        </p:txBody>
      </p:sp>
      <p:cxnSp>
        <p:nvCxnSpPr>
          <p:cNvPr id="131" name="Straight Arrow Connector 130"/>
          <p:cNvCxnSpPr>
            <a:stCxn id="80" idx="3"/>
            <a:endCxn id="120" idx="1"/>
          </p:cNvCxnSpPr>
          <p:nvPr/>
        </p:nvCxnSpPr>
        <p:spPr>
          <a:xfrm flipV="1">
            <a:off x="3555374" y="1761711"/>
            <a:ext cx="334602" cy="404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6854852" y="1422856"/>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PS1.28.5  Consider </a:t>
            </a:r>
            <a:r>
              <a:rPr lang="en-US" sz="700" dirty="0">
                <a:solidFill>
                  <a:schemeClr val="tx1"/>
                </a:solidFill>
                <a:latin typeface="Arial" panose="020B0604020202020204" pitchFamily="34" charset="0"/>
                <a:cs typeface="Arial" panose="020B0604020202020204" pitchFamily="34" charset="0"/>
              </a:rPr>
              <a:t>short, on-demand learning modules specifically around the PS tool</a:t>
            </a:r>
          </a:p>
        </p:txBody>
      </p:sp>
      <p:sp>
        <p:nvSpPr>
          <p:cNvPr id="75" name="Diamond 74"/>
          <p:cNvSpPr/>
          <p:nvPr/>
        </p:nvSpPr>
        <p:spPr>
          <a:xfrm>
            <a:off x="1003908" y="1294357"/>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PS1.28.1 </a:t>
            </a:r>
            <a:r>
              <a:rPr lang="en-US" sz="700" dirty="0">
                <a:solidFill>
                  <a:schemeClr val="tx1"/>
                </a:solidFill>
                <a:latin typeface="Arial" panose="020B0604020202020204" pitchFamily="34" charset="0"/>
                <a:cs typeface="Arial" panose="020B0604020202020204" pitchFamily="34" charset="0"/>
              </a:rPr>
              <a:t>New PS tool needs training to support it?</a:t>
            </a:r>
          </a:p>
        </p:txBody>
      </p:sp>
      <p:sp>
        <p:nvSpPr>
          <p:cNvPr id="80" name="Diamond 79"/>
          <p:cNvSpPr/>
          <p:nvPr/>
        </p:nvSpPr>
        <p:spPr>
          <a:xfrm>
            <a:off x="2368086" y="1304746"/>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PS1.28.2 </a:t>
            </a:r>
            <a:r>
              <a:rPr lang="en-US" sz="700" dirty="0">
                <a:solidFill>
                  <a:schemeClr val="tx1"/>
                </a:solidFill>
                <a:latin typeface="Arial" panose="020B0604020202020204" pitchFamily="34" charset="0"/>
                <a:cs typeface="Arial" panose="020B0604020202020204" pitchFamily="34" charset="0"/>
              </a:rPr>
              <a:t>Feasible to </a:t>
            </a:r>
            <a:r>
              <a:rPr lang="en-US" sz="700" dirty="0" smtClean="0">
                <a:solidFill>
                  <a:schemeClr val="tx1"/>
                </a:solidFill>
                <a:latin typeface="Arial" panose="020B0604020202020204" pitchFamily="34" charset="0"/>
                <a:cs typeface="Arial" panose="020B0604020202020204" pitchFamily="34" charset="0"/>
              </a:rPr>
              <a:t>build help/ learning resources </a:t>
            </a:r>
            <a:r>
              <a:rPr lang="en-US" sz="700" dirty="0">
                <a:solidFill>
                  <a:schemeClr val="tx1"/>
                </a:solidFill>
                <a:latin typeface="Arial" panose="020B0604020202020204" pitchFamily="34" charset="0"/>
                <a:cs typeface="Arial" panose="020B0604020202020204" pitchFamily="34" charset="0"/>
              </a:rPr>
              <a:t>into </a:t>
            </a:r>
            <a:r>
              <a:rPr lang="en-US" sz="700" dirty="0" smtClean="0">
                <a:solidFill>
                  <a:schemeClr val="tx1"/>
                </a:solidFill>
                <a:latin typeface="Arial" panose="020B0604020202020204" pitchFamily="34" charset="0"/>
                <a:cs typeface="Arial" panose="020B0604020202020204" pitchFamily="34" charset="0"/>
              </a:rPr>
              <a:t>PS </a:t>
            </a:r>
            <a:r>
              <a:rPr lang="en-US" sz="700" dirty="0">
                <a:solidFill>
                  <a:schemeClr val="tx1"/>
                </a:solidFill>
                <a:latin typeface="Arial" panose="020B0604020202020204" pitchFamily="34" charset="0"/>
                <a:cs typeface="Arial" panose="020B0604020202020204" pitchFamily="34" charset="0"/>
              </a:rPr>
              <a:t>tool?</a:t>
            </a:r>
          </a:p>
        </p:txBody>
      </p:sp>
      <p:cxnSp>
        <p:nvCxnSpPr>
          <p:cNvPr id="81" name="Straight Arrow Connector 80"/>
          <p:cNvCxnSpPr>
            <a:stCxn id="75" idx="3"/>
            <a:endCxn id="80" idx="1"/>
          </p:cNvCxnSpPr>
          <p:nvPr/>
        </p:nvCxnSpPr>
        <p:spPr>
          <a:xfrm>
            <a:off x="2191196" y="1755367"/>
            <a:ext cx="176890" cy="1038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21" idx="3"/>
            <a:endCxn id="92" idx="4"/>
          </p:cNvCxnSpPr>
          <p:nvPr/>
        </p:nvCxnSpPr>
        <p:spPr>
          <a:xfrm>
            <a:off x="7883552" y="1765756"/>
            <a:ext cx="209359" cy="452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Flowchart: Off-page Connector 137">
            <a:hlinkClick r:id="rId4" action="ppaction://hlinksldjump"/>
          </p:cNvPr>
          <p:cNvSpPr/>
          <p:nvPr/>
        </p:nvSpPr>
        <p:spPr>
          <a:xfrm>
            <a:off x="8084772" y="1424016"/>
            <a:ext cx="678228" cy="68464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Go up to PS1c and continue to </a:t>
            </a:r>
            <a:endParaRPr lang="en-US" sz="700" dirty="0">
              <a:solidFill>
                <a:schemeClr val="tx1"/>
              </a:solidFill>
              <a:latin typeface="Arial" panose="020B0604020202020204" pitchFamily="34" charset="0"/>
              <a:cs typeface="Arial" panose="020B0604020202020204" pitchFamily="34" charset="0"/>
            </a:endParaRPr>
          </a:p>
          <a:p>
            <a:pPr algn="ctr"/>
            <a:r>
              <a:rPr lang="en-US" sz="700" dirty="0" smtClean="0">
                <a:solidFill>
                  <a:schemeClr val="tx1"/>
                </a:solidFill>
                <a:latin typeface="Arial" panose="020B0604020202020204" pitchFamily="34" charset="0"/>
                <a:cs typeface="Arial" panose="020B0604020202020204" pitchFamily="34" charset="0"/>
              </a:rPr>
              <a:t>PS1.29.</a:t>
            </a:r>
            <a:endParaRPr lang="en-US" sz="700" dirty="0">
              <a:solidFill>
                <a:schemeClr val="tx1"/>
              </a:solidFill>
              <a:latin typeface="Arial" panose="020B0604020202020204" pitchFamily="34" charset="0"/>
              <a:cs typeface="Arial" panose="020B0604020202020204" pitchFamily="34" charset="0"/>
            </a:endParaRPr>
          </a:p>
        </p:txBody>
      </p:sp>
      <p:sp>
        <p:nvSpPr>
          <p:cNvPr id="100" name="TextBox 99"/>
          <p:cNvSpPr txBox="1"/>
          <p:nvPr/>
        </p:nvSpPr>
        <p:spPr>
          <a:xfrm>
            <a:off x="2096144" y="155903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01" name="TextBox 100"/>
          <p:cNvSpPr txBox="1"/>
          <p:nvPr/>
        </p:nvSpPr>
        <p:spPr>
          <a:xfrm>
            <a:off x="6450715" y="155031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51" name="Diamond 50"/>
          <p:cNvSpPr/>
          <p:nvPr/>
        </p:nvSpPr>
        <p:spPr>
          <a:xfrm>
            <a:off x="5321468" y="1304746"/>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PS1.28.4 </a:t>
            </a:r>
            <a:r>
              <a:rPr lang="en-US" sz="800" dirty="0">
                <a:solidFill>
                  <a:schemeClr val="tx1"/>
                </a:solidFill>
                <a:latin typeface="Arial" panose="020B0604020202020204" pitchFamily="34" charset="0"/>
                <a:cs typeface="Arial" panose="020B0604020202020204" pitchFamily="34" charset="0"/>
              </a:rPr>
              <a:t>Is training really needed?</a:t>
            </a:r>
          </a:p>
        </p:txBody>
      </p:sp>
      <p:cxnSp>
        <p:nvCxnSpPr>
          <p:cNvPr id="52" name="Straight Arrow Connector 51"/>
          <p:cNvCxnSpPr>
            <a:endCxn id="51" idx="1"/>
          </p:cNvCxnSpPr>
          <p:nvPr/>
        </p:nvCxnSpPr>
        <p:spPr>
          <a:xfrm flipV="1">
            <a:off x="4906747" y="1765756"/>
            <a:ext cx="414721" cy="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1" idx="3"/>
            <a:endCxn id="121" idx="1"/>
          </p:cNvCxnSpPr>
          <p:nvPr/>
        </p:nvCxnSpPr>
        <p:spPr>
          <a:xfrm>
            <a:off x="6508756" y="1765756"/>
            <a:ext cx="34609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854852" y="22098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PS1.28.6 </a:t>
            </a:r>
            <a:r>
              <a:rPr lang="en-US" sz="800" dirty="0">
                <a:solidFill>
                  <a:schemeClr val="tx1"/>
                </a:solidFill>
                <a:latin typeface="Arial" panose="020B0604020202020204" pitchFamily="34" charset="0"/>
                <a:cs typeface="Arial" panose="020B0604020202020204" pitchFamily="34" charset="0"/>
              </a:rPr>
              <a:t>Build help/learning resources into PS tool</a:t>
            </a:r>
          </a:p>
        </p:txBody>
      </p:sp>
      <p:sp>
        <p:nvSpPr>
          <p:cNvPr id="65" name="TextBox 64"/>
          <p:cNvSpPr txBox="1"/>
          <p:nvPr/>
        </p:nvSpPr>
        <p:spPr>
          <a:xfrm>
            <a:off x="3485839" y="155903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0" name="Diamond 69"/>
          <p:cNvSpPr/>
          <p:nvPr/>
        </p:nvSpPr>
        <p:spPr>
          <a:xfrm>
            <a:off x="1003908" y="26593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PS1.28.7 </a:t>
            </a:r>
            <a:r>
              <a:rPr lang="en-US" sz="700" dirty="0">
                <a:solidFill>
                  <a:schemeClr val="tx1"/>
                </a:solidFill>
                <a:latin typeface="Arial" panose="020B0604020202020204" pitchFamily="34" charset="0"/>
                <a:cs typeface="Arial" panose="020B0604020202020204" pitchFamily="34" charset="0"/>
              </a:rPr>
              <a:t>Users must be able to use </a:t>
            </a:r>
            <a:r>
              <a:rPr lang="en-US" sz="700" dirty="0" smtClean="0">
                <a:solidFill>
                  <a:schemeClr val="tx1"/>
                </a:solidFill>
                <a:latin typeface="Arial" panose="020B0604020202020204" pitchFamily="34" charset="0"/>
                <a:cs typeface="Arial" panose="020B0604020202020204" pitchFamily="34" charset="0"/>
              </a:rPr>
              <a:t>PS </a:t>
            </a:r>
            <a:r>
              <a:rPr lang="en-US" sz="700" dirty="0">
                <a:solidFill>
                  <a:schemeClr val="tx1"/>
                </a:solidFill>
                <a:latin typeface="Arial" panose="020B0604020202020204" pitchFamily="34" charset="0"/>
                <a:cs typeface="Arial" panose="020B0604020202020204" pitchFamily="34" charset="0"/>
              </a:rPr>
              <a:t>tool before coming to training?</a:t>
            </a:r>
          </a:p>
        </p:txBody>
      </p:sp>
      <p:sp>
        <p:nvSpPr>
          <p:cNvPr id="71" name="Diamond 70"/>
          <p:cNvSpPr/>
          <p:nvPr/>
        </p:nvSpPr>
        <p:spPr>
          <a:xfrm>
            <a:off x="2340700" y="26593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PS1.28.8 </a:t>
            </a:r>
            <a:r>
              <a:rPr lang="en-US" sz="800" dirty="0">
                <a:solidFill>
                  <a:schemeClr val="tx1"/>
                </a:solidFill>
                <a:latin typeface="Arial" panose="020B0604020202020204" pitchFamily="34" charset="0"/>
                <a:cs typeface="Arial" panose="020B0604020202020204" pitchFamily="34" charset="0"/>
              </a:rPr>
              <a:t>Users already know how to use it?</a:t>
            </a:r>
          </a:p>
        </p:txBody>
      </p:sp>
      <p:sp>
        <p:nvSpPr>
          <p:cNvPr id="73" name="Rectangle 72"/>
          <p:cNvSpPr/>
          <p:nvPr/>
        </p:nvSpPr>
        <p:spPr>
          <a:xfrm>
            <a:off x="3722675" y="277749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PS1.28.9 </a:t>
            </a:r>
            <a:r>
              <a:rPr lang="en-US" sz="800" dirty="0">
                <a:solidFill>
                  <a:schemeClr val="tx1"/>
                </a:solidFill>
                <a:latin typeface="Arial" panose="020B0604020202020204" pitchFamily="34" charset="0"/>
                <a:cs typeface="Arial" panose="020B0604020202020204" pitchFamily="34" charset="0"/>
              </a:rPr>
              <a:t>Develop a pre-course assignment specifically focused on the PS tool</a:t>
            </a:r>
          </a:p>
        </p:txBody>
      </p:sp>
      <p:sp>
        <p:nvSpPr>
          <p:cNvPr id="74" name="TextBox 73"/>
          <p:cNvSpPr txBox="1"/>
          <p:nvPr/>
        </p:nvSpPr>
        <p:spPr>
          <a:xfrm>
            <a:off x="3401513" y="291028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76" name="Straight Arrow Connector 75"/>
          <p:cNvCxnSpPr>
            <a:stCxn id="71" idx="3"/>
            <a:endCxn id="73" idx="1"/>
          </p:cNvCxnSpPr>
          <p:nvPr/>
        </p:nvCxnSpPr>
        <p:spPr>
          <a:xfrm>
            <a:off x="3527988" y="3120390"/>
            <a:ext cx="1946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048894" y="2782824"/>
            <a:ext cx="1123306"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PS1.28.10 </a:t>
            </a:r>
            <a:r>
              <a:rPr lang="en-US" sz="800" dirty="0">
                <a:solidFill>
                  <a:schemeClr val="tx1"/>
                </a:solidFill>
                <a:latin typeface="Arial" panose="020B0604020202020204" pitchFamily="34" charset="0"/>
                <a:cs typeface="Arial" panose="020B0604020202020204" pitchFamily="34" charset="0"/>
              </a:rPr>
              <a:t>Exercise application of the tool at the start of the course and throughout, to assure proficiency</a:t>
            </a:r>
          </a:p>
        </p:txBody>
      </p:sp>
      <p:cxnSp>
        <p:nvCxnSpPr>
          <p:cNvPr id="82" name="Straight Arrow Connector 81"/>
          <p:cNvCxnSpPr>
            <a:stCxn id="73" idx="3"/>
            <a:endCxn id="79" idx="1"/>
          </p:cNvCxnSpPr>
          <p:nvPr/>
        </p:nvCxnSpPr>
        <p:spPr>
          <a:xfrm>
            <a:off x="4751375" y="3120390"/>
            <a:ext cx="297519" cy="533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Diamond 89"/>
          <p:cNvSpPr/>
          <p:nvPr/>
        </p:nvSpPr>
        <p:spPr>
          <a:xfrm>
            <a:off x="1003908" y="38023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PS1.28.11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Users </a:t>
            </a:r>
            <a:r>
              <a:rPr lang="en-US" sz="700" dirty="0">
                <a:solidFill>
                  <a:schemeClr val="tx1"/>
                </a:solidFill>
                <a:latin typeface="Arial" panose="020B0604020202020204" pitchFamily="34" charset="0"/>
                <a:cs typeface="Arial" panose="020B0604020202020204" pitchFamily="34" charset="0"/>
              </a:rPr>
              <a:t>required to use PS tool </a:t>
            </a:r>
            <a:r>
              <a:rPr lang="en-US" sz="700" dirty="0" smtClean="0">
                <a:solidFill>
                  <a:schemeClr val="tx1"/>
                </a:solidFill>
                <a:latin typeface="Arial" panose="020B0604020202020204" pitchFamily="34" charset="0"/>
                <a:cs typeface="Arial" panose="020B0604020202020204" pitchFamily="34" charset="0"/>
              </a:rPr>
              <a:t>upon </a:t>
            </a:r>
            <a:r>
              <a:rPr lang="en-US" sz="700" dirty="0">
                <a:solidFill>
                  <a:schemeClr val="tx1"/>
                </a:solidFill>
                <a:latin typeface="Arial" panose="020B0604020202020204" pitchFamily="34" charset="0"/>
                <a:cs typeface="Arial" panose="020B0604020202020204" pitchFamily="34" charset="0"/>
              </a:rPr>
              <a:t>returning to the workplace?</a:t>
            </a:r>
          </a:p>
        </p:txBody>
      </p:sp>
      <p:sp>
        <p:nvSpPr>
          <p:cNvPr id="91" name="Diamond 90"/>
          <p:cNvSpPr/>
          <p:nvPr/>
        </p:nvSpPr>
        <p:spPr>
          <a:xfrm>
            <a:off x="2340700" y="38023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PS1.28.12 </a:t>
            </a:r>
            <a:r>
              <a:rPr lang="en-US" sz="800" dirty="0">
                <a:solidFill>
                  <a:schemeClr val="tx1"/>
                </a:solidFill>
                <a:latin typeface="Arial" panose="020B0604020202020204" pitchFamily="34" charset="0"/>
                <a:cs typeface="Arial" panose="020B0604020202020204" pitchFamily="34" charset="0"/>
              </a:rPr>
              <a:t>Users already know how to use it?</a:t>
            </a:r>
          </a:p>
        </p:txBody>
      </p:sp>
      <p:sp>
        <p:nvSpPr>
          <p:cNvPr id="93" name="Rectangle 92"/>
          <p:cNvSpPr/>
          <p:nvPr/>
        </p:nvSpPr>
        <p:spPr>
          <a:xfrm>
            <a:off x="3722675" y="392049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PS1.28.13 </a:t>
            </a:r>
            <a:r>
              <a:rPr lang="en-US" sz="800" dirty="0">
                <a:solidFill>
                  <a:schemeClr val="tx1"/>
                </a:solidFill>
                <a:latin typeface="Arial" panose="020B0604020202020204" pitchFamily="34" charset="0"/>
                <a:cs typeface="Arial" panose="020B0604020202020204" pitchFamily="34" charset="0"/>
              </a:rPr>
              <a:t>Introduce the tool into the course, along with substantial practice</a:t>
            </a:r>
          </a:p>
        </p:txBody>
      </p:sp>
      <p:cxnSp>
        <p:nvCxnSpPr>
          <p:cNvPr id="95" name="Straight Arrow Connector 94"/>
          <p:cNvCxnSpPr>
            <a:stCxn id="91" idx="3"/>
            <a:endCxn id="93" idx="1"/>
          </p:cNvCxnSpPr>
          <p:nvPr/>
        </p:nvCxnSpPr>
        <p:spPr>
          <a:xfrm>
            <a:off x="3527988" y="4263390"/>
            <a:ext cx="1946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048894" y="3925824"/>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PS1.28.14 </a:t>
            </a:r>
            <a:r>
              <a:rPr lang="en-US" sz="800" dirty="0">
                <a:solidFill>
                  <a:schemeClr val="tx1"/>
                </a:solidFill>
                <a:latin typeface="Arial" panose="020B0604020202020204" pitchFamily="34" charset="0"/>
                <a:cs typeface="Arial" panose="020B0604020202020204" pitchFamily="34" charset="0"/>
              </a:rPr>
              <a:t>Allow real-world applications</a:t>
            </a:r>
          </a:p>
        </p:txBody>
      </p:sp>
      <p:cxnSp>
        <p:nvCxnSpPr>
          <p:cNvPr id="97" name="Straight Arrow Connector 96"/>
          <p:cNvCxnSpPr>
            <a:stCxn id="93" idx="3"/>
            <a:endCxn id="96" idx="1"/>
          </p:cNvCxnSpPr>
          <p:nvPr/>
        </p:nvCxnSpPr>
        <p:spPr>
          <a:xfrm>
            <a:off x="4751375" y="4263390"/>
            <a:ext cx="297519" cy="533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340502" y="392049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PS1.28.15 </a:t>
            </a:r>
            <a:r>
              <a:rPr lang="en-US" sz="800" dirty="0">
                <a:solidFill>
                  <a:schemeClr val="tx1"/>
                </a:solidFill>
                <a:latin typeface="Arial" panose="020B0604020202020204" pitchFamily="34" charset="0"/>
                <a:cs typeface="Arial" panose="020B0604020202020204" pitchFamily="34" charset="0"/>
              </a:rPr>
              <a:t>Create job aids or other usability resources for the PS tool, as needed</a:t>
            </a:r>
          </a:p>
        </p:txBody>
      </p:sp>
      <p:sp>
        <p:nvSpPr>
          <p:cNvPr id="99" name="Rectangle 98"/>
          <p:cNvSpPr/>
          <p:nvPr/>
        </p:nvSpPr>
        <p:spPr>
          <a:xfrm>
            <a:off x="7666721" y="3925824"/>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PS1.28.16 </a:t>
            </a:r>
            <a:r>
              <a:rPr lang="en-US" sz="800" dirty="0">
                <a:solidFill>
                  <a:schemeClr val="tx1"/>
                </a:solidFill>
                <a:latin typeface="Arial" panose="020B0604020202020204" pitchFamily="34" charset="0"/>
                <a:cs typeface="Arial" panose="020B0604020202020204" pitchFamily="34" charset="0"/>
              </a:rPr>
              <a:t>Provide for user certification, if needed</a:t>
            </a:r>
          </a:p>
        </p:txBody>
      </p:sp>
      <p:cxnSp>
        <p:nvCxnSpPr>
          <p:cNvPr id="104" name="Straight Arrow Connector 103"/>
          <p:cNvCxnSpPr>
            <a:stCxn id="98" idx="3"/>
            <a:endCxn id="99" idx="1"/>
          </p:cNvCxnSpPr>
          <p:nvPr/>
        </p:nvCxnSpPr>
        <p:spPr>
          <a:xfrm>
            <a:off x="7369202" y="4263390"/>
            <a:ext cx="297519" cy="533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6" idx="3"/>
            <a:endCxn id="98" idx="1"/>
          </p:cNvCxnSpPr>
          <p:nvPr/>
        </p:nvCxnSpPr>
        <p:spPr>
          <a:xfrm flipV="1">
            <a:off x="6077594" y="4263390"/>
            <a:ext cx="262908" cy="533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75" idx="2"/>
            <a:endCxn id="70" idx="0"/>
          </p:cNvCxnSpPr>
          <p:nvPr/>
        </p:nvCxnSpPr>
        <p:spPr>
          <a:xfrm>
            <a:off x="1597552" y="2216377"/>
            <a:ext cx="0" cy="44300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70" idx="3"/>
            <a:endCxn id="71" idx="1"/>
          </p:cNvCxnSpPr>
          <p:nvPr/>
        </p:nvCxnSpPr>
        <p:spPr>
          <a:xfrm>
            <a:off x="2191196" y="3120390"/>
            <a:ext cx="14950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0" idx="2"/>
            <a:endCxn id="90" idx="0"/>
          </p:cNvCxnSpPr>
          <p:nvPr/>
        </p:nvCxnSpPr>
        <p:spPr>
          <a:xfrm>
            <a:off x="1597552" y="3581400"/>
            <a:ext cx="0" cy="22098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063879" y="291028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14" name="TextBox 113"/>
          <p:cNvSpPr txBox="1"/>
          <p:nvPr/>
        </p:nvSpPr>
        <p:spPr>
          <a:xfrm>
            <a:off x="3429000" y="403595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15" name="TextBox 114"/>
          <p:cNvSpPr txBox="1"/>
          <p:nvPr/>
        </p:nvSpPr>
        <p:spPr>
          <a:xfrm>
            <a:off x="2063879" y="403595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16" name="Straight Arrow Connector 115"/>
          <p:cNvCxnSpPr>
            <a:stCxn id="90" idx="3"/>
            <a:endCxn id="91" idx="1"/>
          </p:cNvCxnSpPr>
          <p:nvPr/>
        </p:nvCxnSpPr>
        <p:spPr>
          <a:xfrm>
            <a:off x="2191196" y="4263390"/>
            <a:ext cx="14950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Diamond 151"/>
          <p:cNvSpPr/>
          <p:nvPr/>
        </p:nvSpPr>
        <p:spPr>
          <a:xfrm>
            <a:off x="1003908" y="50215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PS1.28.17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New </a:t>
            </a:r>
            <a:r>
              <a:rPr lang="en-US" sz="700" dirty="0">
                <a:solidFill>
                  <a:schemeClr val="tx1"/>
                </a:solidFill>
                <a:latin typeface="Arial" panose="020B0604020202020204" pitchFamily="34" charset="0"/>
                <a:cs typeface="Arial" panose="020B0604020202020204" pitchFamily="34" charset="0"/>
              </a:rPr>
              <a:t>PS tool introduced and users can’t figure out how to use?</a:t>
            </a:r>
          </a:p>
        </p:txBody>
      </p:sp>
      <p:sp>
        <p:nvSpPr>
          <p:cNvPr id="153" name="Diamond 152"/>
          <p:cNvSpPr/>
          <p:nvPr/>
        </p:nvSpPr>
        <p:spPr>
          <a:xfrm>
            <a:off x="2340700" y="50215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PS1.28.18 </a:t>
            </a:r>
            <a:r>
              <a:rPr lang="en-US" sz="800" dirty="0">
                <a:solidFill>
                  <a:schemeClr val="tx1"/>
                </a:solidFill>
                <a:latin typeface="Arial" panose="020B0604020202020204" pitchFamily="34" charset="0"/>
                <a:cs typeface="Arial" panose="020B0604020202020204" pitchFamily="34" charset="0"/>
              </a:rPr>
              <a:t>Feasible to redesign the PS tool?</a:t>
            </a:r>
          </a:p>
        </p:txBody>
      </p:sp>
      <p:sp>
        <p:nvSpPr>
          <p:cNvPr id="154" name="Rectangle 153"/>
          <p:cNvSpPr/>
          <p:nvPr/>
        </p:nvSpPr>
        <p:spPr>
          <a:xfrm>
            <a:off x="3924300" y="513969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PS1.28.19 </a:t>
            </a:r>
            <a:r>
              <a:rPr lang="en-US" sz="800" dirty="0">
                <a:solidFill>
                  <a:schemeClr val="tx1"/>
                </a:solidFill>
                <a:latin typeface="Arial" panose="020B0604020202020204" pitchFamily="34" charset="0"/>
                <a:cs typeface="Arial" panose="020B0604020202020204" pitchFamily="34" charset="0"/>
              </a:rPr>
              <a:t>Redesign tool</a:t>
            </a:r>
          </a:p>
        </p:txBody>
      </p:sp>
      <p:cxnSp>
        <p:nvCxnSpPr>
          <p:cNvPr id="156" name="Straight Arrow Connector 155"/>
          <p:cNvCxnSpPr>
            <a:stCxn id="90" idx="2"/>
            <a:endCxn id="152" idx="0"/>
          </p:cNvCxnSpPr>
          <p:nvPr/>
        </p:nvCxnSpPr>
        <p:spPr>
          <a:xfrm>
            <a:off x="1597552" y="4724400"/>
            <a:ext cx="0" cy="29718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3352800" y="525515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58" name="TextBox 157"/>
          <p:cNvSpPr txBox="1"/>
          <p:nvPr/>
        </p:nvSpPr>
        <p:spPr>
          <a:xfrm>
            <a:off x="2063879" y="525515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59" name="Straight Arrow Connector 158"/>
          <p:cNvCxnSpPr>
            <a:stCxn id="152" idx="3"/>
            <a:endCxn id="153" idx="1"/>
          </p:cNvCxnSpPr>
          <p:nvPr/>
        </p:nvCxnSpPr>
        <p:spPr>
          <a:xfrm>
            <a:off x="2191196" y="5482590"/>
            <a:ext cx="14950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577063" y="220875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62" name="TextBox 161"/>
          <p:cNvSpPr txBox="1"/>
          <p:nvPr/>
        </p:nvSpPr>
        <p:spPr>
          <a:xfrm>
            <a:off x="1597552" y="35814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63" name="TextBox 162"/>
          <p:cNvSpPr txBox="1"/>
          <p:nvPr/>
        </p:nvSpPr>
        <p:spPr>
          <a:xfrm>
            <a:off x="1577063" y="4800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84" name="Elbow Connector 83"/>
          <p:cNvCxnSpPr>
            <a:stCxn id="80" idx="2"/>
            <a:endCxn id="60" idx="1"/>
          </p:cNvCxnSpPr>
          <p:nvPr/>
        </p:nvCxnSpPr>
        <p:spPr>
          <a:xfrm rot="16200000" flipH="1">
            <a:off x="4745324" y="443172"/>
            <a:ext cx="325934" cy="389312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71" idx="2"/>
            <a:endCxn id="92" idx="2"/>
          </p:cNvCxnSpPr>
          <p:nvPr/>
        </p:nvCxnSpPr>
        <p:spPr>
          <a:xfrm rot="5400000" flipH="1" flipV="1">
            <a:off x="4946679" y="-234921"/>
            <a:ext cx="1803986" cy="5828656"/>
          </a:xfrm>
          <a:prstGeom prst="bentConnector4">
            <a:avLst>
              <a:gd name="adj1" fmla="val -8155"/>
              <a:gd name="adj2" fmla="val 10392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79" idx="3"/>
            <a:endCxn id="92" idx="2"/>
          </p:cNvCxnSpPr>
          <p:nvPr/>
        </p:nvCxnSpPr>
        <p:spPr>
          <a:xfrm flipV="1">
            <a:off x="6172200" y="1777414"/>
            <a:ext cx="2590800" cy="1348310"/>
          </a:xfrm>
          <a:prstGeom prst="bentConnector3">
            <a:avLst>
              <a:gd name="adj1" fmla="val 10882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2934344" y="354683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23" name="Elbow Connector 122"/>
          <p:cNvCxnSpPr>
            <a:stCxn id="153" idx="3"/>
            <a:endCxn id="93" idx="1"/>
          </p:cNvCxnSpPr>
          <p:nvPr/>
        </p:nvCxnSpPr>
        <p:spPr>
          <a:xfrm flipV="1">
            <a:off x="3527988" y="4263390"/>
            <a:ext cx="194687" cy="121920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53" idx="2"/>
            <a:endCxn id="154" idx="2"/>
          </p:cNvCxnSpPr>
          <p:nvPr/>
        </p:nvCxnSpPr>
        <p:spPr>
          <a:xfrm rot="5400000" flipH="1" flipV="1">
            <a:off x="3627442" y="5132392"/>
            <a:ext cx="118110" cy="1504306"/>
          </a:xfrm>
          <a:prstGeom prst="bentConnector3">
            <a:avLst>
              <a:gd name="adj1" fmla="val -6967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2961730" y="57912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28" name="Elbow Connector 127"/>
          <p:cNvCxnSpPr>
            <a:stCxn id="91" idx="0"/>
            <a:endCxn id="92" idx="2"/>
          </p:cNvCxnSpPr>
          <p:nvPr/>
        </p:nvCxnSpPr>
        <p:spPr>
          <a:xfrm rot="5400000" flipH="1" flipV="1">
            <a:off x="4836189" y="-124431"/>
            <a:ext cx="2024966" cy="5828656"/>
          </a:xfrm>
          <a:prstGeom prst="bentConnector4">
            <a:avLst>
              <a:gd name="adj1" fmla="val 3371"/>
              <a:gd name="adj2" fmla="val 10392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154" idx="3"/>
            <a:endCxn id="92" idx="2"/>
          </p:cNvCxnSpPr>
          <p:nvPr/>
        </p:nvCxnSpPr>
        <p:spPr>
          <a:xfrm flipV="1">
            <a:off x="4953000" y="1777414"/>
            <a:ext cx="3810000" cy="3705176"/>
          </a:xfrm>
          <a:prstGeom prst="bentConnector3">
            <a:avLst>
              <a:gd name="adj1" fmla="val 106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895600" y="223286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45" name="Elbow Connector 144"/>
          <p:cNvCxnSpPr>
            <a:stCxn id="51" idx="2"/>
            <a:endCxn id="60" idx="1"/>
          </p:cNvCxnSpPr>
          <p:nvPr/>
        </p:nvCxnSpPr>
        <p:spPr>
          <a:xfrm rot="16200000" flipH="1">
            <a:off x="6222015" y="1919863"/>
            <a:ext cx="325934" cy="93974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5867400" y="228201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150" name="Elbow Connector 149"/>
          <p:cNvCxnSpPr>
            <a:stCxn id="152" idx="2"/>
          </p:cNvCxnSpPr>
          <p:nvPr/>
        </p:nvCxnSpPr>
        <p:spPr>
          <a:xfrm rot="5400000" flipH="1" flipV="1">
            <a:off x="3830724" y="3672328"/>
            <a:ext cx="38100" cy="4504444"/>
          </a:xfrm>
          <a:prstGeom prst="bentConnector4">
            <a:avLst>
              <a:gd name="adj1" fmla="val -600000"/>
              <a:gd name="adj2" fmla="val 83386"/>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1577063" y="593854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8" name="Flowchart: Off-page Connector 137">
            <a:hlinkClick r:id="rId7" action="ppaction://hlinksldjump"/>
          </p:cNvPr>
          <p:cNvSpPr/>
          <p:nvPr/>
        </p:nvSpPr>
        <p:spPr>
          <a:xfrm>
            <a:off x="6077594" y="5610221"/>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Continue to PS1.28b. </a:t>
            </a:r>
            <a:endParaRPr lang="en-US" sz="800" dirty="0">
              <a:solidFill>
                <a:schemeClr val="tx1"/>
              </a:solidFill>
              <a:latin typeface="Arial" panose="020B0604020202020204" pitchFamily="34" charset="0"/>
              <a:cs typeface="Arial" panose="020B0604020202020204" pitchFamily="34" charset="0"/>
            </a:endParaRPr>
          </a:p>
        </p:txBody>
      </p:sp>
      <p:cxnSp>
        <p:nvCxnSpPr>
          <p:cNvPr id="7" name="Elbow Connector 6"/>
          <p:cNvCxnSpPr>
            <a:stCxn id="60" idx="3"/>
            <a:endCxn id="92" idx="2"/>
          </p:cNvCxnSpPr>
          <p:nvPr/>
        </p:nvCxnSpPr>
        <p:spPr>
          <a:xfrm flipV="1">
            <a:off x="7883552" y="1777414"/>
            <a:ext cx="879448" cy="775286"/>
          </a:xfrm>
          <a:prstGeom prst="bentConnector3">
            <a:avLst>
              <a:gd name="adj1" fmla="val 12599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hlinkClick r:id="rId8" action="ppaction://hlinksldjump"/>
          </p:cNvPr>
          <p:cNvSpPr txBox="1"/>
          <p:nvPr/>
        </p:nvSpPr>
        <p:spPr>
          <a:xfrm>
            <a:off x="152400" y="6400800"/>
            <a:ext cx="7620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4" name="Elbow Connector 3"/>
          <p:cNvCxnSpPr>
            <a:stCxn id="99" idx="3"/>
            <a:endCxn id="92" idx="2"/>
          </p:cNvCxnSpPr>
          <p:nvPr/>
        </p:nvCxnSpPr>
        <p:spPr>
          <a:xfrm flipV="1">
            <a:off x="8695421" y="1777414"/>
            <a:ext cx="67579" cy="2491310"/>
          </a:xfrm>
          <a:prstGeom prst="bentConnector3">
            <a:avLst>
              <a:gd name="adj1" fmla="val 43827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497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PS1.28b. </a:t>
            </a:r>
            <a:r>
              <a:rPr lang="en-US" dirty="0"/>
              <a:t>Determine need for training to support use of PS tools </a:t>
            </a:r>
            <a:r>
              <a:rPr lang="en-US" dirty="0" smtClean="0"/>
              <a:t>(2 </a:t>
            </a:r>
            <a:r>
              <a:rPr lang="en-US" dirty="0"/>
              <a:t>of 2)</a:t>
            </a: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Rosenberg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endCxn id="90" idx="1"/>
          </p:cNvCxnSpPr>
          <p:nvPr/>
        </p:nvCxnSpPr>
        <p:spPr>
          <a:xfrm flipV="1">
            <a:off x="1021369" y="2424328"/>
            <a:ext cx="254896" cy="1071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Flowchart: Off-page Connector 137">
            <a:hlinkClick r:id="rId6" action="ppaction://hlinksldjump"/>
          </p:cNvPr>
          <p:cNvSpPr/>
          <p:nvPr/>
        </p:nvSpPr>
        <p:spPr>
          <a:xfrm>
            <a:off x="8054815" y="2086762"/>
            <a:ext cx="793912" cy="67071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up to PS1c and continue to </a:t>
            </a:r>
          </a:p>
          <a:p>
            <a:pPr algn="ctr"/>
            <a:r>
              <a:rPr lang="en-US" sz="800" dirty="0">
                <a:solidFill>
                  <a:schemeClr val="tx1"/>
                </a:solidFill>
                <a:latin typeface="Arial" panose="020B0604020202020204" pitchFamily="34" charset="0"/>
                <a:cs typeface="Arial" panose="020B0604020202020204" pitchFamily="34" charset="0"/>
              </a:rPr>
              <a:t>PS1.29.</a:t>
            </a:r>
          </a:p>
        </p:txBody>
      </p:sp>
      <p:sp>
        <p:nvSpPr>
          <p:cNvPr id="90" name="Diamond 89"/>
          <p:cNvSpPr/>
          <p:nvPr/>
        </p:nvSpPr>
        <p:spPr>
          <a:xfrm>
            <a:off x="1276265" y="196331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PS1.28.20 </a:t>
            </a:r>
            <a:r>
              <a:rPr lang="en-US" sz="700" dirty="0">
                <a:solidFill>
                  <a:schemeClr val="tx1"/>
                </a:solidFill>
                <a:latin typeface="Arial" panose="020B0604020202020204" pitchFamily="34" charset="0"/>
                <a:cs typeface="Arial" panose="020B0604020202020204" pitchFamily="34" charset="0"/>
              </a:rPr>
              <a:t>Users are forgetting how to use the PS tool?</a:t>
            </a:r>
          </a:p>
        </p:txBody>
      </p:sp>
      <p:sp>
        <p:nvSpPr>
          <p:cNvPr id="91" name="Diamond 90"/>
          <p:cNvSpPr/>
          <p:nvPr/>
        </p:nvSpPr>
        <p:spPr>
          <a:xfrm>
            <a:off x="2613057" y="196331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PS1.28.21 </a:t>
            </a:r>
            <a:r>
              <a:rPr lang="en-US" sz="800" dirty="0">
                <a:solidFill>
                  <a:schemeClr val="tx1"/>
                </a:solidFill>
                <a:latin typeface="Arial" panose="020B0604020202020204" pitchFamily="34" charset="0"/>
                <a:cs typeface="Arial" panose="020B0604020202020204" pitchFamily="34" charset="0"/>
              </a:rPr>
              <a:t>Users still need to use the tool?</a:t>
            </a:r>
          </a:p>
        </p:txBody>
      </p:sp>
      <p:sp>
        <p:nvSpPr>
          <p:cNvPr id="93" name="Rectangle 92"/>
          <p:cNvSpPr/>
          <p:nvPr/>
        </p:nvSpPr>
        <p:spPr>
          <a:xfrm>
            <a:off x="3995032" y="208142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PS1.28.22 </a:t>
            </a:r>
            <a:r>
              <a:rPr lang="en-US" sz="800" dirty="0">
                <a:solidFill>
                  <a:schemeClr val="tx1"/>
                </a:solidFill>
                <a:latin typeface="Arial" panose="020B0604020202020204" pitchFamily="34" charset="0"/>
                <a:cs typeface="Arial" panose="020B0604020202020204" pitchFamily="34" charset="0"/>
              </a:rPr>
              <a:t>Consider short, on-demand learning modules specifically around the PS tool</a:t>
            </a:r>
          </a:p>
        </p:txBody>
      </p:sp>
      <p:cxnSp>
        <p:nvCxnSpPr>
          <p:cNvPr id="95" name="Straight Arrow Connector 94"/>
          <p:cNvCxnSpPr>
            <a:stCxn id="91" idx="3"/>
            <a:endCxn id="93" idx="1"/>
          </p:cNvCxnSpPr>
          <p:nvPr/>
        </p:nvCxnSpPr>
        <p:spPr>
          <a:xfrm>
            <a:off x="3800345" y="2424328"/>
            <a:ext cx="1946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321251" y="2086762"/>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PS1.28.23 </a:t>
            </a:r>
            <a:r>
              <a:rPr lang="en-US" sz="800" dirty="0">
                <a:solidFill>
                  <a:schemeClr val="tx1"/>
                </a:solidFill>
                <a:latin typeface="Arial" panose="020B0604020202020204" pitchFamily="34" charset="0"/>
                <a:cs typeface="Arial" panose="020B0604020202020204" pitchFamily="34" charset="0"/>
              </a:rPr>
              <a:t>Create/improve job aids or other usability resources for the PS tool, as needed</a:t>
            </a:r>
          </a:p>
        </p:txBody>
      </p:sp>
      <p:cxnSp>
        <p:nvCxnSpPr>
          <p:cNvPr id="97" name="Straight Arrow Connector 96"/>
          <p:cNvCxnSpPr>
            <a:stCxn id="93" idx="3"/>
            <a:endCxn id="96" idx="1"/>
          </p:cNvCxnSpPr>
          <p:nvPr/>
        </p:nvCxnSpPr>
        <p:spPr>
          <a:xfrm>
            <a:off x="5023732" y="2424328"/>
            <a:ext cx="297519" cy="533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612859" y="208142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PS1.28.24 </a:t>
            </a:r>
            <a:r>
              <a:rPr lang="en-US" sz="800" dirty="0">
                <a:solidFill>
                  <a:schemeClr val="tx1"/>
                </a:solidFill>
                <a:latin typeface="Arial" panose="020B0604020202020204" pitchFamily="34" charset="0"/>
                <a:cs typeface="Arial" panose="020B0604020202020204" pitchFamily="34" charset="0"/>
              </a:rPr>
              <a:t>Build and deploy a communications plan to reacquaint users with the tool</a:t>
            </a:r>
          </a:p>
        </p:txBody>
      </p:sp>
      <p:cxnSp>
        <p:nvCxnSpPr>
          <p:cNvPr id="105" name="Straight Arrow Connector 104"/>
          <p:cNvCxnSpPr>
            <a:stCxn id="96" idx="3"/>
            <a:endCxn id="98" idx="1"/>
          </p:cNvCxnSpPr>
          <p:nvPr/>
        </p:nvCxnSpPr>
        <p:spPr>
          <a:xfrm flipV="1">
            <a:off x="6349951" y="2424328"/>
            <a:ext cx="262908" cy="533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688369" y="219689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15" name="TextBox 114"/>
          <p:cNvSpPr txBox="1"/>
          <p:nvPr/>
        </p:nvSpPr>
        <p:spPr>
          <a:xfrm>
            <a:off x="2336236" y="219689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16" name="Straight Arrow Connector 115"/>
          <p:cNvCxnSpPr>
            <a:stCxn id="90" idx="3"/>
            <a:endCxn id="91" idx="1"/>
          </p:cNvCxnSpPr>
          <p:nvPr/>
        </p:nvCxnSpPr>
        <p:spPr>
          <a:xfrm>
            <a:off x="2463553" y="2424328"/>
            <a:ext cx="14950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Diamond 151"/>
          <p:cNvSpPr/>
          <p:nvPr/>
        </p:nvSpPr>
        <p:spPr>
          <a:xfrm>
            <a:off x="1276265" y="318251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PS1.28.25 </a:t>
            </a:r>
            <a:r>
              <a:rPr lang="en-US" sz="700" dirty="0">
                <a:solidFill>
                  <a:schemeClr val="tx1"/>
                </a:solidFill>
                <a:latin typeface="Arial" panose="020B0604020202020204" pitchFamily="34" charset="0"/>
                <a:cs typeface="Arial" panose="020B0604020202020204" pitchFamily="34" charset="0"/>
              </a:rPr>
              <a:t>Need to build new PS tools to replace some or all training?</a:t>
            </a:r>
          </a:p>
        </p:txBody>
      </p:sp>
      <p:sp>
        <p:nvSpPr>
          <p:cNvPr id="154" name="Rectangle 153"/>
          <p:cNvSpPr/>
          <p:nvPr/>
        </p:nvSpPr>
        <p:spPr>
          <a:xfrm>
            <a:off x="6698269" y="328863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PS1.28.29 </a:t>
            </a:r>
            <a:r>
              <a:rPr lang="en-US" sz="800" dirty="0">
                <a:solidFill>
                  <a:schemeClr val="tx1"/>
                </a:solidFill>
                <a:latin typeface="Arial" panose="020B0604020202020204" pitchFamily="34" charset="0"/>
                <a:cs typeface="Arial" panose="020B0604020202020204" pitchFamily="34" charset="0"/>
              </a:rPr>
              <a:t>Document/refine PS development process</a:t>
            </a:r>
          </a:p>
        </p:txBody>
      </p:sp>
      <p:cxnSp>
        <p:nvCxnSpPr>
          <p:cNvPr id="156" name="Straight Arrow Connector 155"/>
          <p:cNvCxnSpPr>
            <a:stCxn id="90" idx="2"/>
            <a:endCxn id="152" idx="0"/>
          </p:cNvCxnSpPr>
          <p:nvPr/>
        </p:nvCxnSpPr>
        <p:spPr>
          <a:xfrm>
            <a:off x="1869909" y="2885338"/>
            <a:ext cx="0" cy="29718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2336236" y="341609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59" name="Straight Arrow Connector 158"/>
          <p:cNvCxnSpPr>
            <a:stCxn id="152" idx="3"/>
            <a:endCxn id="87" idx="1"/>
          </p:cNvCxnSpPr>
          <p:nvPr/>
        </p:nvCxnSpPr>
        <p:spPr>
          <a:xfrm flipV="1">
            <a:off x="2463553" y="3631538"/>
            <a:ext cx="196116" cy="1199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869909" y="288810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141" name="Elbow Connector 140"/>
          <p:cNvCxnSpPr>
            <a:stCxn id="152" idx="2"/>
            <a:endCxn id="92" idx="3"/>
          </p:cNvCxnSpPr>
          <p:nvPr/>
        </p:nvCxnSpPr>
        <p:spPr>
          <a:xfrm rot="5400000" flipH="1" flipV="1">
            <a:off x="4487307" y="140074"/>
            <a:ext cx="1347066" cy="6581862"/>
          </a:xfrm>
          <a:prstGeom prst="bentConnector4">
            <a:avLst>
              <a:gd name="adj1" fmla="val -16970"/>
              <a:gd name="adj2" fmla="val 10001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659669" y="328863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PS1.28.26 </a:t>
            </a:r>
            <a:r>
              <a:rPr lang="en-US" sz="800" dirty="0">
                <a:solidFill>
                  <a:schemeClr val="tx1"/>
                </a:solidFill>
                <a:latin typeface="Arial" panose="020B0604020202020204" pitchFamily="34" charset="0"/>
                <a:cs typeface="Arial" panose="020B0604020202020204" pitchFamily="34" charset="0"/>
              </a:rPr>
              <a:t>Determine best opportunities for replacing or augmenting training</a:t>
            </a:r>
          </a:p>
        </p:txBody>
      </p:sp>
      <p:sp>
        <p:nvSpPr>
          <p:cNvPr id="94" name="Rectangle 93"/>
          <p:cNvSpPr/>
          <p:nvPr/>
        </p:nvSpPr>
        <p:spPr>
          <a:xfrm>
            <a:off x="3993169" y="328863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PS1.28.27 </a:t>
            </a:r>
            <a:r>
              <a:rPr lang="en-US" sz="800" dirty="0">
                <a:solidFill>
                  <a:schemeClr val="tx1"/>
                </a:solidFill>
                <a:latin typeface="Arial" panose="020B0604020202020204" pitchFamily="34" charset="0"/>
                <a:cs typeface="Arial" panose="020B0604020202020204" pitchFamily="34" charset="0"/>
              </a:rPr>
              <a:t>Make build-buy decisions</a:t>
            </a:r>
          </a:p>
        </p:txBody>
      </p:sp>
      <p:sp>
        <p:nvSpPr>
          <p:cNvPr id="102" name="Rectangle 101"/>
          <p:cNvSpPr/>
          <p:nvPr/>
        </p:nvSpPr>
        <p:spPr>
          <a:xfrm>
            <a:off x="5364769" y="328863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PS1.28.28 </a:t>
            </a:r>
            <a:r>
              <a:rPr lang="en-US" sz="800" dirty="0">
                <a:solidFill>
                  <a:schemeClr val="tx1"/>
                </a:solidFill>
                <a:latin typeface="Arial" panose="020B0604020202020204" pitchFamily="34" charset="0"/>
                <a:cs typeface="Arial" panose="020B0604020202020204" pitchFamily="34" charset="0"/>
              </a:rPr>
              <a:t>Build and test prototypes</a:t>
            </a:r>
          </a:p>
        </p:txBody>
      </p:sp>
      <p:cxnSp>
        <p:nvCxnSpPr>
          <p:cNvPr id="103" name="Straight Arrow Connector 102"/>
          <p:cNvCxnSpPr>
            <a:stCxn id="87" idx="3"/>
            <a:endCxn id="94" idx="1"/>
          </p:cNvCxnSpPr>
          <p:nvPr/>
        </p:nvCxnSpPr>
        <p:spPr>
          <a:xfrm>
            <a:off x="3688369" y="3631538"/>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4" idx="3"/>
            <a:endCxn id="102" idx="1"/>
          </p:cNvCxnSpPr>
          <p:nvPr/>
        </p:nvCxnSpPr>
        <p:spPr>
          <a:xfrm>
            <a:off x="5021869" y="3631538"/>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2" idx="3"/>
            <a:endCxn id="154" idx="1"/>
          </p:cNvCxnSpPr>
          <p:nvPr/>
        </p:nvCxnSpPr>
        <p:spPr>
          <a:xfrm>
            <a:off x="6393469" y="3631538"/>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869909" y="410453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09" name="TextBox 108"/>
          <p:cNvSpPr txBox="1"/>
          <p:nvPr/>
        </p:nvSpPr>
        <p:spPr>
          <a:xfrm>
            <a:off x="3144335" y="289009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28" name="Elbow Connector 227"/>
          <p:cNvCxnSpPr>
            <a:stCxn id="91" idx="2"/>
            <a:endCxn id="92" idx="3"/>
          </p:cNvCxnSpPr>
          <p:nvPr/>
        </p:nvCxnSpPr>
        <p:spPr>
          <a:xfrm rot="5400000" flipH="1" flipV="1">
            <a:off x="5765303" y="198870"/>
            <a:ext cx="127866" cy="5245070"/>
          </a:xfrm>
          <a:prstGeom prst="bentConnector4">
            <a:avLst>
              <a:gd name="adj1" fmla="val -178781"/>
              <a:gd name="adj2" fmla="val 10001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98" idx="3"/>
            <a:endCxn id="92" idx="4"/>
          </p:cNvCxnSpPr>
          <p:nvPr/>
        </p:nvCxnSpPr>
        <p:spPr>
          <a:xfrm>
            <a:off x="7641559" y="2424328"/>
            <a:ext cx="422783" cy="165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Flowchart: Terminator 41"/>
          <p:cNvSpPr/>
          <p:nvPr/>
        </p:nvSpPr>
        <p:spPr>
          <a:xfrm>
            <a:off x="259369" y="2306657"/>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8" name="TextBox 37">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4" name="Elbow Connector 3"/>
          <p:cNvCxnSpPr>
            <a:stCxn id="154" idx="3"/>
            <a:endCxn id="92" idx="3"/>
          </p:cNvCxnSpPr>
          <p:nvPr/>
        </p:nvCxnSpPr>
        <p:spPr>
          <a:xfrm flipV="1">
            <a:off x="7726969" y="2757472"/>
            <a:ext cx="724802" cy="874066"/>
          </a:xfrm>
          <a:prstGeom prst="bentConnector3">
            <a:avLst>
              <a:gd name="adj1" fmla="val 10136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90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sz="quarter" idx="1"/>
          </p:nvPr>
        </p:nvSpPr>
        <p:spPr/>
        <p:txBody>
          <a:bodyPr>
            <a:noAutofit/>
          </a:bodyPr>
          <a:lstStyle/>
          <a:p>
            <a:pPr>
              <a:spcBef>
                <a:spcPts val="1200"/>
              </a:spcBef>
            </a:pPr>
            <a:r>
              <a:rPr lang="en-US" sz="2000" dirty="0"/>
              <a:t>V</a:t>
            </a:r>
            <a:r>
              <a:rPr lang="en-US" sz="2000" dirty="0" smtClean="0"/>
              <a:t>ersion 1.12, released 3/24/2016</a:t>
            </a:r>
          </a:p>
          <a:p>
            <a:pPr>
              <a:spcBef>
                <a:spcPts val="1200"/>
              </a:spcBef>
            </a:pPr>
            <a:r>
              <a:rPr lang="en-US" sz="2000" dirty="0" smtClean="0"/>
              <a:t>This application is a product of the ADL Mobile Learning Team’s Mobile Training Implementation Framework (</a:t>
            </a:r>
            <a:r>
              <a:rPr lang="en-US" sz="2000" dirty="0" err="1" smtClean="0"/>
              <a:t>MoTIF</a:t>
            </a:r>
            <a:r>
              <a:rPr lang="en-US" sz="2000" dirty="0" smtClean="0"/>
              <a:t>).</a:t>
            </a:r>
            <a:r>
              <a:rPr lang="en-US" sz="2000" dirty="0"/>
              <a:t> </a:t>
            </a:r>
            <a:r>
              <a:rPr lang="en-US" sz="2000" dirty="0" smtClean="0"/>
              <a:t>See the </a:t>
            </a:r>
            <a:r>
              <a:rPr lang="en-US" sz="2000" dirty="0" err="1" smtClean="0">
                <a:hlinkClick r:id="rId3"/>
              </a:rPr>
              <a:t>MoTIF</a:t>
            </a:r>
            <a:r>
              <a:rPr lang="en-US" sz="2000" dirty="0" smtClean="0">
                <a:hlinkClick r:id="rId3"/>
              </a:rPr>
              <a:t> Project site</a:t>
            </a:r>
            <a:r>
              <a:rPr lang="en-US" sz="2000" dirty="0" smtClean="0"/>
              <a:t> for more details. </a:t>
            </a:r>
          </a:p>
          <a:p>
            <a:pPr>
              <a:spcBef>
                <a:spcPts val="1200"/>
              </a:spcBef>
            </a:pPr>
            <a:r>
              <a:rPr lang="en-US" sz="2000" dirty="0" smtClean="0">
                <a:hlinkClick r:id="rId4" action="ppaction://hlinksldjump"/>
              </a:rPr>
              <a:t>Background and Purpose of the Reference Model</a:t>
            </a:r>
            <a:endParaRPr lang="en-US" sz="2000" dirty="0" smtClean="0"/>
          </a:p>
          <a:p>
            <a:pPr>
              <a:spcBef>
                <a:spcPts val="1200"/>
              </a:spcBef>
            </a:pPr>
            <a:r>
              <a:rPr lang="en-US" sz="2000" dirty="0" smtClean="0">
                <a:hlinkClick r:id="rId5" action="ppaction://hlinksldjump"/>
              </a:rPr>
              <a:t>Components of the Reference Model</a:t>
            </a:r>
            <a:endParaRPr lang="en-US" sz="2000" dirty="0" smtClean="0"/>
          </a:p>
          <a:p>
            <a:pPr>
              <a:spcBef>
                <a:spcPts val="1200"/>
              </a:spcBef>
            </a:pPr>
            <a:r>
              <a:rPr lang="en-US" sz="2000" dirty="0" smtClean="0">
                <a:hlinkClick r:id="rId6" action="ppaction://hlinksldjump"/>
              </a:rPr>
              <a:t>Sources of the Reference Model</a:t>
            </a:r>
            <a:endParaRPr lang="en-US" sz="2000" dirty="0" smtClean="0"/>
          </a:p>
          <a:p>
            <a:pPr>
              <a:spcBef>
                <a:spcPts val="1200"/>
              </a:spcBef>
            </a:pPr>
            <a:r>
              <a:rPr lang="en-US" sz="2000" dirty="0" smtClean="0"/>
              <a:t>For more information, contact:</a:t>
            </a:r>
          </a:p>
          <a:p>
            <a:pPr marL="365760" lvl="1" indent="0">
              <a:spcBef>
                <a:spcPts val="0"/>
              </a:spcBef>
              <a:buNone/>
            </a:pPr>
            <a:r>
              <a:rPr lang="en-US" sz="1800" dirty="0" smtClean="0"/>
              <a:t>Peter Berking</a:t>
            </a:r>
          </a:p>
          <a:p>
            <a:pPr marL="365760" lvl="1" indent="0">
              <a:spcBef>
                <a:spcPts val="0"/>
              </a:spcBef>
              <a:buNone/>
            </a:pPr>
            <a:r>
              <a:rPr lang="en-US" sz="1800" dirty="0" smtClean="0"/>
              <a:t>Senior Instructional Designer, ADL </a:t>
            </a:r>
            <a:r>
              <a:rPr lang="en-US" sz="1800" dirty="0" err="1" smtClean="0"/>
              <a:t>Co-lab</a:t>
            </a:r>
            <a:endParaRPr lang="en-US" sz="1800" dirty="0" smtClean="0"/>
          </a:p>
          <a:p>
            <a:pPr marL="365760" lvl="1" indent="0">
              <a:spcBef>
                <a:spcPts val="0"/>
              </a:spcBef>
              <a:buNone/>
            </a:pPr>
            <a:r>
              <a:rPr lang="en-US" sz="1800" dirty="0" smtClean="0"/>
              <a:t>Mobile Training Implementation Framework (</a:t>
            </a:r>
            <a:r>
              <a:rPr lang="en-US" sz="1800" dirty="0" err="1" smtClean="0"/>
              <a:t>MoTIF</a:t>
            </a:r>
            <a:r>
              <a:rPr lang="en-US" sz="1800" dirty="0" smtClean="0"/>
              <a:t>) Project Team Lead</a:t>
            </a:r>
          </a:p>
          <a:p>
            <a:pPr marL="365760" lvl="1" indent="0">
              <a:spcBef>
                <a:spcPts val="0"/>
              </a:spcBef>
              <a:buNone/>
            </a:pPr>
            <a:r>
              <a:rPr lang="en-US" sz="1800" dirty="0" smtClean="0"/>
              <a:t>peter.berking.ctr@adlnet.gov</a:t>
            </a:r>
            <a:endParaRPr lang="en-US" sz="1800" dirty="0"/>
          </a:p>
        </p:txBody>
      </p:sp>
      <p:pic>
        <p:nvPicPr>
          <p:cNvPr id="4" name="Picture 3"/>
          <p:cNvPicPr>
            <a:picLocks noChangeAspect="1"/>
          </p:cNvPicPr>
          <p:nvPr/>
        </p:nvPicPr>
        <p:blipFill rotWithShape="1">
          <a:blip r:embed="rId7" cstate="print">
            <a:extLst>
              <a:ext uri="{28A0092B-C50C-407E-A947-70E740481C1C}">
                <a14:useLocalDpi xmlns="" xmlns:a14="http://schemas.microsoft.com/office/drawing/2010/main" val="0"/>
              </a:ext>
            </a:extLst>
          </a:blip>
          <a:srcRect l="-3340" t="-12079" r="-5305" b="-16462"/>
          <a:stretch/>
        </p:blipFill>
        <p:spPr>
          <a:xfrm>
            <a:off x="5417127" y="3650974"/>
            <a:ext cx="3574472" cy="1219200"/>
          </a:xfrm>
          <a:prstGeom prst="rect">
            <a:avLst/>
          </a:prstGeom>
          <a:ln>
            <a:noFill/>
          </a:ln>
          <a:effectLst/>
        </p:spPr>
      </p:pic>
      <p:sp>
        <p:nvSpPr>
          <p:cNvPr id="15" name="TextBox 14">
            <a:hlinkClick r:id="" action="ppaction://hlinkshowjump?jump=previousslide"/>
          </p:cNvPr>
          <p:cNvSpPr txBox="1"/>
          <p:nvPr/>
        </p:nvSpPr>
        <p:spPr>
          <a:xfrm>
            <a:off x="152400" y="6400800"/>
            <a:ext cx="24384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6" name="TextBox 15">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0" name="TextBox 19">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23777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PS2a. Design and develop identified PS components (1 of 2)</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a:latin typeface="Arial" panose="020B0604020202020204" pitchFamily="34" charset="0"/>
                <a:cs typeface="Arial" panose="020B0604020202020204" pitchFamily="34" charset="0"/>
              </a:rPr>
              <a:t>Gottfredson</a:t>
            </a:r>
            <a:r>
              <a:rPr lang="en-US" sz="1000" dirty="0">
                <a:latin typeface="Arial" panose="020B0604020202020204" pitchFamily="34" charset="0"/>
                <a:cs typeface="Arial" panose="020B0604020202020204" pitchFamily="34" charset="0"/>
              </a:rPr>
              <a:t> &amp; Mosher (</a:t>
            </a:r>
            <a:r>
              <a:rPr lang="en-US" sz="1000" dirty="0" smtClean="0">
                <a:latin typeface="Arial" panose="020B0604020202020204" pitchFamily="34" charset="0"/>
                <a:cs typeface="Arial" panose="020B0604020202020204" pitchFamily="34" charset="0"/>
              </a:rPr>
              <a:t>2011)</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5240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340993" y="15240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9" name="Diamond 38"/>
          <p:cNvSpPr/>
          <p:nvPr/>
        </p:nvSpPr>
        <p:spPr>
          <a:xfrm>
            <a:off x="974215" y="152816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PS2.1 </a:t>
            </a:r>
            <a:r>
              <a:rPr lang="en-US" sz="800" dirty="0">
                <a:solidFill>
                  <a:schemeClr val="tx1"/>
                </a:solidFill>
                <a:latin typeface="Arial" panose="020B0604020202020204" pitchFamily="34" charset="0"/>
                <a:cs typeface="Arial" panose="020B0604020202020204" pitchFamily="34" charset="0"/>
              </a:rPr>
              <a:t>Is the content stable?</a:t>
            </a:r>
          </a:p>
        </p:txBody>
      </p:sp>
      <p:sp>
        <p:nvSpPr>
          <p:cNvPr id="46" name="Diamond 45"/>
          <p:cNvSpPr/>
          <p:nvPr/>
        </p:nvSpPr>
        <p:spPr>
          <a:xfrm>
            <a:off x="2389203" y="152816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 </a:t>
            </a:r>
            <a:r>
              <a:rPr lang="en-US" sz="800" dirty="0">
                <a:solidFill>
                  <a:schemeClr val="tx1"/>
                </a:solidFill>
                <a:latin typeface="Arial" panose="020B0604020202020204" pitchFamily="34" charset="0"/>
                <a:cs typeface="Arial" panose="020B0604020202020204" pitchFamily="34" charset="0"/>
              </a:rPr>
              <a:t>Is there a single level of content structure?</a:t>
            </a:r>
          </a:p>
        </p:txBody>
      </p:sp>
      <p:sp>
        <p:nvSpPr>
          <p:cNvPr id="67" name="Rectangle 66"/>
          <p:cNvSpPr/>
          <p:nvPr/>
        </p:nvSpPr>
        <p:spPr>
          <a:xfrm>
            <a:off x="6714453" y="164627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PS2.5 </a:t>
            </a:r>
            <a:r>
              <a:rPr lang="en-US" sz="800" dirty="0">
                <a:solidFill>
                  <a:schemeClr val="tx1"/>
                </a:solidFill>
                <a:latin typeface="Arial" panose="020B0604020202020204" pitchFamily="34" charset="0"/>
                <a:cs typeface="Arial" panose="020B0604020202020204" pitchFamily="34" charset="0"/>
              </a:rPr>
              <a:t>Develop paper-based solution</a:t>
            </a:r>
          </a:p>
        </p:txBody>
      </p:sp>
      <p:sp>
        <p:nvSpPr>
          <p:cNvPr id="52" name="Diamond 51"/>
          <p:cNvSpPr/>
          <p:nvPr/>
        </p:nvSpPr>
        <p:spPr>
          <a:xfrm>
            <a:off x="3856953" y="152816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PS2.3 </a:t>
            </a:r>
            <a:r>
              <a:rPr lang="en-US" sz="700" dirty="0">
                <a:solidFill>
                  <a:schemeClr val="tx1"/>
                </a:solidFill>
                <a:latin typeface="Arial" panose="020B0604020202020204" pitchFamily="34" charset="0"/>
                <a:cs typeface="Arial" panose="020B0604020202020204" pitchFamily="34" charset="0"/>
              </a:rPr>
              <a:t>Is </a:t>
            </a:r>
            <a:r>
              <a:rPr lang="en-US" sz="700" dirty="0" smtClean="0">
                <a:solidFill>
                  <a:schemeClr val="tx1"/>
                </a:solidFill>
                <a:latin typeface="Arial" panose="020B0604020202020204" pitchFamily="34" charset="0"/>
                <a:cs typeface="Arial" panose="020B0604020202020204" pitchFamily="34" charset="0"/>
              </a:rPr>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digital </a:t>
            </a:r>
            <a:r>
              <a:rPr lang="en-US" sz="700" dirty="0">
                <a:solidFill>
                  <a:schemeClr val="tx1"/>
                </a:solidFill>
                <a:latin typeface="Arial" panose="020B0604020202020204" pitchFamily="34" charset="0"/>
                <a:cs typeface="Arial" panose="020B0604020202020204" pitchFamily="34" charset="0"/>
              </a:rPr>
              <a:t>delivery an unworkable option (</a:t>
            </a:r>
            <a:r>
              <a:rPr lang="en-US" sz="700" dirty="0" smtClean="0">
                <a:solidFill>
                  <a:schemeClr val="tx1"/>
                </a:solidFill>
                <a:latin typeface="Arial" panose="020B0604020202020204" pitchFamily="34" charset="0"/>
                <a:cs typeface="Arial" panose="020B0604020202020204" pitchFamily="34" charset="0"/>
              </a:rPr>
              <a:t>accessibility, </a:t>
            </a:r>
            <a:r>
              <a:rPr lang="en-US" sz="700" dirty="0">
                <a:solidFill>
                  <a:schemeClr val="tx1"/>
                </a:solidFill>
                <a:latin typeface="Arial" panose="020B0604020202020204" pitchFamily="34" charset="0"/>
                <a:cs typeface="Arial" panose="020B0604020202020204" pitchFamily="34" charset="0"/>
              </a:rPr>
              <a:t>reliability)?</a:t>
            </a:r>
          </a:p>
        </p:txBody>
      </p:sp>
      <p:sp>
        <p:nvSpPr>
          <p:cNvPr id="53" name="Diamond 52"/>
          <p:cNvSpPr/>
          <p:nvPr/>
        </p:nvSpPr>
        <p:spPr>
          <a:xfrm>
            <a:off x="5260465" y="1528168"/>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PS2.4 </a:t>
            </a:r>
            <a:r>
              <a:rPr lang="en-US" sz="700" dirty="0">
                <a:solidFill>
                  <a:schemeClr val="tx1"/>
                </a:solidFill>
                <a:latin typeface="Arial" panose="020B0604020202020204" pitchFamily="34" charset="0"/>
                <a:cs typeface="Arial" panose="020B0604020202020204" pitchFamily="34" charset="0"/>
              </a:rPr>
              <a:t>Is there no need for performance modeling?</a:t>
            </a:r>
          </a:p>
        </p:txBody>
      </p:sp>
      <p:sp>
        <p:nvSpPr>
          <p:cNvPr id="56" name="Diamond 55"/>
          <p:cNvSpPr/>
          <p:nvPr/>
        </p:nvSpPr>
        <p:spPr>
          <a:xfrm>
            <a:off x="974215" y="274320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PS2.6 </a:t>
            </a:r>
            <a:r>
              <a:rPr lang="en-US" sz="800" dirty="0">
                <a:solidFill>
                  <a:schemeClr val="tx1"/>
                </a:solidFill>
                <a:latin typeface="Arial" panose="020B0604020202020204" pitchFamily="34" charset="0"/>
                <a:cs typeface="Arial" panose="020B0604020202020204" pitchFamily="34" charset="0"/>
              </a:rPr>
              <a:t>Is performance tied to technology?</a:t>
            </a:r>
          </a:p>
        </p:txBody>
      </p:sp>
      <p:sp>
        <p:nvSpPr>
          <p:cNvPr id="57" name="Diamond 56"/>
          <p:cNvSpPr/>
          <p:nvPr/>
        </p:nvSpPr>
        <p:spPr>
          <a:xfrm>
            <a:off x="974215" y="3873786"/>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PS2.8 </a:t>
            </a:r>
            <a:r>
              <a:rPr lang="en-US" sz="800" dirty="0">
                <a:solidFill>
                  <a:schemeClr val="tx1"/>
                </a:solidFill>
                <a:latin typeface="Arial" panose="020B0604020202020204" pitchFamily="34" charset="0"/>
                <a:cs typeface="Arial" panose="020B0604020202020204" pitchFamily="34" charset="0"/>
              </a:rPr>
              <a:t>Is information reference needed?</a:t>
            </a:r>
          </a:p>
        </p:txBody>
      </p:sp>
      <p:sp>
        <p:nvSpPr>
          <p:cNvPr id="60" name="Diamond 59"/>
          <p:cNvSpPr/>
          <p:nvPr/>
        </p:nvSpPr>
        <p:spPr>
          <a:xfrm>
            <a:off x="974215" y="495300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PS2.10 </a:t>
            </a:r>
            <a:r>
              <a:rPr lang="en-US" sz="700" dirty="0">
                <a:solidFill>
                  <a:schemeClr val="tx1"/>
                </a:solidFill>
                <a:latin typeface="Arial" panose="020B0604020202020204" pitchFamily="34" charset="0"/>
                <a:cs typeface="Arial" panose="020B0604020202020204" pitchFamily="34" charset="0"/>
              </a:rPr>
              <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Is there a need to learn New or More at the moment of Apply?</a:t>
            </a:r>
          </a:p>
        </p:txBody>
      </p:sp>
      <p:cxnSp>
        <p:nvCxnSpPr>
          <p:cNvPr id="70" name="Straight Arrow Connector 69"/>
          <p:cNvCxnSpPr>
            <a:stCxn id="39" idx="3"/>
            <a:endCxn id="46" idx="1"/>
          </p:cNvCxnSpPr>
          <p:nvPr/>
        </p:nvCxnSpPr>
        <p:spPr>
          <a:xfrm>
            <a:off x="2161503" y="1989178"/>
            <a:ext cx="227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6" idx="3"/>
            <a:endCxn id="52" idx="1"/>
          </p:cNvCxnSpPr>
          <p:nvPr/>
        </p:nvCxnSpPr>
        <p:spPr>
          <a:xfrm>
            <a:off x="3576491" y="1989178"/>
            <a:ext cx="28046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2" idx="3"/>
            <a:endCxn id="53" idx="1"/>
          </p:cNvCxnSpPr>
          <p:nvPr/>
        </p:nvCxnSpPr>
        <p:spPr>
          <a:xfrm>
            <a:off x="5044241" y="1989178"/>
            <a:ext cx="21622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56" idx="0"/>
          </p:cNvCxnSpPr>
          <p:nvPr/>
        </p:nvCxnSpPr>
        <p:spPr>
          <a:xfrm>
            <a:off x="1567859" y="2450188"/>
            <a:ext cx="0" cy="2930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6" idx="2"/>
            <a:endCxn id="57" idx="0"/>
          </p:cNvCxnSpPr>
          <p:nvPr/>
        </p:nvCxnSpPr>
        <p:spPr>
          <a:xfrm>
            <a:off x="1567859" y="3665220"/>
            <a:ext cx="0" cy="2085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7" idx="2"/>
            <a:endCxn id="60" idx="0"/>
          </p:cNvCxnSpPr>
          <p:nvPr/>
        </p:nvCxnSpPr>
        <p:spPr>
          <a:xfrm>
            <a:off x="1567859" y="4795806"/>
            <a:ext cx="0" cy="15719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567858" y="241935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7" name="TextBox 76"/>
          <p:cNvSpPr txBox="1"/>
          <p:nvPr/>
        </p:nvSpPr>
        <p:spPr>
          <a:xfrm>
            <a:off x="1567859" y="36652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8" name="TextBox 77"/>
          <p:cNvSpPr txBox="1"/>
          <p:nvPr/>
        </p:nvSpPr>
        <p:spPr>
          <a:xfrm>
            <a:off x="1567859" y="476047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p:cNvSpPr txBox="1"/>
          <p:nvPr/>
        </p:nvSpPr>
        <p:spPr>
          <a:xfrm>
            <a:off x="2073284" y="17737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0" name="TextBox 79"/>
          <p:cNvSpPr txBox="1"/>
          <p:nvPr/>
        </p:nvSpPr>
        <p:spPr>
          <a:xfrm>
            <a:off x="3475953" y="17737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1" name="TextBox 80"/>
          <p:cNvSpPr txBox="1"/>
          <p:nvPr/>
        </p:nvSpPr>
        <p:spPr>
          <a:xfrm>
            <a:off x="4938716" y="17737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2" name="TextBox 81"/>
          <p:cNvSpPr txBox="1"/>
          <p:nvPr/>
        </p:nvSpPr>
        <p:spPr>
          <a:xfrm>
            <a:off x="6310316" y="17737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83" name="Straight Arrow Connector 82"/>
          <p:cNvCxnSpPr>
            <a:stCxn id="53" idx="3"/>
            <a:endCxn id="67" idx="1"/>
          </p:cNvCxnSpPr>
          <p:nvPr/>
        </p:nvCxnSpPr>
        <p:spPr>
          <a:xfrm>
            <a:off x="6447753" y="1989178"/>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67" idx="3"/>
          </p:cNvCxnSpPr>
          <p:nvPr/>
        </p:nvCxnSpPr>
        <p:spPr>
          <a:xfrm flipV="1">
            <a:off x="7743153" y="1988682"/>
            <a:ext cx="466727" cy="49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743200" y="2852899"/>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PS2.7 </a:t>
            </a:r>
            <a:r>
              <a:rPr lang="en-US" sz="800" dirty="0">
                <a:solidFill>
                  <a:schemeClr val="tx1"/>
                </a:solidFill>
                <a:latin typeface="Arial" panose="020B0604020202020204" pitchFamily="34" charset="0"/>
                <a:cs typeface="Arial" panose="020B0604020202020204" pitchFamily="34" charset="0"/>
              </a:rPr>
              <a:t>Define requirements for electronic job aid</a:t>
            </a:r>
          </a:p>
        </p:txBody>
      </p:sp>
      <p:sp>
        <p:nvSpPr>
          <p:cNvPr id="94" name="TextBox 93"/>
          <p:cNvSpPr txBox="1"/>
          <p:nvPr/>
        </p:nvSpPr>
        <p:spPr>
          <a:xfrm>
            <a:off x="2161503" y="298035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5" name="Straight Arrow Connector 94"/>
          <p:cNvCxnSpPr>
            <a:stCxn id="56" idx="3"/>
            <a:endCxn id="92" idx="1"/>
          </p:cNvCxnSpPr>
          <p:nvPr/>
        </p:nvCxnSpPr>
        <p:spPr>
          <a:xfrm flipV="1">
            <a:off x="2161503" y="3195799"/>
            <a:ext cx="581697" cy="84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743200" y="3992658"/>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PS2.9 </a:t>
            </a:r>
            <a:r>
              <a:rPr lang="en-US" sz="800" dirty="0">
                <a:solidFill>
                  <a:schemeClr val="tx1"/>
                </a:solidFill>
                <a:latin typeface="Arial" panose="020B0604020202020204" pitchFamily="34" charset="0"/>
                <a:cs typeface="Arial" panose="020B0604020202020204" pitchFamily="34" charset="0"/>
              </a:rPr>
              <a:t>Define requirements for web reference</a:t>
            </a:r>
          </a:p>
        </p:txBody>
      </p:sp>
      <p:cxnSp>
        <p:nvCxnSpPr>
          <p:cNvPr id="101" name="Straight Arrow Connector 100"/>
          <p:cNvCxnSpPr>
            <a:stCxn id="57" idx="3"/>
            <a:endCxn id="100" idx="1"/>
          </p:cNvCxnSpPr>
          <p:nvPr/>
        </p:nvCxnSpPr>
        <p:spPr>
          <a:xfrm>
            <a:off x="2161503" y="4334796"/>
            <a:ext cx="581697" cy="76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2743200" y="507111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PS2.11 </a:t>
            </a:r>
            <a:r>
              <a:rPr lang="en-US" sz="800" dirty="0">
                <a:solidFill>
                  <a:schemeClr val="tx1"/>
                </a:solidFill>
                <a:latin typeface="Arial" panose="020B0604020202020204" pitchFamily="34" charset="0"/>
                <a:cs typeface="Arial" panose="020B0604020202020204" pitchFamily="34" charset="0"/>
              </a:rPr>
              <a:t>Define requirements for learning bursts</a:t>
            </a:r>
          </a:p>
        </p:txBody>
      </p:sp>
      <p:cxnSp>
        <p:nvCxnSpPr>
          <p:cNvPr id="248" name="Elbow Connector 247"/>
          <p:cNvCxnSpPr>
            <a:stCxn id="42" idx="2"/>
            <a:endCxn id="39" idx="1"/>
          </p:cNvCxnSpPr>
          <p:nvPr/>
        </p:nvCxnSpPr>
        <p:spPr>
          <a:xfrm rot="16200000" flipH="1">
            <a:off x="729815" y="1744778"/>
            <a:ext cx="236578" cy="25222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60" idx="3"/>
            <a:endCxn id="107" idx="1"/>
          </p:cNvCxnSpPr>
          <p:nvPr/>
        </p:nvCxnSpPr>
        <p:spPr>
          <a:xfrm>
            <a:off x="2161503" y="5414010"/>
            <a:ext cx="58169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161503" y="412011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2161503" y="520550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7" name="Elbow Connector 96"/>
          <p:cNvCxnSpPr>
            <a:stCxn id="92" idx="3"/>
            <a:endCxn id="47" idx="4"/>
          </p:cNvCxnSpPr>
          <p:nvPr/>
        </p:nvCxnSpPr>
        <p:spPr>
          <a:xfrm>
            <a:off x="3771900" y="3195799"/>
            <a:ext cx="782102" cy="561339"/>
          </a:xfrm>
          <a:prstGeom prst="bentConnector3">
            <a:avLst>
              <a:gd name="adj1" fmla="val 4479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100" idx="3"/>
            <a:endCxn id="47" idx="4"/>
          </p:cNvCxnSpPr>
          <p:nvPr/>
        </p:nvCxnSpPr>
        <p:spPr>
          <a:xfrm flipV="1">
            <a:off x="3771900" y="3757138"/>
            <a:ext cx="782102" cy="578420"/>
          </a:xfrm>
          <a:prstGeom prst="bentConnector3">
            <a:avLst>
              <a:gd name="adj1" fmla="val 4479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107" idx="3"/>
            <a:endCxn id="47" idx="4"/>
          </p:cNvCxnSpPr>
          <p:nvPr/>
        </p:nvCxnSpPr>
        <p:spPr>
          <a:xfrm flipV="1">
            <a:off x="3771900" y="3757138"/>
            <a:ext cx="782102" cy="1656872"/>
          </a:xfrm>
          <a:prstGeom prst="bentConnector3">
            <a:avLst>
              <a:gd name="adj1" fmla="val 4479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Flowchart: Off-page Connector 137">
            <a:hlinkClick r:id="rId6" action="ppaction://hlinksldjump"/>
          </p:cNvPr>
          <p:cNvSpPr/>
          <p:nvPr/>
        </p:nvSpPr>
        <p:spPr>
          <a:xfrm>
            <a:off x="4544475" y="3296624"/>
            <a:ext cx="793912" cy="91053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i="1" dirty="0">
                <a:solidFill>
                  <a:schemeClr val="tx1"/>
                </a:solidFill>
                <a:latin typeface="Arial" panose="020B0604020202020204" pitchFamily="34" charset="0"/>
                <a:cs typeface="Arial" panose="020B0604020202020204" pitchFamily="34" charset="0"/>
              </a:rPr>
              <a:t>Go to </a:t>
            </a:r>
            <a:r>
              <a:rPr lang="en-US" sz="800" i="1" dirty="0" smtClean="0">
                <a:solidFill>
                  <a:schemeClr val="tx1"/>
                </a:solidFill>
                <a:latin typeface="Arial" panose="020B0604020202020204" pitchFamily="34" charset="0"/>
                <a:cs typeface="Arial" panose="020B0604020202020204" pitchFamily="34" charset="0"/>
              </a:rPr>
              <a:t>PS2b. and start at PS2.18</a:t>
            </a:r>
            <a:endParaRPr lang="en-US" sz="800" dirty="0">
              <a:solidFill>
                <a:schemeClr val="tx1"/>
              </a:solidFill>
              <a:latin typeface="Arial" panose="020B0604020202020204" pitchFamily="34" charset="0"/>
              <a:cs typeface="Arial" panose="020B0604020202020204" pitchFamily="34" charset="0"/>
            </a:endParaRPr>
          </a:p>
        </p:txBody>
      </p:sp>
      <p:sp>
        <p:nvSpPr>
          <p:cNvPr id="49" name="Flowchart: Off-page Connector 137">
            <a:hlinkClick r:id="rId7" action="ppaction://hlinksldjump"/>
          </p:cNvPr>
          <p:cNvSpPr/>
          <p:nvPr/>
        </p:nvSpPr>
        <p:spPr>
          <a:xfrm>
            <a:off x="8197688" y="1693403"/>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8.</a:t>
            </a:r>
            <a:endParaRPr lang="en-US" sz="800" dirty="0">
              <a:solidFill>
                <a:schemeClr val="tx1"/>
              </a:solidFill>
              <a:latin typeface="Arial" panose="020B0604020202020204" pitchFamily="34" charset="0"/>
              <a:cs typeface="Arial" panose="020B0604020202020204" pitchFamily="34" charset="0"/>
            </a:endParaRPr>
          </a:p>
        </p:txBody>
      </p:sp>
      <p:cxnSp>
        <p:nvCxnSpPr>
          <p:cNvPr id="4" name="Elbow Connector 3"/>
          <p:cNvCxnSpPr>
            <a:stCxn id="60" idx="2"/>
            <a:endCxn id="50" idx="3"/>
          </p:cNvCxnSpPr>
          <p:nvPr/>
        </p:nvCxnSpPr>
        <p:spPr>
          <a:xfrm rot="5400000" flipH="1" flipV="1">
            <a:off x="3429712" y="3878775"/>
            <a:ext cx="134392" cy="3858098"/>
          </a:xfrm>
          <a:prstGeom prst="bentConnector4">
            <a:avLst>
              <a:gd name="adj1" fmla="val -108863"/>
              <a:gd name="adj2" fmla="val 9986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Flowchart: Off-page Connector 137">
            <a:hlinkClick r:id="rId6" action="ppaction://hlinksldjump"/>
          </p:cNvPr>
          <p:cNvSpPr/>
          <p:nvPr/>
        </p:nvSpPr>
        <p:spPr>
          <a:xfrm>
            <a:off x="5029001" y="4975918"/>
            <a:ext cx="793912" cy="76471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i="1" dirty="0">
                <a:solidFill>
                  <a:schemeClr val="tx1"/>
                </a:solidFill>
                <a:latin typeface="Arial" panose="020B0604020202020204" pitchFamily="34" charset="0"/>
                <a:cs typeface="Arial" panose="020B0604020202020204" pitchFamily="34" charset="0"/>
              </a:rPr>
              <a:t>Go to </a:t>
            </a:r>
            <a:r>
              <a:rPr lang="en-US" sz="800" i="1" dirty="0" smtClean="0">
                <a:solidFill>
                  <a:schemeClr val="tx1"/>
                </a:solidFill>
                <a:latin typeface="Arial" panose="020B0604020202020204" pitchFamily="34" charset="0"/>
                <a:cs typeface="Arial" panose="020B0604020202020204" pitchFamily="34" charset="0"/>
              </a:rPr>
              <a:t>PS2b.</a:t>
            </a:r>
            <a:endParaRPr lang="en-US" sz="800" dirty="0">
              <a:solidFill>
                <a:schemeClr val="tx1"/>
              </a:solidFill>
              <a:latin typeface="Arial" panose="020B0604020202020204" pitchFamily="34" charset="0"/>
              <a:cs typeface="Arial" panose="020B0604020202020204" pitchFamily="34" charset="0"/>
            </a:endParaRPr>
          </a:p>
        </p:txBody>
      </p:sp>
      <p:sp>
        <p:nvSpPr>
          <p:cNvPr id="54" name="TextBox 53"/>
          <p:cNvSpPr txBox="1"/>
          <p:nvPr/>
        </p:nvSpPr>
        <p:spPr>
          <a:xfrm>
            <a:off x="1567859" y="581197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51" name="TextBox 50">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5" name="Elbow Connector 4"/>
          <p:cNvCxnSpPr>
            <a:stCxn id="46" idx="2"/>
            <a:endCxn id="56" idx="0"/>
          </p:cNvCxnSpPr>
          <p:nvPr/>
        </p:nvCxnSpPr>
        <p:spPr>
          <a:xfrm rot="5400000">
            <a:off x="2128847" y="1889200"/>
            <a:ext cx="293012" cy="141498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2" idx="2"/>
            <a:endCxn id="56" idx="0"/>
          </p:cNvCxnSpPr>
          <p:nvPr/>
        </p:nvCxnSpPr>
        <p:spPr>
          <a:xfrm rot="5400000">
            <a:off x="2862722" y="1155325"/>
            <a:ext cx="293012" cy="288273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3" idx="2"/>
            <a:endCxn id="56" idx="0"/>
          </p:cNvCxnSpPr>
          <p:nvPr/>
        </p:nvCxnSpPr>
        <p:spPr>
          <a:xfrm rot="5400000">
            <a:off x="3564478" y="453569"/>
            <a:ext cx="293012" cy="428625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941043" y="241935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59" name="TextBox 58"/>
          <p:cNvSpPr txBox="1"/>
          <p:nvPr/>
        </p:nvSpPr>
        <p:spPr>
          <a:xfrm>
            <a:off x="4396463" y="241935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1" name="TextBox 60"/>
          <p:cNvSpPr txBox="1"/>
          <p:nvPr/>
        </p:nvSpPr>
        <p:spPr>
          <a:xfrm>
            <a:off x="5822913" y="241935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79335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7652509" y="5029229"/>
            <a:ext cx="1186691" cy="870027"/>
            <a:chOff x="1672633" y="5467735"/>
            <a:chExt cx="617133" cy="476250"/>
          </a:xfrm>
        </p:grpSpPr>
        <p:sp>
          <p:nvSpPr>
            <p:cNvPr id="79" name="Rectangle 78"/>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Straight Arrow Connector 79"/>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PS2b. Design and develop </a:t>
            </a:r>
            <a:r>
              <a:rPr lang="en-US" dirty="0"/>
              <a:t>identified PS </a:t>
            </a:r>
            <a:r>
              <a:rPr lang="en-US" dirty="0" smtClean="0"/>
              <a:t>components (2 of 2)</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err="1">
                <a:latin typeface="Arial" panose="020B0604020202020204" pitchFamily="34" charset="0"/>
                <a:cs typeface="Arial" panose="020B0604020202020204" pitchFamily="34" charset="0"/>
              </a:rPr>
              <a:t>Gottfredson</a:t>
            </a:r>
            <a:r>
              <a:rPr lang="en-US" sz="1000" dirty="0">
                <a:latin typeface="Arial" panose="020B0604020202020204" pitchFamily="34" charset="0"/>
                <a:cs typeface="Arial" panose="020B0604020202020204" pitchFamily="34" charset="0"/>
              </a:rPr>
              <a:t> &amp; Mosher (</a:t>
            </a:r>
            <a:r>
              <a:rPr lang="en-US" sz="1000" dirty="0" smtClean="0">
                <a:latin typeface="Arial" panose="020B0604020202020204" pitchFamily="34" charset="0"/>
                <a:cs typeface="Arial" panose="020B0604020202020204" pitchFamily="34" charset="0"/>
              </a:rPr>
              <a:t>2011) except where indicated</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50392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40958"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650793" y="14478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30" name="Diamond 129"/>
          <p:cNvSpPr/>
          <p:nvPr/>
        </p:nvSpPr>
        <p:spPr>
          <a:xfrm>
            <a:off x="284770" y="2096023"/>
            <a:ext cx="1494046" cy="1160241"/>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PS2.12 </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Do performers need access to content and support tools that reside in different digital locations?</a:t>
            </a:r>
          </a:p>
        </p:txBody>
      </p:sp>
      <p:sp>
        <p:nvSpPr>
          <p:cNvPr id="131" name="Diamond 130"/>
          <p:cNvSpPr/>
          <p:nvPr/>
        </p:nvSpPr>
        <p:spPr>
          <a:xfrm>
            <a:off x="1371600" y="3235529"/>
            <a:ext cx="1751333" cy="1360044"/>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PS2.13 </a:t>
            </a:r>
            <a:r>
              <a:rPr lang="en-US" sz="700" dirty="0">
                <a:solidFill>
                  <a:schemeClr val="tx1"/>
                </a:solidFill>
                <a:latin typeface="Arial" panose="020B0604020202020204" pitchFamily="34" charset="0"/>
                <a:cs typeface="Arial" panose="020B0604020202020204" pitchFamily="34" charset="0"/>
              </a:rPr>
              <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Do </a:t>
            </a:r>
            <a:r>
              <a:rPr lang="en-US" sz="700" dirty="0" smtClean="0">
                <a:solidFill>
                  <a:schemeClr val="tx1"/>
                </a:solidFill>
                <a:latin typeface="Arial" panose="020B0604020202020204" pitchFamily="34" charset="0"/>
                <a:cs typeface="Arial" panose="020B0604020202020204" pitchFamily="34" charset="0"/>
              </a:rPr>
              <a:t>performers need </a:t>
            </a:r>
            <a:r>
              <a:rPr lang="en-US" sz="700" dirty="0">
                <a:solidFill>
                  <a:schemeClr val="tx1"/>
                </a:solidFill>
                <a:latin typeface="Arial" panose="020B0604020202020204" pitchFamily="34" charset="0"/>
                <a:cs typeface="Arial" panose="020B0604020202020204" pitchFamily="34" charset="0"/>
              </a:rPr>
              <a:t/>
            </a:r>
            <a:br>
              <a:rPr lang="en-US" sz="700" dirty="0">
                <a:solidFill>
                  <a:schemeClr val="tx1"/>
                </a:solidFill>
                <a:latin typeface="Arial" panose="020B0604020202020204" pitchFamily="34" charset="0"/>
                <a:cs typeface="Arial" panose="020B0604020202020204" pitchFamily="34" charset="0"/>
              </a:rPr>
            </a:br>
            <a:r>
              <a:rPr lang="en-US" sz="700" dirty="0">
                <a:solidFill>
                  <a:schemeClr val="tx1"/>
                </a:solidFill>
                <a:latin typeface="Arial" panose="020B0604020202020204" pitchFamily="34" charset="0"/>
                <a:cs typeface="Arial" panose="020B0604020202020204" pitchFamily="34" charset="0"/>
              </a:rPr>
              <a:t>access to support assets at all 5 Moments of Need before, during, and after the moment of Apply?</a:t>
            </a:r>
          </a:p>
        </p:txBody>
      </p:sp>
      <p:sp>
        <p:nvSpPr>
          <p:cNvPr id="132" name="Diamond 131"/>
          <p:cNvSpPr/>
          <p:nvPr/>
        </p:nvSpPr>
        <p:spPr>
          <a:xfrm>
            <a:off x="3278663" y="3307257"/>
            <a:ext cx="1567369" cy="1217182"/>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PS2.14 </a:t>
            </a:r>
            <a:r>
              <a:rPr lang="en-US" sz="700" dirty="0">
                <a:solidFill>
                  <a:schemeClr val="tx1"/>
                </a:solidFill>
                <a:latin typeface="Arial" panose="020B0604020202020204" pitchFamily="34" charset="0"/>
                <a:cs typeface="Arial" panose="020B0604020202020204" pitchFamily="34" charset="0"/>
              </a:rPr>
              <a:t>Does the same content need to be deployed across multiple deliverables?</a:t>
            </a:r>
          </a:p>
        </p:txBody>
      </p:sp>
      <p:sp>
        <p:nvSpPr>
          <p:cNvPr id="134" name="Rectangle 133"/>
          <p:cNvSpPr/>
          <p:nvPr/>
        </p:nvSpPr>
        <p:spPr>
          <a:xfrm>
            <a:off x="4991100" y="3572651"/>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PS2.15 </a:t>
            </a:r>
            <a:r>
              <a:rPr lang="en-US" sz="800" dirty="0">
                <a:solidFill>
                  <a:schemeClr val="tx1"/>
                </a:solidFill>
                <a:latin typeface="Arial" panose="020B0604020202020204" pitchFamily="34" charset="0"/>
                <a:cs typeface="Arial" panose="020B0604020202020204" pitchFamily="34" charset="0"/>
              </a:rPr>
              <a:t>Define requirements for </a:t>
            </a:r>
            <a:r>
              <a:rPr lang="en-US" sz="800" dirty="0" smtClean="0">
                <a:solidFill>
                  <a:schemeClr val="tx1"/>
                </a:solidFill>
                <a:latin typeface="Arial" panose="020B0604020202020204" pitchFamily="34" charset="0"/>
                <a:cs typeface="Arial" panose="020B0604020202020204" pitchFamily="34" charset="0"/>
              </a:rPr>
              <a:t>PS </a:t>
            </a:r>
            <a:r>
              <a:rPr lang="en-US" sz="800" dirty="0">
                <a:solidFill>
                  <a:schemeClr val="tx1"/>
                </a:solidFill>
                <a:latin typeface="Arial" panose="020B0604020202020204" pitchFamily="34" charset="0"/>
                <a:cs typeface="Arial" panose="020B0604020202020204" pitchFamily="34" charset="0"/>
              </a:rPr>
              <a:t>broker</a:t>
            </a:r>
          </a:p>
        </p:txBody>
      </p:sp>
      <p:cxnSp>
        <p:nvCxnSpPr>
          <p:cNvPr id="136" name="Straight Arrow Connector 135"/>
          <p:cNvCxnSpPr>
            <a:stCxn id="42" idx="2"/>
            <a:endCxn id="130" idx="0"/>
          </p:cNvCxnSpPr>
          <p:nvPr/>
        </p:nvCxnSpPr>
        <p:spPr>
          <a:xfrm>
            <a:off x="1031793" y="1676400"/>
            <a:ext cx="0" cy="41962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008656" y="323552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42" name="Straight Arrow Connector 141"/>
          <p:cNvCxnSpPr>
            <a:stCxn id="131" idx="3"/>
            <a:endCxn id="132" idx="1"/>
          </p:cNvCxnSpPr>
          <p:nvPr/>
        </p:nvCxnSpPr>
        <p:spPr>
          <a:xfrm>
            <a:off x="3122933" y="3915551"/>
            <a:ext cx="155730" cy="29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31" idx="0"/>
            <a:endCxn id="165" idx="3"/>
          </p:cNvCxnSpPr>
          <p:nvPr/>
        </p:nvCxnSpPr>
        <p:spPr>
          <a:xfrm rot="5400000" flipH="1" flipV="1">
            <a:off x="2999398" y="1775624"/>
            <a:ext cx="707774" cy="2212036"/>
          </a:xfrm>
          <a:prstGeom prst="bentConnector4">
            <a:avLst>
              <a:gd name="adj1" fmla="val 79714"/>
              <a:gd name="adj2" fmla="val 10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32" idx="0"/>
            <a:endCxn id="165" idx="3"/>
          </p:cNvCxnSpPr>
          <p:nvPr/>
        </p:nvCxnSpPr>
        <p:spPr>
          <a:xfrm rot="5400000" flipH="1" flipV="1">
            <a:off x="3871074" y="2719029"/>
            <a:ext cx="779502" cy="396955"/>
          </a:xfrm>
          <a:prstGeom prst="bentConnector4">
            <a:avLst>
              <a:gd name="adj1" fmla="val 81673"/>
              <a:gd name="adj2" fmla="val 9999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732522" y="24384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57" name="TextBox 156"/>
          <p:cNvSpPr txBox="1"/>
          <p:nvPr/>
        </p:nvSpPr>
        <p:spPr>
          <a:xfrm>
            <a:off x="2971800" y="366316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65" name="Flowchart: Off-page Connector 137">
            <a:hlinkClick r:id="rId6" action="ppaction://hlinksldjump"/>
          </p:cNvPr>
          <p:cNvSpPr/>
          <p:nvPr/>
        </p:nvSpPr>
        <p:spPr>
          <a:xfrm>
            <a:off x="4062347" y="1617223"/>
            <a:ext cx="793912" cy="91053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i="1" dirty="0" smtClean="0">
                <a:solidFill>
                  <a:schemeClr val="tx1"/>
                </a:solidFill>
                <a:latin typeface="Arial" panose="020B0604020202020204" pitchFamily="34" charset="0"/>
                <a:cs typeface="Arial" panose="020B0604020202020204" pitchFamily="34" charset="0"/>
              </a:rPr>
              <a:t>Go up </a:t>
            </a:r>
            <a:r>
              <a:rPr lang="en-US" sz="800" i="1" dirty="0">
                <a:solidFill>
                  <a:schemeClr val="tx1"/>
                </a:solidFill>
                <a:latin typeface="Arial" panose="020B0604020202020204" pitchFamily="34" charset="0"/>
                <a:cs typeface="Arial" panose="020B0604020202020204" pitchFamily="34" charset="0"/>
              </a:rPr>
              <a:t>to 1. and redo </a:t>
            </a:r>
            <a:r>
              <a:rPr lang="en-US" sz="800" i="1" dirty="0" smtClean="0">
                <a:solidFill>
                  <a:schemeClr val="tx1"/>
                </a:solidFill>
                <a:latin typeface="Arial" panose="020B0604020202020204" pitchFamily="34" charset="0"/>
                <a:cs typeface="Arial" panose="020B0604020202020204" pitchFamily="34" charset="0"/>
              </a:rPr>
              <a:t>1.16. </a:t>
            </a:r>
            <a:r>
              <a:rPr lang="en-US" sz="800" i="1" dirty="0">
                <a:solidFill>
                  <a:schemeClr val="tx1"/>
                </a:solidFill>
                <a:latin typeface="Arial" panose="020B0604020202020204" pitchFamily="34" charset="0"/>
                <a:cs typeface="Arial" panose="020B0604020202020204" pitchFamily="34" charset="0"/>
              </a:rPr>
              <a:t>to verify that </a:t>
            </a:r>
            <a:r>
              <a:rPr lang="en-US" sz="800" i="1" dirty="0" smtClean="0">
                <a:solidFill>
                  <a:schemeClr val="tx1"/>
                </a:solidFill>
                <a:latin typeface="Arial" panose="020B0604020202020204" pitchFamily="34" charset="0"/>
                <a:cs typeface="Arial" panose="020B0604020202020204" pitchFamily="34" charset="0"/>
              </a:rPr>
              <a:t>PS is appropriate solution</a:t>
            </a:r>
            <a:endParaRPr lang="en-US" sz="800" dirty="0">
              <a:solidFill>
                <a:schemeClr val="tx1"/>
              </a:solidFill>
              <a:latin typeface="Arial" panose="020B0604020202020204" pitchFamily="34" charset="0"/>
              <a:cs typeface="Arial" panose="020B0604020202020204" pitchFamily="34" charset="0"/>
            </a:endParaRPr>
          </a:p>
        </p:txBody>
      </p:sp>
      <p:sp>
        <p:nvSpPr>
          <p:cNvPr id="65" name="Diamond 64"/>
          <p:cNvSpPr/>
          <p:nvPr/>
        </p:nvSpPr>
        <p:spPr>
          <a:xfrm>
            <a:off x="6171851" y="171450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PS2.16 </a:t>
            </a:r>
            <a:r>
              <a:rPr lang="en-US" sz="700" dirty="0">
                <a:solidFill>
                  <a:schemeClr val="tx1"/>
                </a:solidFill>
                <a:latin typeface="Arial" panose="020B0604020202020204" pitchFamily="34" charset="0"/>
                <a:cs typeface="Arial" panose="020B0604020202020204" pitchFamily="34" charset="0"/>
              </a:rPr>
              <a:t>Are performers away from normal work resources/context? </a:t>
            </a:r>
          </a:p>
        </p:txBody>
      </p:sp>
      <p:sp>
        <p:nvSpPr>
          <p:cNvPr id="66" name="Diamond 65"/>
          <p:cNvSpPr/>
          <p:nvPr/>
        </p:nvSpPr>
        <p:spPr>
          <a:xfrm>
            <a:off x="6171851" y="2811809"/>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PS2.18 </a:t>
            </a:r>
            <a:r>
              <a:rPr lang="en-US" sz="700" dirty="0">
                <a:solidFill>
                  <a:schemeClr val="tx1"/>
                </a:solidFill>
                <a:latin typeface="Arial" panose="020B0604020202020204" pitchFamily="34" charset="0"/>
                <a:cs typeface="Arial" panose="020B0604020202020204" pitchFamily="34" charset="0"/>
              </a:rPr>
              <a:t>Are performers mobile while needing support?</a:t>
            </a:r>
          </a:p>
        </p:txBody>
      </p:sp>
      <p:sp>
        <p:nvSpPr>
          <p:cNvPr id="68" name="Diamond 67"/>
          <p:cNvSpPr/>
          <p:nvPr/>
        </p:nvSpPr>
        <p:spPr>
          <a:xfrm>
            <a:off x="6171851" y="3878609"/>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PS2.19 </a:t>
            </a:r>
            <a:r>
              <a:rPr lang="en-US" sz="700" dirty="0">
                <a:solidFill>
                  <a:schemeClr val="tx1"/>
                </a:solidFill>
                <a:latin typeface="Arial" panose="020B0604020202020204" pitchFamily="34" charset="0"/>
                <a:cs typeface="Arial" panose="020B0604020202020204" pitchFamily="34" charset="0"/>
              </a:rPr>
              <a:t>Sufficient #s of performers have access to mobile technology?</a:t>
            </a:r>
          </a:p>
        </p:txBody>
      </p:sp>
      <p:sp>
        <p:nvSpPr>
          <p:cNvPr id="73" name="Diamond 72"/>
          <p:cNvSpPr/>
          <p:nvPr/>
        </p:nvSpPr>
        <p:spPr>
          <a:xfrm>
            <a:off x="6171851" y="4945409"/>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PS2.20  </a:t>
            </a:r>
            <a:r>
              <a:rPr lang="en-US" sz="700" dirty="0">
                <a:solidFill>
                  <a:schemeClr val="tx1"/>
                </a:solidFill>
                <a:latin typeface="Arial" panose="020B0604020202020204" pitchFamily="34" charset="0"/>
                <a:cs typeface="Arial" panose="020B0604020202020204" pitchFamily="34" charset="0"/>
              </a:rPr>
              <a:t>Is </a:t>
            </a:r>
            <a:r>
              <a:rPr lang="en-US" sz="700" dirty="0" smtClean="0">
                <a:solidFill>
                  <a:schemeClr val="tx1"/>
                </a:solidFill>
                <a:latin typeface="Arial" panose="020B0604020202020204" pitchFamily="34" charset="0"/>
                <a:cs typeface="Arial" panose="020B0604020202020204" pitchFamily="34" charset="0"/>
              </a:rPr>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the </a:t>
            </a:r>
            <a:r>
              <a:rPr lang="en-US" sz="700" dirty="0">
                <a:solidFill>
                  <a:schemeClr val="tx1"/>
                </a:solidFill>
                <a:latin typeface="Arial" panose="020B0604020202020204" pitchFamily="34" charset="0"/>
                <a:cs typeface="Arial" panose="020B0604020202020204" pitchFamily="34" charset="0"/>
              </a:rPr>
              <a:t>amount of information appropriate for mobile access?</a:t>
            </a:r>
          </a:p>
        </p:txBody>
      </p:sp>
      <p:cxnSp>
        <p:nvCxnSpPr>
          <p:cNvPr id="74" name="Straight Arrow Connector 73"/>
          <p:cNvCxnSpPr>
            <a:stCxn id="65" idx="2"/>
            <a:endCxn id="66" idx="0"/>
          </p:cNvCxnSpPr>
          <p:nvPr/>
        </p:nvCxnSpPr>
        <p:spPr>
          <a:xfrm>
            <a:off x="6765495" y="2636520"/>
            <a:ext cx="0" cy="17528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6" idx="2"/>
            <a:endCxn id="68" idx="0"/>
          </p:cNvCxnSpPr>
          <p:nvPr/>
        </p:nvCxnSpPr>
        <p:spPr>
          <a:xfrm>
            <a:off x="6765495" y="3733829"/>
            <a:ext cx="0" cy="14478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8" idx="2"/>
            <a:endCxn id="73" idx="0"/>
          </p:cNvCxnSpPr>
          <p:nvPr/>
        </p:nvCxnSpPr>
        <p:spPr>
          <a:xfrm>
            <a:off x="6765495" y="4800629"/>
            <a:ext cx="0" cy="14478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765495" y="26365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6" name="TextBox 85"/>
          <p:cNvSpPr txBox="1"/>
          <p:nvPr/>
        </p:nvSpPr>
        <p:spPr>
          <a:xfrm>
            <a:off x="6765495" y="369849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7" name="TextBox 86"/>
          <p:cNvSpPr txBox="1"/>
          <p:nvPr/>
        </p:nvSpPr>
        <p:spPr>
          <a:xfrm>
            <a:off x="6765495" y="476529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6" name="Straight Arrow Connector 5"/>
          <p:cNvCxnSpPr>
            <a:stCxn id="132" idx="3"/>
            <a:endCxn id="134" idx="1"/>
          </p:cNvCxnSpPr>
          <p:nvPr/>
        </p:nvCxnSpPr>
        <p:spPr>
          <a:xfrm flipV="1">
            <a:off x="4846032" y="3915551"/>
            <a:ext cx="145068" cy="29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30" idx="2"/>
            <a:endCxn id="131" idx="1"/>
          </p:cNvCxnSpPr>
          <p:nvPr/>
        </p:nvCxnSpPr>
        <p:spPr>
          <a:xfrm rot="16200000" flipH="1">
            <a:off x="872053" y="3416003"/>
            <a:ext cx="659287" cy="33980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95513" y="369724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2" name="Elbow Connector 11"/>
          <p:cNvCxnSpPr>
            <a:stCxn id="134" idx="3"/>
            <a:endCxn id="65" idx="1"/>
          </p:cNvCxnSpPr>
          <p:nvPr/>
        </p:nvCxnSpPr>
        <p:spPr>
          <a:xfrm flipV="1">
            <a:off x="6019800" y="2175510"/>
            <a:ext cx="152051" cy="1740041"/>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740139" y="1371600"/>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PS2.17 </a:t>
            </a:r>
            <a:r>
              <a:rPr lang="en-US" sz="800" dirty="0">
                <a:solidFill>
                  <a:schemeClr val="tx1"/>
                </a:solidFill>
                <a:latin typeface="Arial" panose="020B0604020202020204" pitchFamily="34" charset="0"/>
                <a:cs typeface="Arial" panose="020B0604020202020204" pitchFamily="34" charset="0"/>
              </a:rPr>
              <a:t>Design and develop desktop computer-based PS solution (ADL)</a:t>
            </a:r>
          </a:p>
        </p:txBody>
      </p:sp>
      <p:sp>
        <p:nvSpPr>
          <p:cNvPr id="54" name="Rectangle 53">
            <a:hlinkClick r:id="rId7" action="ppaction://hlinksldjump"/>
          </p:cNvPr>
          <p:cNvSpPr/>
          <p:nvPr/>
        </p:nvSpPr>
        <p:spPr>
          <a:xfrm>
            <a:off x="7740139" y="5121343"/>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 </a:t>
            </a:r>
            <a:r>
              <a:rPr lang="en-US" sz="800" dirty="0">
                <a:solidFill>
                  <a:schemeClr val="tx1"/>
                </a:solidFill>
                <a:latin typeface="Arial" panose="020B0604020202020204" pitchFamily="34" charset="0"/>
                <a:cs typeface="Arial" panose="020B0604020202020204" pitchFamily="34" charset="0"/>
              </a:rPr>
              <a:t>Design and develop mobile PS solution (ADL)</a:t>
            </a:r>
          </a:p>
        </p:txBody>
      </p:sp>
      <p:sp>
        <p:nvSpPr>
          <p:cNvPr id="57" name="Flowchart: Off-page Connector 137">
            <a:hlinkClick r:id="rId8" action="ppaction://hlinksldjump"/>
          </p:cNvPr>
          <p:cNvSpPr/>
          <p:nvPr/>
        </p:nvSpPr>
        <p:spPr>
          <a:xfrm>
            <a:off x="7933733" y="4136779"/>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i="1" dirty="0">
                <a:solidFill>
                  <a:schemeClr val="tx1"/>
                </a:solidFill>
                <a:latin typeface="Arial" panose="020B0604020202020204" pitchFamily="34" charset="0"/>
                <a:cs typeface="Arial" panose="020B0604020202020204" pitchFamily="34" charset="0"/>
              </a:rPr>
              <a:t>Go to </a:t>
            </a:r>
            <a:r>
              <a:rPr lang="en-US" sz="800" i="1" dirty="0" smtClean="0">
                <a:solidFill>
                  <a:schemeClr val="tx1"/>
                </a:solidFill>
                <a:latin typeface="Arial" panose="020B0604020202020204" pitchFamily="34" charset="0"/>
                <a:cs typeface="Arial" panose="020B0604020202020204" pitchFamily="34" charset="0"/>
              </a:rPr>
              <a:t>8.</a:t>
            </a:r>
            <a:endParaRPr lang="en-US" sz="800" i="1" dirty="0">
              <a:solidFill>
                <a:schemeClr val="tx1"/>
              </a:solidFill>
              <a:latin typeface="Arial" panose="020B0604020202020204" pitchFamily="34" charset="0"/>
              <a:cs typeface="Arial" panose="020B0604020202020204" pitchFamily="34" charset="0"/>
            </a:endParaRPr>
          </a:p>
        </p:txBody>
      </p:sp>
      <p:cxnSp>
        <p:nvCxnSpPr>
          <p:cNvPr id="25" name="Straight Arrow Connector 24"/>
          <p:cNvCxnSpPr>
            <a:stCxn id="54" idx="0"/>
            <a:endCxn id="57" idx="3"/>
          </p:cNvCxnSpPr>
          <p:nvPr/>
        </p:nvCxnSpPr>
        <p:spPr>
          <a:xfrm flipV="1">
            <a:off x="8254489" y="4727337"/>
            <a:ext cx="0" cy="3940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3" idx="3"/>
            <a:endCxn id="57" idx="2"/>
          </p:cNvCxnSpPr>
          <p:nvPr/>
        </p:nvCxnSpPr>
        <p:spPr>
          <a:xfrm flipH="1">
            <a:off x="8575245" y="1714500"/>
            <a:ext cx="193594" cy="2727114"/>
          </a:xfrm>
          <a:prstGeom prst="bentConnector3">
            <a:avLst>
              <a:gd name="adj1" fmla="val -11808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65" idx="3"/>
            <a:endCxn id="53" idx="1"/>
          </p:cNvCxnSpPr>
          <p:nvPr/>
        </p:nvCxnSpPr>
        <p:spPr>
          <a:xfrm flipV="1">
            <a:off x="7359139" y="1714500"/>
            <a:ext cx="381000" cy="46101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66" idx="3"/>
            <a:endCxn id="53" idx="1"/>
          </p:cNvCxnSpPr>
          <p:nvPr/>
        </p:nvCxnSpPr>
        <p:spPr>
          <a:xfrm flipV="1">
            <a:off x="7359139" y="1714500"/>
            <a:ext cx="381000" cy="155831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68" idx="3"/>
            <a:endCxn id="53" idx="1"/>
          </p:cNvCxnSpPr>
          <p:nvPr/>
        </p:nvCxnSpPr>
        <p:spPr>
          <a:xfrm flipV="1">
            <a:off x="7359139" y="1714500"/>
            <a:ext cx="381000" cy="262511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259802" y="196476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1" name="TextBox 70"/>
          <p:cNvSpPr txBox="1"/>
          <p:nvPr/>
        </p:nvSpPr>
        <p:spPr>
          <a:xfrm>
            <a:off x="7259802" y="309181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2" name="TextBox 71"/>
          <p:cNvSpPr txBox="1"/>
          <p:nvPr/>
        </p:nvSpPr>
        <p:spPr>
          <a:xfrm>
            <a:off x="7259802" y="413373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34" name="Elbow Connector 233"/>
          <p:cNvCxnSpPr>
            <a:stCxn id="73" idx="3"/>
            <a:endCxn id="53" idx="1"/>
          </p:cNvCxnSpPr>
          <p:nvPr/>
        </p:nvCxnSpPr>
        <p:spPr>
          <a:xfrm flipV="1">
            <a:off x="7359139" y="1714500"/>
            <a:ext cx="381000" cy="369191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259802" y="520682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38" name="Elbow Connector 237"/>
          <p:cNvCxnSpPr>
            <a:stCxn id="73" idx="2"/>
            <a:endCxn id="54" idx="2"/>
          </p:cNvCxnSpPr>
          <p:nvPr/>
        </p:nvCxnSpPr>
        <p:spPr>
          <a:xfrm rot="5400000" flipH="1" flipV="1">
            <a:off x="7479849" y="5092789"/>
            <a:ext cx="60286" cy="1488994"/>
          </a:xfrm>
          <a:prstGeom prst="bentConnector3">
            <a:avLst>
              <a:gd name="adj1" fmla="val -25785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765495" y="580714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59" name="TextBox 58">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7" name="Elbow Connector 16"/>
          <p:cNvCxnSpPr>
            <a:stCxn id="130" idx="3"/>
            <a:endCxn id="165" idx="3"/>
          </p:cNvCxnSpPr>
          <p:nvPr/>
        </p:nvCxnSpPr>
        <p:spPr>
          <a:xfrm flipV="1">
            <a:off x="1778816" y="2527755"/>
            <a:ext cx="2680487" cy="148389"/>
          </a:xfrm>
          <a:prstGeom prst="bentConnector3">
            <a:avLst>
              <a:gd name="adj1" fmla="val 9979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209800" y="30480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9" name="TextBox 88"/>
          <p:cNvSpPr txBox="1"/>
          <p:nvPr/>
        </p:nvSpPr>
        <p:spPr>
          <a:xfrm>
            <a:off x="4055166" y="30480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68362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324481" y="1929511"/>
            <a:ext cx="1371600" cy="870027"/>
            <a:chOff x="1672633" y="5467735"/>
            <a:chExt cx="617133" cy="476250"/>
          </a:xfrm>
        </p:grpSpPr>
        <p:sp>
          <p:nvSpPr>
            <p:cNvPr id="85" name="Rectangle 84"/>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Straight Arrow Connector 85"/>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PS2.21  </a:t>
            </a:r>
            <a:r>
              <a:rPr lang="en-US" dirty="0"/>
              <a:t>Design and develop mobile </a:t>
            </a:r>
            <a:r>
              <a:rPr lang="en-US" dirty="0" smtClean="0"/>
              <a:t>PS solution</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638806" y="1559939"/>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53" name="Rectangle 52"/>
          <p:cNvSpPr/>
          <p:nvPr/>
        </p:nvSpPr>
        <p:spPr>
          <a:xfrm>
            <a:off x="7272906" y="2799538"/>
            <a:ext cx="1129505" cy="753003"/>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PS2.21.11 </a:t>
            </a:r>
            <a:r>
              <a:rPr lang="en-US" sz="800" dirty="0">
                <a:solidFill>
                  <a:schemeClr val="tx1"/>
                </a:solidFill>
                <a:latin typeface="Arial" panose="020B0604020202020204" pitchFamily="34" charset="0"/>
                <a:cs typeface="Arial" panose="020B0604020202020204" pitchFamily="34" charset="0"/>
              </a:rPr>
              <a:t>Plan </a:t>
            </a:r>
            <a:r>
              <a:rPr lang="en-US" sz="800" dirty="0" smtClean="0">
                <a:solidFill>
                  <a:schemeClr val="tx1"/>
                </a:solidFill>
                <a:latin typeface="Arial" panose="020B0604020202020204" pitchFamily="34" charset="0"/>
                <a:cs typeface="Arial" panose="020B0604020202020204" pitchFamily="34" charset="0"/>
              </a:rPr>
              <a:t>for solution </a:t>
            </a:r>
            <a:r>
              <a:rPr lang="en-US" sz="800" dirty="0">
                <a:solidFill>
                  <a:schemeClr val="tx1"/>
                </a:solidFill>
                <a:latin typeface="Arial" panose="020B0604020202020204" pitchFamily="34" charset="0"/>
                <a:cs typeface="Arial" panose="020B0604020202020204" pitchFamily="34" charset="0"/>
              </a:rPr>
              <a:t>predicated on </a:t>
            </a:r>
            <a:r>
              <a:rPr lang="en-US" sz="800" dirty="0" smtClean="0">
                <a:solidFill>
                  <a:schemeClr val="tx1"/>
                </a:solidFill>
                <a:latin typeface="Arial" panose="020B0604020202020204" pitchFamily="34" charset="0"/>
                <a:cs typeface="Arial" panose="020B0604020202020204" pitchFamily="34" charset="0"/>
              </a:rPr>
              <a:t>dynamic, real-time, </a:t>
            </a:r>
            <a:r>
              <a:rPr lang="en-US" sz="800" dirty="0">
                <a:solidFill>
                  <a:schemeClr val="tx1"/>
                </a:solidFill>
                <a:latin typeface="Arial" panose="020B0604020202020204" pitchFamily="34" charset="0"/>
                <a:cs typeface="Arial" panose="020B0604020202020204" pitchFamily="34" charset="0"/>
              </a:rPr>
              <a:t>cloud-based data </a:t>
            </a:r>
            <a:r>
              <a:rPr lang="en-US" sz="800" dirty="0" smtClean="0">
                <a:solidFill>
                  <a:schemeClr val="tx1"/>
                </a:solidFill>
                <a:latin typeface="Arial" panose="020B0604020202020204" pitchFamily="34" charset="0"/>
                <a:cs typeface="Arial" panose="020B0604020202020204" pitchFamily="34" charset="0"/>
              </a:rPr>
              <a:t>retrieval, manipulation, </a:t>
            </a:r>
            <a:r>
              <a:rPr lang="en-US" sz="800" dirty="0">
                <a:solidFill>
                  <a:schemeClr val="tx1"/>
                </a:solidFill>
                <a:latin typeface="Arial" panose="020B0604020202020204" pitchFamily="34" charset="0"/>
                <a:cs typeface="Arial" panose="020B0604020202020204" pitchFamily="34" charset="0"/>
              </a:rPr>
              <a:t>and publishing</a:t>
            </a:r>
          </a:p>
        </p:txBody>
      </p:sp>
      <p:sp>
        <p:nvSpPr>
          <p:cNvPr id="57" name="Flowchart: Off-page Connector 137">
            <a:hlinkClick r:id="rId6" action="ppaction://hlinksldjump"/>
          </p:cNvPr>
          <p:cNvSpPr/>
          <p:nvPr/>
        </p:nvSpPr>
        <p:spPr>
          <a:xfrm>
            <a:off x="6391275" y="5305425"/>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8.</a:t>
            </a:r>
            <a:endParaRPr lang="en-US" sz="800" dirty="0">
              <a:solidFill>
                <a:schemeClr val="tx1"/>
              </a:solidFill>
              <a:latin typeface="Arial" panose="020B0604020202020204" pitchFamily="34" charset="0"/>
              <a:cs typeface="Arial" panose="020B0604020202020204" pitchFamily="34" charset="0"/>
            </a:endParaRPr>
          </a:p>
        </p:txBody>
      </p:sp>
      <p:sp>
        <p:nvSpPr>
          <p:cNvPr id="70" name="TextBox 69"/>
          <p:cNvSpPr txBox="1"/>
          <p:nvPr/>
        </p:nvSpPr>
        <p:spPr>
          <a:xfrm>
            <a:off x="2449347" y="228436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2" name="Rectangle 61">
            <a:hlinkClick r:id="rId7" action="ppaction://hlinksldjump"/>
          </p:cNvPr>
          <p:cNvSpPr/>
          <p:nvPr/>
        </p:nvSpPr>
        <p:spPr>
          <a:xfrm>
            <a:off x="448306" y="2026693"/>
            <a:ext cx="11430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PS2.21.1 </a:t>
            </a:r>
            <a:r>
              <a:rPr lang="en-US" sz="800" dirty="0">
                <a:solidFill>
                  <a:schemeClr val="tx1"/>
                </a:solidFill>
                <a:latin typeface="Arial" panose="020B0604020202020204" pitchFamily="34" charset="0"/>
                <a:cs typeface="Arial" panose="020B0604020202020204" pitchFamily="34" charset="0"/>
              </a:rPr>
              <a:t>Consider variables presented in 6.2  “Determine whether </a:t>
            </a:r>
            <a:r>
              <a:rPr lang="en-US" sz="800" dirty="0" err="1">
                <a:solidFill>
                  <a:schemeClr val="tx1"/>
                </a:solidFill>
                <a:latin typeface="Arial" panose="020B0604020202020204" pitchFamily="34" charset="0"/>
                <a:cs typeface="Arial" panose="020B0604020202020204" pitchFamily="34" charset="0"/>
              </a:rPr>
              <a:t>mLearning</a:t>
            </a:r>
            <a:r>
              <a:rPr lang="en-US" sz="800" dirty="0">
                <a:solidFill>
                  <a:schemeClr val="tx1"/>
                </a:solidFill>
                <a:latin typeface="Arial" panose="020B0604020202020204" pitchFamily="34" charset="0"/>
                <a:cs typeface="Arial" panose="020B0604020202020204" pitchFamily="34" charset="0"/>
              </a:rPr>
              <a:t> to be used”</a:t>
            </a:r>
          </a:p>
        </p:txBody>
      </p:sp>
      <p:cxnSp>
        <p:nvCxnSpPr>
          <p:cNvPr id="11" name="Straight Arrow Connector 10"/>
          <p:cNvCxnSpPr>
            <a:stCxn id="42" idx="2"/>
            <a:endCxn id="62" idx="0"/>
          </p:cNvCxnSpPr>
          <p:nvPr/>
        </p:nvCxnSpPr>
        <p:spPr>
          <a:xfrm>
            <a:off x="1019806" y="1788539"/>
            <a:ext cx="0" cy="2381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Diamond 66"/>
          <p:cNvSpPr/>
          <p:nvPr/>
        </p:nvSpPr>
        <p:spPr>
          <a:xfrm>
            <a:off x="1898488" y="1409473"/>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PS2.21.2 </a:t>
            </a:r>
            <a:r>
              <a:rPr lang="en-US" sz="800" dirty="0">
                <a:solidFill>
                  <a:schemeClr val="tx1"/>
                </a:solidFill>
                <a:latin typeface="Arial" panose="020B0604020202020204" pitchFamily="34" charset="0"/>
                <a:cs typeface="Arial" panose="020B0604020202020204" pitchFamily="34" charset="0"/>
              </a:rPr>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User will always be connected?</a:t>
            </a:r>
          </a:p>
        </p:txBody>
      </p:sp>
      <p:sp>
        <p:nvSpPr>
          <p:cNvPr id="69" name="Diamond 68"/>
          <p:cNvSpPr/>
          <p:nvPr/>
        </p:nvSpPr>
        <p:spPr>
          <a:xfrm>
            <a:off x="3665218" y="1409444"/>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PS2.21.5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Volatile information? </a:t>
            </a:r>
            <a:endParaRPr lang="en-US" sz="800" dirty="0">
              <a:solidFill>
                <a:schemeClr val="tx1"/>
              </a:solidFill>
              <a:latin typeface="Arial" panose="020B0604020202020204" pitchFamily="34" charset="0"/>
              <a:cs typeface="Arial" panose="020B0604020202020204" pitchFamily="34" charset="0"/>
            </a:endParaRPr>
          </a:p>
        </p:txBody>
      </p:sp>
      <p:cxnSp>
        <p:nvCxnSpPr>
          <p:cNvPr id="16" name="Elbow Connector 15"/>
          <p:cNvCxnSpPr>
            <a:stCxn id="67" idx="3"/>
            <a:endCxn id="69" idx="1"/>
          </p:cNvCxnSpPr>
          <p:nvPr/>
        </p:nvCxnSpPr>
        <p:spPr>
          <a:xfrm flipV="1">
            <a:off x="3085776" y="1870454"/>
            <a:ext cx="579442" cy="2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Diamond 87"/>
          <p:cNvSpPr/>
          <p:nvPr/>
        </p:nvSpPr>
        <p:spPr>
          <a:xfrm>
            <a:off x="3665218" y="2628703"/>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PS2.21.6 </a:t>
            </a:r>
            <a:r>
              <a:rPr lang="en-US" sz="800" dirty="0">
                <a:solidFill>
                  <a:schemeClr val="tx1"/>
                </a:solidFill>
                <a:latin typeface="Arial" panose="020B0604020202020204" pitchFamily="34" charset="0"/>
                <a:cs typeface="Arial" panose="020B0604020202020204" pitchFamily="34" charset="0"/>
              </a:rPr>
              <a:t/>
            </a:r>
            <a:br>
              <a:rPr lang="en-US" sz="800" dirty="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BYOD users? </a:t>
            </a:r>
            <a:endParaRPr lang="en-US" sz="800" dirty="0">
              <a:solidFill>
                <a:schemeClr val="tx1"/>
              </a:solidFill>
              <a:latin typeface="Arial" panose="020B0604020202020204" pitchFamily="34" charset="0"/>
              <a:cs typeface="Arial" panose="020B0604020202020204" pitchFamily="34" charset="0"/>
            </a:endParaRPr>
          </a:p>
        </p:txBody>
      </p:sp>
      <p:cxnSp>
        <p:nvCxnSpPr>
          <p:cNvPr id="226" name="Straight Arrow Connector 225"/>
          <p:cNvCxnSpPr>
            <a:stCxn id="67" idx="2"/>
            <a:endCxn id="106" idx="0"/>
          </p:cNvCxnSpPr>
          <p:nvPr/>
        </p:nvCxnSpPr>
        <p:spPr>
          <a:xfrm flipH="1">
            <a:off x="2467755" y="2331493"/>
            <a:ext cx="24377" cy="1447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053966" y="165882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37" name="Straight Arrow Connector 236"/>
          <p:cNvCxnSpPr>
            <a:stCxn id="69" idx="3"/>
            <a:endCxn id="78" idx="1"/>
          </p:cNvCxnSpPr>
          <p:nvPr/>
        </p:nvCxnSpPr>
        <p:spPr>
          <a:xfrm>
            <a:off x="4852506" y="1870454"/>
            <a:ext cx="444777" cy="38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781940" y="164569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06" name="Rectangle 105">
            <a:hlinkClick r:id="rId8" action="ppaction://hlinksldjump"/>
          </p:cNvPr>
          <p:cNvSpPr/>
          <p:nvPr/>
        </p:nvSpPr>
        <p:spPr>
          <a:xfrm>
            <a:off x="1896106" y="3779293"/>
            <a:ext cx="1143298"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PS2.21.3 </a:t>
            </a:r>
            <a:r>
              <a:rPr lang="en-US" sz="800" dirty="0">
                <a:solidFill>
                  <a:schemeClr val="tx1"/>
                </a:solidFill>
                <a:latin typeface="Arial" panose="020B0604020202020204" pitchFamily="34" charset="0"/>
                <a:cs typeface="Arial" panose="020B0604020202020204" pitchFamily="34" charset="0"/>
              </a:rPr>
              <a:t>Plan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for </a:t>
            </a:r>
            <a:r>
              <a:rPr lang="en-US" sz="800" dirty="0">
                <a:solidFill>
                  <a:schemeClr val="tx1"/>
                </a:solidFill>
                <a:latin typeface="Arial" panose="020B0604020202020204" pitchFamily="34" charset="0"/>
                <a:cs typeface="Arial" panose="020B0604020202020204" pitchFamily="34" charset="0"/>
              </a:rPr>
              <a:t>solution predicated on initial </a:t>
            </a:r>
            <a:r>
              <a:rPr lang="en-US" sz="800" dirty="0" smtClean="0">
                <a:solidFill>
                  <a:schemeClr val="tx1"/>
                </a:solidFill>
                <a:latin typeface="Arial" panose="020B0604020202020204" pitchFamily="34" charset="0"/>
                <a:cs typeface="Arial" panose="020B0604020202020204" pitchFamily="34" charset="0"/>
              </a:rPr>
              <a:t>download on wireless network </a:t>
            </a:r>
            <a:r>
              <a:rPr lang="en-US" sz="800" dirty="0">
                <a:solidFill>
                  <a:schemeClr val="tx1"/>
                </a:solidFill>
                <a:latin typeface="Arial" panose="020B0604020202020204" pitchFamily="34" charset="0"/>
                <a:cs typeface="Arial" panose="020B0604020202020204" pitchFamily="34" charset="0"/>
              </a:rPr>
              <a:t>then offline use</a:t>
            </a:r>
          </a:p>
        </p:txBody>
      </p:sp>
      <p:sp>
        <p:nvSpPr>
          <p:cNvPr id="111" name="TextBox 110"/>
          <p:cNvSpPr txBox="1"/>
          <p:nvPr/>
        </p:nvSpPr>
        <p:spPr>
          <a:xfrm>
            <a:off x="4258862" y="354573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16" name="TextBox 115"/>
          <p:cNvSpPr txBox="1"/>
          <p:nvPr/>
        </p:nvSpPr>
        <p:spPr>
          <a:xfrm>
            <a:off x="4802813" y="287731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24" name="TextBox 123"/>
          <p:cNvSpPr txBox="1"/>
          <p:nvPr/>
        </p:nvSpPr>
        <p:spPr>
          <a:xfrm>
            <a:off x="4197655" y="231927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33" name="Rectangle 132">
            <a:hlinkClick r:id="rId9" action="ppaction://hlinksldjump"/>
          </p:cNvPr>
          <p:cNvSpPr/>
          <p:nvPr/>
        </p:nvSpPr>
        <p:spPr>
          <a:xfrm>
            <a:off x="7276969" y="3703093"/>
            <a:ext cx="1124712"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PS2.21.12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Consider </a:t>
            </a:r>
            <a:r>
              <a:rPr lang="en-US" sz="800" dirty="0">
                <a:solidFill>
                  <a:schemeClr val="tx1"/>
                </a:solidFill>
                <a:latin typeface="Arial" panose="020B0604020202020204" pitchFamily="34" charset="0"/>
                <a:cs typeface="Arial" panose="020B0604020202020204" pitchFamily="34" charset="0"/>
              </a:rPr>
              <a:t>ability of device to collect </a:t>
            </a:r>
            <a:r>
              <a:rPr lang="en-US" sz="800" dirty="0" smtClean="0">
                <a:solidFill>
                  <a:schemeClr val="tx1"/>
                </a:solidFill>
                <a:latin typeface="Arial" panose="020B0604020202020204" pitchFamily="34" charset="0"/>
                <a:cs typeface="Arial" panose="020B0604020202020204" pitchFamily="34" charset="0"/>
              </a:rPr>
              <a:t>&amp; publish </a:t>
            </a:r>
            <a:r>
              <a:rPr lang="en-US" sz="800" dirty="0">
                <a:solidFill>
                  <a:schemeClr val="tx1"/>
                </a:solidFill>
                <a:latin typeface="Arial" panose="020B0604020202020204" pitchFamily="34" charset="0"/>
                <a:cs typeface="Arial" panose="020B0604020202020204" pitchFamily="34" charset="0"/>
              </a:rPr>
              <a:t>media/data on the spot, from the field</a:t>
            </a:r>
          </a:p>
        </p:txBody>
      </p:sp>
      <p:cxnSp>
        <p:nvCxnSpPr>
          <p:cNvPr id="52" name="Elbow Connector 51"/>
          <p:cNvCxnSpPr>
            <a:stCxn id="62" idx="3"/>
            <a:endCxn id="67" idx="1"/>
          </p:cNvCxnSpPr>
          <p:nvPr/>
        </p:nvCxnSpPr>
        <p:spPr>
          <a:xfrm flipV="1">
            <a:off x="1591306" y="1870483"/>
            <a:ext cx="307182" cy="49911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a:hlinkClick r:id="rId10" action="ppaction://hlinksldjump"/>
          </p:cNvPr>
          <p:cNvSpPr/>
          <p:nvPr/>
        </p:nvSpPr>
        <p:spPr>
          <a:xfrm>
            <a:off x="3343275" y="5260590"/>
            <a:ext cx="113157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PS2.21.8 Design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and develop solution using appropriate considerations </a:t>
            </a:r>
            <a:r>
              <a:rPr lang="en-US" sz="800" dirty="0">
                <a:solidFill>
                  <a:schemeClr val="tx1"/>
                </a:solidFill>
                <a:latin typeface="Arial" panose="020B0604020202020204" pitchFamily="34" charset="0"/>
                <a:cs typeface="Arial" panose="020B0604020202020204" pitchFamily="34" charset="0"/>
              </a:rPr>
              <a:t>in </a:t>
            </a:r>
            <a:r>
              <a:rPr lang="en-US" sz="800" dirty="0" smtClean="0">
                <a:solidFill>
                  <a:schemeClr val="tx1"/>
                </a:solidFill>
                <a:latin typeface="Arial" panose="020B0604020202020204" pitchFamily="34" charset="0"/>
                <a:cs typeface="Arial" panose="020B0604020202020204" pitchFamily="34" charset="0"/>
              </a:rPr>
              <a:t>7.11</a:t>
            </a:r>
            <a:endParaRPr lang="en-US" sz="800" dirty="0">
              <a:solidFill>
                <a:schemeClr val="tx1"/>
              </a:solidFill>
              <a:latin typeface="Arial" panose="020B0604020202020204" pitchFamily="34" charset="0"/>
              <a:cs typeface="Arial" panose="020B0604020202020204" pitchFamily="34" charset="0"/>
            </a:endParaRPr>
          </a:p>
        </p:txBody>
      </p:sp>
      <p:sp>
        <p:nvSpPr>
          <p:cNvPr id="158" name="Rectangle 157"/>
          <p:cNvSpPr/>
          <p:nvPr/>
        </p:nvSpPr>
        <p:spPr>
          <a:xfrm>
            <a:off x="7185559" y="4636019"/>
            <a:ext cx="1308298" cy="872198"/>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PS2.21.13 </a:t>
            </a:r>
            <a:r>
              <a:rPr lang="en-US" sz="800" dirty="0">
                <a:solidFill>
                  <a:schemeClr val="tx1"/>
                </a:solidFill>
                <a:latin typeface="Arial" panose="020B0604020202020204" pitchFamily="34" charset="0"/>
                <a:cs typeface="Arial" panose="020B0604020202020204" pitchFamily="34" charset="0"/>
              </a:rPr>
              <a:t>Consider ability of device to gather situation awareness data and guide user in thinking of best way to solve current problem (metacognitive coach)</a:t>
            </a:r>
          </a:p>
        </p:txBody>
      </p:sp>
      <p:cxnSp>
        <p:nvCxnSpPr>
          <p:cNvPr id="95" name="Straight Arrow Connector 94"/>
          <p:cNvCxnSpPr>
            <a:stCxn id="53" idx="2"/>
            <a:endCxn id="133" idx="0"/>
          </p:cNvCxnSpPr>
          <p:nvPr/>
        </p:nvCxnSpPr>
        <p:spPr>
          <a:xfrm>
            <a:off x="7837659" y="3552541"/>
            <a:ext cx="1666" cy="15055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33" idx="2"/>
            <a:endCxn id="158" idx="0"/>
          </p:cNvCxnSpPr>
          <p:nvPr/>
        </p:nvCxnSpPr>
        <p:spPr>
          <a:xfrm>
            <a:off x="7839325" y="4388893"/>
            <a:ext cx="383" cy="24712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47" idx="3"/>
            <a:endCxn id="109" idx="1"/>
          </p:cNvCxnSpPr>
          <p:nvPr/>
        </p:nvCxnSpPr>
        <p:spPr>
          <a:xfrm>
            <a:off x="4474845" y="5603490"/>
            <a:ext cx="40195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3" name="Oval 92"/>
          <p:cNvSpPr/>
          <p:nvPr/>
        </p:nvSpPr>
        <p:spPr>
          <a:xfrm>
            <a:off x="8239756" y="371261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6" name="Oval 95">
            <a:hlinkClick r:id="rId8" action="ppaction://hlinksldjump"/>
          </p:cNvPr>
          <p:cNvSpPr/>
          <p:nvPr/>
        </p:nvSpPr>
        <p:spPr>
          <a:xfrm>
            <a:off x="2886706" y="378142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78" name="Diamond 77"/>
          <p:cNvSpPr/>
          <p:nvPr/>
        </p:nvSpPr>
        <p:spPr>
          <a:xfrm>
            <a:off x="5297283" y="1377893"/>
            <a:ext cx="1489111" cy="992741"/>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PS2.21.9 Data needs to be stored &amp; manipulated locally for acceptable performance?</a:t>
            </a:r>
            <a:endParaRPr lang="en-US" sz="7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a:stCxn id="78" idx="3"/>
            <a:endCxn id="59" idx="1"/>
          </p:cNvCxnSpPr>
          <p:nvPr/>
        </p:nvCxnSpPr>
        <p:spPr>
          <a:xfrm flipV="1">
            <a:off x="6786394" y="1874263"/>
            <a:ext cx="367512"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744794" y="164569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31" name="Straight Arrow Connector 230"/>
          <p:cNvCxnSpPr>
            <a:stCxn id="69" idx="2"/>
            <a:endCxn id="88" idx="0"/>
          </p:cNvCxnSpPr>
          <p:nvPr/>
        </p:nvCxnSpPr>
        <p:spPr>
          <a:xfrm>
            <a:off x="4258862" y="2331464"/>
            <a:ext cx="0" cy="29723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a:hlinkClick r:id="rId8" action="ppaction://hlinksldjump"/>
          </p:cNvPr>
          <p:cNvSpPr/>
          <p:nvPr/>
        </p:nvSpPr>
        <p:spPr>
          <a:xfrm>
            <a:off x="3696331" y="3743653"/>
            <a:ext cx="1124506"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PS2.21.7 </a:t>
            </a:r>
            <a:r>
              <a:rPr lang="en-US" sz="800" dirty="0">
                <a:solidFill>
                  <a:schemeClr val="tx1"/>
                </a:solidFill>
                <a:latin typeface="Arial" panose="020B0604020202020204" pitchFamily="34" charset="0"/>
                <a:cs typeface="Arial" panose="020B0604020202020204" pitchFamily="34" charset="0"/>
              </a:rPr>
              <a:t>Plan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for </a:t>
            </a:r>
            <a:r>
              <a:rPr lang="en-US" sz="800" dirty="0">
                <a:solidFill>
                  <a:schemeClr val="tx1"/>
                </a:solidFill>
                <a:latin typeface="Arial" panose="020B0604020202020204" pitchFamily="34" charset="0"/>
                <a:cs typeface="Arial" panose="020B0604020202020204" pitchFamily="34" charset="0"/>
              </a:rPr>
              <a:t>solution predicated on </a:t>
            </a:r>
            <a:r>
              <a:rPr lang="en-US" sz="800" dirty="0" smtClean="0">
                <a:solidFill>
                  <a:schemeClr val="tx1"/>
                </a:solidFill>
                <a:latin typeface="Arial" panose="020B0604020202020204" pitchFamily="34" charset="0"/>
                <a:cs typeface="Arial" panose="020B0604020202020204" pitchFamily="34" charset="0"/>
              </a:rPr>
              <a:t>user selectable or prescribed download intervals</a:t>
            </a:r>
            <a:endParaRPr lang="en-US" sz="800" dirty="0">
              <a:solidFill>
                <a:schemeClr val="tx1"/>
              </a:solidFill>
              <a:latin typeface="Arial" panose="020B0604020202020204" pitchFamily="34" charset="0"/>
              <a:cs typeface="Arial" panose="020B0604020202020204" pitchFamily="34" charset="0"/>
            </a:endParaRPr>
          </a:p>
        </p:txBody>
      </p:sp>
      <p:cxnSp>
        <p:nvCxnSpPr>
          <p:cNvPr id="243" name="Straight Arrow Connector 242"/>
          <p:cNvCxnSpPr>
            <a:stCxn id="88" idx="2"/>
            <a:endCxn id="98" idx="0"/>
          </p:cNvCxnSpPr>
          <p:nvPr/>
        </p:nvCxnSpPr>
        <p:spPr>
          <a:xfrm flipH="1">
            <a:off x="4258584" y="3550723"/>
            <a:ext cx="278" cy="1929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p:cNvCxnSpPr>
            <a:stCxn id="88" idx="3"/>
            <a:endCxn id="78" idx="1"/>
          </p:cNvCxnSpPr>
          <p:nvPr/>
        </p:nvCxnSpPr>
        <p:spPr>
          <a:xfrm flipV="1">
            <a:off x="4852506" y="1874264"/>
            <a:ext cx="444777" cy="1215449"/>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78" idx="2"/>
            <a:endCxn id="98" idx="3"/>
          </p:cNvCxnSpPr>
          <p:nvPr/>
        </p:nvCxnSpPr>
        <p:spPr>
          <a:xfrm rot="5400000">
            <a:off x="4573379" y="2618092"/>
            <a:ext cx="1715919" cy="122100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734401" y="237973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4" name="Elbow Connector 23"/>
          <p:cNvCxnSpPr>
            <a:stCxn id="59" idx="3"/>
            <a:endCxn id="53" idx="0"/>
          </p:cNvCxnSpPr>
          <p:nvPr/>
        </p:nvCxnSpPr>
        <p:spPr>
          <a:xfrm flipH="1">
            <a:off x="7837659" y="1874263"/>
            <a:ext cx="632798" cy="925275"/>
          </a:xfrm>
          <a:prstGeom prst="bentConnector4">
            <a:avLst>
              <a:gd name="adj1" fmla="val -36125"/>
              <a:gd name="adj2" fmla="val 7716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Elbow Connector 78"/>
          <p:cNvCxnSpPr>
            <a:endCxn id="98" idx="3"/>
          </p:cNvCxnSpPr>
          <p:nvPr/>
        </p:nvCxnSpPr>
        <p:spPr>
          <a:xfrm rot="10800000" flipV="1">
            <a:off x="4820838" y="2345473"/>
            <a:ext cx="3066499" cy="1741080"/>
          </a:xfrm>
          <a:prstGeom prst="bentConnector3">
            <a:avLst>
              <a:gd name="adj1" fmla="val 4006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358863" y="169309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94" name="TextBox 93"/>
          <p:cNvSpPr txBox="1"/>
          <p:nvPr/>
        </p:nvSpPr>
        <p:spPr>
          <a:xfrm>
            <a:off x="7311848" y="217664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59" name="Diamond 58"/>
          <p:cNvSpPr/>
          <p:nvPr/>
        </p:nvSpPr>
        <p:spPr>
          <a:xfrm>
            <a:off x="7153906" y="1371600"/>
            <a:ext cx="1316551" cy="1005326"/>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PS2.21.10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Involves large file sizes or large amount of data? </a:t>
            </a:r>
            <a:endParaRPr lang="en-US" sz="800" dirty="0">
              <a:solidFill>
                <a:schemeClr val="tx1"/>
              </a:solidFill>
              <a:latin typeface="Arial" panose="020B0604020202020204" pitchFamily="34" charset="0"/>
              <a:cs typeface="Arial" panose="020B0604020202020204" pitchFamily="34" charset="0"/>
            </a:endParaRPr>
          </a:p>
        </p:txBody>
      </p:sp>
      <p:sp>
        <p:nvSpPr>
          <p:cNvPr id="100" name="Rectangle 99">
            <a:hlinkClick r:id="rId8" action="ppaction://hlinksldjump"/>
          </p:cNvPr>
          <p:cNvSpPr/>
          <p:nvPr/>
        </p:nvSpPr>
        <p:spPr>
          <a:xfrm>
            <a:off x="1924050" y="5257800"/>
            <a:ext cx="1082744"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PS2.21.4 Account for mobile user behavior groups</a:t>
            </a:r>
            <a:endParaRPr lang="en-US" sz="800" dirty="0">
              <a:solidFill>
                <a:schemeClr val="tx1"/>
              </a:solidFill>
              <a:latin typeface="Arial" panose="020B0604020202020204" pitchFamily="34" charset="0"/>
              <a:cs typeface="Arial" panose="020B0604020202020204" pitchFamily="34" charset="0"/>
            </a:endParaRPr>
          </a:p>
        </p:txBody>
      </p:sp>
      <p:sp>
        <p:nvSpPr>
          <p:cNvPr id="101" name="Oval 100">
            <a:hlinkClick r:id="rId8" action="ppaction://hlinksldjump"/>
          </p:cNvPr>
          <p:cNvSpPr/>
          <p:nvPr/>
        </p:nvSpPr>
        <p:spPr>
          <a:xfrm>
            <a:off x="2819400" y="52578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cxnSp>
        <p:nvCxnSpPr>
          <p:cNvPr id="251" name="Straight Arrow Connector 250"/>
          <p:cNvCxnSpPr>
            <a:stCxn id="100" idx="3"/>
            <a:endCxn id="147" idx="1"/>
          </p:cNvCxnSpPr>
          <p:nvPr/>
        </p:nvCxnSpPr>
        <p:spPr>
          <a:xfrm>
            <a:off x="3006794" y="5600700"/>
            <a:ext cx="336481" cy="279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158" idx="1"/>
            <a:endCxn id="147" idx="0"/>
          </p:cNvCxnSpPr>
          <p:nvPr/>
        </p:nvCxnSpPr>
        <p:spPr>
          <a:xfrm rot="10800000" flipV="1">
            <a:off x="3909061" y="5072118"/>
            <a:ext cx="3276499" cy="18847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06" idx="2"/>
            <a:endCxn id="100" idx="0"/>
          </p:cNvCxnSpPr>
          <p:nvPr/>
        </p:nvCxnSpPr>
        <p:spPr>
          <a:xfrm rot="5400000">
            <a:off x="2070236" y="4860280"/>
            <a:ext cx="792707" cy="2333"/>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98" idx="2"/>
            <a:endCxn id="100" idx="0"/>
          </p:cNvCxnSpPr>
          <p:nvPr/>
        </p:nvCxnSpPr>
        <p:spPr>
          <a:xfrm rot="5400000">
            <a:off x="2947830" y="3947045"/>
            <a:ext cx="828347" cy="1793162"/>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Oval 125">
            <a:hlinkClick r:id="rId10" action="ppaction://hlinksldjump"/>
          </p:cNvPr>
          <p:cNvSpPr/>
          <p:nvPr/>
        </p:nvSpPr>
        <p:spPr>
          <a:xfrm>
            <a:off x="4343400" y="52578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09" name="Rectangle 108">
            <a:hlinkClick r:id="rId10" action="ppaction://hlinksldjump"/>
          </p:cNvPr>
          <p:cNvSpPr/>
          <p:nvPr/>
        </p:nvSpPr>
        <p:spPr>
          <a:xfrm>
            <a:off x="4876800" y="5260590"/>
            <a:ext cx="113157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PS2.21.14 Instrument PS and its environment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with performance metrics </a:t>
            </a:r>
            <a:endParaRPr lang="en-US" sz="800" dirty="0">
              <a:solidFill>
                <a:schemeClr val="tx1"/>
              </a:solidFill>
              <a:latin typeface="Arial" panose="020B0604020202020204" pitchFamily="34" charset="0"/>
              <a:cs typeface="Arial" panose="020B0604020202020204" pitchFamily="34" charset="0"/>
            </a:endParaRPr>
          </a:p>
        </p:txBody>
      </p:sp>
      <p:cxnSp>
        <p:nvCxnSpPr>
          <p:cNvPr id="112" name="Straight Arrow Connector 111"/>
          <p:cNvCxnSpPr>
            <a:stCxn id="109" idx="3"/>
            <a:endCxn id="57" idx="4"/>
          </p:cNvCxnSpPr>
          <p:nvPr/>
        </p:nvCxnSpPr>
        <p:spPr>
          <a:xfrm>
            <a:off x="6008370" y="5603490"/>
            <a:ext cx="390603" cy="61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Oval 128">
            <a:hlinkClick r:id="rId12" action="ppaction://hlinksldjump"/>
          </p:cNvPr>
          <p:cNvSpPr/>
          <p:nvPr/>
        </p:nvSpPr>
        <p:spPr>
          <a:xfrm>
            <a:off x="5867400" y="52578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07757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253"/>
          <p:cNvSpPr/>
          <p:nvPr/>
        </p:nvSpPr>
        <p:spPr>
          <a:xfrm>
            <a:off x="462534" y="3505200"/>
            <a:ext cx="8300466" cy="2743200"/>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a:r>
              <a:rPr lang="en-US" sz="1200" b="1" dirty="0">
                <a:solidFill>
                  <a:schemeClr val="tx1"/>
                </a:solidFill>
                <a:latin typeface="Arial" panose="020B0604020202020204" pitchFamily="34" charset="0"/>
                <a:cs typeface="Arial" panose="020B0604020202020204" pitchFamily="34" charset="0"/>
              </a:rPr>
              <a:t>Identify Subordinate Skills </a:t>
            </a:r>
            <a:r>
              <a:rPr lang="en-US" sz="1200" b="1" dirty="0" smtClean="0">
                <a:solidFill>
                  <a:schemeClr val="tx1"/>
                </a:solidFill>
                <a:latin typeface="Arial" panose="020B0604020202020204" pitchFamily="34" charset="0"/>
                <a:cs typeface="Arial" panose="020B0604020202020204" pitchFamily="34" charset="0"/>
              </a:rPr>
              <a:t>&amp; Entry </a:t>
            </a:r>
            <a:r>
              <a:rPr lang="en-US" sz="1200" b="1" dirty="0">
                <a:solidFill>
                  <a:schemeClr val="tx1"/>
                </a:solidFill>
                <a:latin typeface="Arial" panose="020B0604020202020204" pitchFamily="34" charset="0"/>
                <a:cs typeface="Arial" panose="020B0604020202020204" pitchFamily="34" charset="0"/>
              </a:rPr>
              <a:t>Behaviors</a:t>
            </a:r>
            <a:endParaRPr lang="en-US" sz="1200" b="1"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2. Conduct instructional analysis</a:t>
            </a:r>
            <a:endParaRPr lang="en-US" dirty="0"/>
          </a:p>
        </p:txBody>
      </p:sp>
      <p:sp>
        <p:nvSpPr>
          <p:cNvPr id="6" name="Flowchart: Terminator 5"/>
          <p:cNvSpPr/>
          <p:nvPr/>
        </p:nvSpPr>
        <p:spPr>
          <a:xfrm>
            <a:off x="228600" y="1773936"/>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45" name="Rectangle 44"/>
          <p:cNvSpPr/>
          <p:nvPr/>
        </p:nvSpPr>
        <p:spPr>
          <a:xfrm>
            <a:off x="1143000" y="1295400"/>
            <a:ext cx="7696200" cy="2078736"/>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en-US" sz="1200" b="1" dirty="0" smtClean="0">
                <a:solidFill>
                  <a:schemeClr val="tx1"/>
                </a:solidFill>
                <a:latin typeface="Arial" panose="020B0604020202020204" pitchFamily="34" charset="0"/>
                <a:cs typeface="Arial" panose="020B0604020202020204" pitchFamily="34" charset="0"/>
              </a:rPr>
              <a:t>Conduct Instructional Goal Analysis</a:t>
            </a:r>
          </a:p>
        </p:txBody>
      </p:sp>
      <p:sp>
        <p:nvSpPr>
          <p:cNvPr id="27" name="TextBox 26">
            <a:hlinkClick r:id="rId3" action="ppaction://hlinksldjump"/>
          </p:cNvPr>
          <p:cNvSpPr txBox="1"/>
          <p:nvPr/>
        </p:nvSpPr>
        <p:spPr>
          <a:xfrm>
            <a:off x="914400" y="6400800"/>
            <a:ext cx="1483865"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12573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 Classify goal:</a:t>
            </a:r>
          </a:p>
          <a:p>
            <a:pPr algn="ctr"/>
            <a:r>
              <a:rPr lang="en-US" sz="800" dirty="0">
                <a:solidFill>
                  <a:schemeClr val="tx1"/>
                </a:solidFill>
                <a:latin typeface="Arial" panose="020B0604020202020204" pitchFamily="34" charset="0"/>
                <a:cs typeface="Arial" panose="020B0604020202020204" pitchFamily="34" charset="0"/>
              </a:rPr>
              <a:t>attitude?</a:t>
            </a:r>
          </a:p>
          <a:p>
            <a:pPr algn="ctr"/>
            <a:r>
              <a:rPr lang="en-US" sz="800" dirty="0">
                <a:solidFill>
                  <a:schemeClr val="tx1"/>
                </a:solidFill>
                <a:latin typeface="Arial" panose="020B0604020202020204" pitchFamily="34" charset="0"/>
                <a:cs typeface="Arial" panose="020B0604020202020204" pitchFamily="34" charset="0"/>
              </a:rPr>
              <a:t>psychomotor?</a:t>
            </a:r>
          </a:p>
          <a:p>
            <a:pPr algn="ctr"/>
            <a:r>
              <a:rPr lang="en-US" sz="800" dirty="0">
                <a:solidFill>
                  <a:schemeClr val="tx1"/>
                </a:solidFill>
                <a:latin typeface="Arial" panose="020B0604020202020204" pitchFamily="34" charset="0"/>
                <a:cs typeface="Arial" panose="020B0604020202020204" pitchFamily="34" charset="0"/>
              </a:rPr>
              <a:t>intellectual skill?</a:t>
            </a:r>
          </a:p>
          <a:p>
            <a:pPr algn="ctr"/>
            <a:r>
              <a:rPr lang="en-US" sz="800" dirty="0">
                <a:solidFill>
                  <a:schemeClr val="tx1"/>
                </a:solidFill>
                <a:latin typeface="Arial" panose="020B0604020202020204" pitchFamily="34" charset="0"/>
                <a:cs typeface="Arial" panose="020B0604020202020204" pitchFamily="34" charset="0"/>
              </a:rPr>
              <a:t>verbal Info?</a:t>
            </a:r>
          </a:p>
        </p:txBody>
      </p:sp>
      <p:cxnSp>
        <p:nvCxnSpPr>
          <p:cNvPr id="4" name="Straight Arrow Connector 3"/>
          <p:cNvCxnSpPr>
            <a:stCxn id="36" idx="3"/>
            <a:endCxn id="72" idx="1"/>
          </p:cNvCxnSpPr>
          <p:nvPr/>
        </p:nvCxnSpPr>
        <p:spPr>
          <a:xfrm>
            <a:off x="2286000" y="1888236"/>
            <a:ext cx="1843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36" idx="1"/>
          </p:cNvCxnSpPr>
          <p:nvPr/>
        </p:nvCxnSpPr>
        <p:spPr>
          <a:xfrm>
            <a:off x="990600" y="1888236"/>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38481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2.3 Identify major steps learners must perform to demonstrate achievement of goal</a:t>
            </a:r>
          </a:p>
        </p:txBody>
      </p:sp>
      <p:sp>
        <p:nvSpPr>
          <p:cNvPr id="119" name="Rectangle 118"/>
          <p:cNvSpPr/>
          <p:nvPr/>
        </p:nvSpPr>
        <p:spPr>
          <a:xfrm>
            <a:off x="65151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2.7 Identify </a:t>
            </a:r>
            <a:r>
              <a:rPr lang="en-US" sz="700" dirty="0" err="1">
                <a:solidFill>
                  <a:schemeClr val="tx1"/>
                </a:solidFill>
                <a:latin typeface="Arial" panose="020B0604020202020204" pitchFamily="34" charset="0"/>
                <a:cs typeface="Arial" panose="020B0604020202020204" pitchFamily="34" charset="0"/>
              </a:rPr>
              <a:t>substeps</a:t>
            </a:r>
            <a:r>
              <a:rPr lang="en-US" sz="700" dirty="0">
                <a:solidFill>
                  <a:schemeClr val="tx1"/>
                </a:solidFill>
                <a:latin typeface="Arial" panose="020B0604020202020204" pitchFamily="34" charset="0"/>
                <a:cs typeface="Arial" panose="020B0604020202020204" pitchFamily="34" charset="0"/>
              </a:rPr>
              <a:t> for each major step</a:t>
            </a:r>
          </a:p>
        </p:txBody>
      </p:sp>
      <p:sp>
        <p:nvSpPr>
          <p:cNvPr id="120" name="Rectangle 119"/>
          <p:cNvSpPr/>
          <p:nvPr/>
        </p:nvSpPr>
        <p:spPr>
          <a:xfrm>
            <a:off x="77343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2.8 Evaluate and refine goal analysis</a:t>
            </a:r>
          </a:p>
        </p:txBody>
      </p:sp>
      <p:cxnSp>
        <p:nvCxnSpPr>
          <p:cNvPr id="31" name="Straight Arrow Connector 30"/>
          <p:cNvCxnSpPr>
            <a:stCxn id="72" idx="3"/>
            <a:endCxn id="116" idx="1"/>
          </p:cNvCxnSpPr>
          <p:nvPr/>
        </p:nvCxnSpPr>
        <p:spPr>
          <a:xfrm>
            <a:off x="3657600" y="1888236"/>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6" idx="3"/>
            <a:endCxn id="81" idx="1"/>
          </p:cNvCxnSpPr>
          <p:nvPr/>
        </p:nvCxnSpPr>
        <p:spPr>
          <a:xfrm>
            <a:off x="4876800" y="1888236"/>
            <a:ext cx="2605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81" idx="3"/>
            <a:endCxn id="119" idx="1"/>
          </p:cNvCxnSpPr>
          <p:nvPr/>
        </p:nvCxnSpPr>
        <p:spPr>
          <a:xfrm>
            <a:off x="6324600" y="1888236"/>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19" idx="3"/>
            <a:endCxn id="120" idx="1"/>
          </p:cNvCxnSpPr>
          <p:nvPr/>
        </p:nvCxnSpPr>
        <p:spPr>
          <a:xfrm>
            <a:off x="7543800" y="1888236"/>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828800" y="44386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2.15 Create draft instructional analysis chart</a:t>
            </a:r>
          </a:p>
        </p:txBody>
      </p:sp>
      <p:sp>
        <p:nvSpPr>
          <p:cNvPr id="141" name="Rectangle 140"/>
          <p:cNvSpPr/>
          <p:nvPr/>
        </p:nvSpPr>
        <p:spPr>
          <a:xfrm>
            <a:off x="3048000" y="44386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2.14 Define entry behaviors</a:t>
            </a:r>
          </a:p>
        </p:txBody>
      </p:sp>
      <p:sp>
        <p:nvSpPr>
          <p:cNvPr id="143" name="Rectangle 142"/>
          <p:cNvSpPr/>
          <p:nvPr/>
        </p:nvSpPr>
        <p:spPr>
          <a:xfrm>
            <a:off x="4267200" y="44386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2.11 Conduct hierarchical analysis (add in verbal info elements as support to intellectual skills)</a:t>
            </a:r>
          </a:p>
        </p:txBody>
      </p:sp>
      <p:cxnSp>
        <p:nvCxnSpPr>
          <p:cNvPr id="246" name="Straight Arrow Connector 245"/>
          <p:cNvCxnSpPr>
            <a:stCxn id="110" idx="1"/>
            <a:endCxn id="143" idx="3"/>
          </p:cNvCxnSpPr>
          <p:nvPr/>
        </p:nvCxnSpPr>
        <p:spPr>
          <a:xfrm flipH="1">
            <a:off x="5295900" y="4781542"/>
            <a:ext cx="7558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43" idx="1"/>
            <a:endCxn id="141" idx="3"/>
          </p:cNvCxnSpPr>
          <p:nvPr/>
        </p:nvCxnSpPr>
        <p:spPr>
          <a:xfrm flipH="1">
            <a:off x="4076700" y="4781542"/>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1" idx="1"/>
            <a:endCxn id="139" idx="3"/>
          </p:cNvCxnSpPr>
          <p:nvPr/>
        </p:nvCxnSpPr>
        <p:spPr>
          <a:xfrm flipH="1">
            <a:off x="2857500" y="4781542"/>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136" idx="3"/>
          </p:cNvCxnSpPr>
          <p:nvPr/>
        </p:nvCxnSpPr>
        <p:spPr>
          <a:xfrm flipH="1">
            <a:off x="1641096" y="4781542"/>
            <a:ext cx="762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hlinkClick r:id="rId6" action="ppaction://hlinksldjump"/>
          </p:cNvPr>
          <p:cNvSpPr/>
          <p:nvPr/>
        </p:nvSpPr>
        <p:spPr>
          <a:xfrm>
            <a:off x="612396" y="44386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2.16 Review and refine analysis chart</a:t>
            </a:r>
          </a:p>
        </p:txBody>
      </p:sp>
      <p:sp>
        <p:nvSpPr>
          <p:cNvPr id="255" name="Flowchart: Off-page Connector 137">
            <a:hlinkClick r:id="rId7" action="ppaction://hlinksldjump"/>
          </p:cNvPr>
          <p:cNvSpPr/>
          <p:nvPr/>
        </p:nvSpPr>
        <p:spPr>
          <a:xfrm>
            <a:off x="803194" y="55626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3</a:t>
            </a:r>
            <a:r>
              <a:rPr lang="en-US" sz="800" dirty="0" smtClean="0">
                <a:solidFill>
                  <a:schemeClr val="tx1"/>
                </a:solidFill>
                <a:latin typeface="Arial" panose="020B0604020202020204" pitchFamily="34" charset="0"/>
                <a:cs typeface="Arial" panose="020B0604020202020204" pitchFamily="34" charset="0"/>
              </a:rPr>
              <a:t>. </a:t>
            </a:r>
            <a:endParaRPr lang="en-US" sz="800" dirty="0">
              <a:solidFill>
                <a:schemeClr val="tx1"/>
              </a:solidFill>
              <a:latin typeface="Arial" panose="020B0604020202020204" pitchFamily="34" charset="0"/>
              <a:cs typeface="Arial" panose="020B0604020202020204" pitchFamily="34" charset="0"/>
            </a:endParaRPr>
          </a:p>
        </p:txBody>
      </p:sp>
      <p:sp>
        <p:nvSpPr>
          <p:cNvPr id="72" name="Diamond 71"/>
          <p:cNvSpPr/>
          <p:nvPr/>
        </p:nvSpPr>
        <p:spPr>
          <a:xfrm>
            <a:off x="2470312" y="142722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2.2 Verbal information skill?</a:t>
            </a:r>
          </a:p>
        </p:txBody>
      </p:sp>
      <p:sp>
        <p:nvSpPr>
          <p:cNvPr id="81" name="Diamond 80"/>
          <p:cNvSpPr/>
          <p:nvPr/>
        </p:nvSpPr>
        <p:spPr>
          <a:xfrm>
            <a:off x="5137312" y="142722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2.5 CLE to be used?</a:t>
            </a:r>
          </a:p>
        </p:txBody>
      </p:sp>
      <p:sp>
        <p:nvSpPr>
          <p:cNvPr id="85" name="Rectangle 84"/>
          <p:cNvSpPr/>
          <p:nvPr/>
        </p:nvSpPr>
        <p:spPr>
          <a:xfrm>
            <a:off x="3848100" y="237896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2.4 Create ordered topic list</a:t>
            </a:r>
          </a:p>
        </p:txBody>
      </p:sp>
      <p:sp>
        <p:nvSpPr>
          <p:cNvPr id="90" name="Rectangle 89"/>
          <p:cNvSpPr/>
          <p:nvPr/>
        </p:nvSpPr>
        <p:spPr>
          <a:xfrm>
            <a:off x="6019800" y="238506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2.6 Identify problem scenarios and assemble domain knowledge resources</a:t>
            </a:r>
          </a:p>
        </p:txBody>
      </p:sp>
      <p:sp>
        <p:nvSpPr>
          <p:cNvPr id="92" name="Flowchart: Off-page Connector 137">
            <a:hlinkClick r:id="rId7" action="ppaction://hlinksldjump"/>
          </p:cNvPr>
          <p:cNvSpPr/>
          <p:nvPr/>
        </p:nvSpPr>
        <p:spPr>
          <a:xfrm>
            <a:off x="7388370" y="2432681"/>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3.</a:t>
            </a:r>
            <a:endParaRPr lang="en-US" sz="800" dirty="0">
              <a:solidFill>
                <a:schemeClr val="tx1"/>
              </a:solidFill>
              <a:latin typeface="Arial" panose="020B0604020202020204" pitchFamily="34" charset="0"/>
              <a:cs typeface="Arial" panose="020B0604020202020204" pitchFamily="34" charset="0"/>
            </a:endParaRPr>
          </a:p>
        </p:txBody>
      </p:sp>
      <p:cxnSp>
        <p:nvCxnSpPr>
          <p:cNvPr id="25" name="Elbow Connector 24"/>
          <p:cNvCxnSpPr>
            <a:stCxn id="72" idx="2"/>
            <a:endCxn id="85" idx="1"/>
          </p:cNvCxnSpPr>
          <p:nvPr/>
        </p:nvCxnSpPr>
        <p:spPr>
          <a:xfrm rot="16200000" flipH="1">
            <a:off x="3269719" y="2143483"/>
            <a:ext cx="372618" cy="78414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5" idx="2"/>
            <a:endCxn id="120" idx="2"/>
          </p:cNvCxnSpPr>
          <p:nvPr/>
        </p:nvCxnSpPr>
        <p:spPr>
          <a:xfrm rot="5400000" flipH="1" flipV="1">
            <a:off x="5888736" y="704850"/>
            <a:ext cx="833628" cy="3886200"/>
          </a:xfrm>
          <a:prstGeom prst="bentConnector3">
            <a:avLst>
              <a:gd name="adj1" fmla="val -1755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81" idx="2"/>
            <a:endCxn id="90" idx="1"/>
          </p:cNvCxnSpPr>
          <p:nvPr/>
        </p:nvCxnSpPr>
        <p:spPr>
          <a:xfrm rot="16200000" flipH="1">
            <a:off x="5686021" y="2394181"/>
            <a:ext cx="378714" cy="28884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90" idx="3"/>
            <a:endCxn id="92" idx="4"/>
          </p:cNvCxnSpPr>
          <p:nvPr/>
        </p:nvCxnSpPr>
        <p:spPr>
          <a:xfrm>
            <a:off x="7048500" y="2727960"/>
            <a:ext cx="347568"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Diamond 109"/>
          <p:cNvSpPr/>
          <p:nvPr/>
        </p:nvSpPr>
        <p:spPr>
          <a:xfrm>
            <a:off x="6051712" y="4320532"/>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2.10 What type?</a:t>
            </a:r>
            <a:endParaRPr lang="en-US" sz="800" dirty="0">
              <a:solidFill>
                <a:schemeClr val="tx1"/>
              </a:solidFill>
              <a:latin typeface="Arial" panose="020B0604020202020204" pitchFamily="34" charset="0"/>
              <a:cs typeface="Arial" panose="020B0604020202020204" pitchFamily="34" charset="0"/>
            </a:endParaRPr>
          </a:p>
        </p:txBody>
      </p:sp>
      <p:cxnSp>
        <p:nvCxnSpPr>
          <p:cNvPr id="241" name="Straight Arrow Connector 240"/>
          <p:cNvCxnSpPr>
            <a:stCxn id="136" idx="2"/>
          </p:cNvCxnSpPr>
          <p:nvPr/>
        </p:nvCxnSpPr>
        <p:spPr>
          <a:xfrm>
            <a:off x="1126746" y="5124442"/>
            <a:ext cx="4626" cy="43815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7429500" y="44386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2.9 Analyze each major step in the instructional goal</a:t>
            </a:r>
          </a:p>
        </p:txBody>
      </p:sp>
      <p:sp>
        <p:nvSpPr>
          <p:cNvPr id="123" name="Rectangle 122"/>
          <p:cNvSpPr/>
          <p:nvPr/>
        </p:nvSpPr>
        <p:spPr>
          <a:xfrm>
            <a:off x="4355592" y="362939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2.13 Conduct hierarchical analysis with additional elements</a:t>
            </a:r>
          </a:p>
        </p:txBody>
      </p:sp>
      <p:cxnSp>
        <p:nvCxnSpPr>
          <p:cNvPr id="250" name="Elbow Connector 249"/>
          <p:cNvCxnSpPr>
            <a:stCxn id="120" idx="3"/>
            <a:endCxn id="122" idx="3"/>
          </p:cNvCxnSpPr>
          <p:nvPr/>
        </p:nvCxnSpPr>
        <p:spPr>
          <a:xfrm flipH="1">
            <a:off x="8458200" y="1888236"/>
            <a:ext cx="304800" cy="2893306"/>
          </a:xfrm>
          <a:prstGeom prst="bentConnector3">
            <a:avLst>
              <a:gd name="adj1" fmla="val -75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2" idx="1"/>
            <a:endCxn id="110" idx="3"/>
          </p:cNvCxnSpPr>
          <p:nvPr/>
        </p:nvCxnSpPr>
        <p:spPr>
          <a:xfrm flipH="1">
            <a:off x="7239000" y="4781542"/>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10" idx="0"/>
            <a:endCxn id="123" idx="3"/>
          </p:cNvCxnSpPr>
          <p:nvPr/>
        </p:nvCxnSpPr>
        <p:spPr>
          <a:xfrm rot="16200000" flipV="1">
            <a:off x="5840703" y="3515879"/>
            <a:ext cx="348242" cy="126106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10" idx="2"/>
            <a:endCxn id="124" idx="3"/>
          </p:cNvCxnSpPr>
          <p:nvPr/>
        </p:nvCxnSpPr>
        <p:spPr>
          <a:xfrm rot="5400000">
            <a:off x="5604850" y="4788794"/>
            <a:ext cx="586748" cy="149426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3046557" y="235531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38" name="TextBox 137"/>
          <p:cNvSpPr txBox="1"/>
          <p:nvPr/>
        </p:nvSpPr>
        <p:spPr>
          <a:xfrm>
            <a:off x="3558263" y="166621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40" name="TextBox 139"/>
          <p:cNvSpPr txBox="1"/>
          <p:nvPr/>
        </p:nvSpPr>
        <p:spPr>
          <a:xfrm>
            <a:off x="6225263" y="166621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42" name="TextBox 141"/>
          <p:cNvSpPr txBox="1"/>
          <p:nvPr/>
        </p:nvSpPr>
        <p:spPr>
          <a:xfrm>
            <a:off x="6096000" y="4038600"/>
            <a:ext cx="631744"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Attitudes</a:t>
            </a:r>
            <a:endParaRPr lang="en-US" sz="800" dirty="0">
              <a:latin typeface="Arial" panose="020B0604020202020204" pitchFamily="34" charset="0"/>
              <a:cs typeface="Arial" panose="020B0604020202020204" pitchFamily="34" charset="0"/>
            </a:endParaRPr>
          </a:p>
        </p:txBody>
      </p:sp>
      <p:sp>
        <p:nvSpPr>
          <p:cNvPr id="145" name="TextBox 144"/>
          <p:cNvSpPr txBox="1"/>
          <p:nvPr/>
        </p:nvSpPr>
        <p:spPr>
          <a:xfrm>
            <a:off x="5190074" y="4436064"/>
            <a:ext cx="967463" cy="338554"/>
          </a:xfrm>
          <a:prstGeom prst="rect">
            <a:avLst/>
          </a:prstGeom>
          <a:noFill/>
        </p:spPr>
        <p:txBody>
          <a:bodyPr wrap="square" rtlCol="0">
            <a:spAutoFit/>
          </a:bodyPr>
          <a:lstStyle/>
          <a:p>
            <a:pPr algn="r"/>
            <a:r>
              <a:rPr lang="en-US" sz="800" dirty="0" smtClean="0">
                <a:latin typeface="Arial" panose="020B0604020202020204" pitchFamily="34" charset="0"/>
                <a:cs typeface="Arial" panose="020B0604020202020204" pitchFamily="34" charset="0"/>
              </a:rPr>
              <a:t>Psychomotor or Intellectual Skill</a:t>
            </a:r>
            <a:endParaRPr lang="en-US" sz="800" dirty="0">
              <a:latin typeface="Arial" panose="020B0604020202020204" pitchFamily="34" charset="0"/>
              <a:cs typeface="Arial" panose="020B0604020202020204" pitchFamily="34" charset="0"/>
            </a:endParaRPr>
          </a:p>
        </p:txBody>
      </p:sp>
      <p:sp>
        <p:nvSpPr>
          <p:cNvPr id="146" name="TextBox 145"/>
          <p:cNvSpPr txBox="1"/>
          <p:nvPr/>
        </p:nvSpPr>
        <p:spPr>
          <a:xfrm>
            <a:off x="5701722" y="5613856"/>
            <a:ext cx="1080078"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Verbal Information</a:t>
            </a:r>
            <a:endParaRPr lang="en-US" sz="800" dirty="0">
              <a:latin typeface="Arial" panose="020B0604020202020204" pitchFamily="34" charset="0"/>
              <a:cs typeface="Arial" panose="020B0604020202020204" pitchFamily="34" charset="0"/>
            </a:endParaRPr>
          </a:p>
        </p:txBody>
      </p:sp>
      <p:sp>
        <p:nvSpPr>
          <p:cNvPr id="124" name="Rectangle 123">
            <a:hlinkClick r:id="rId8" action="ppaction://hlinksldjump"/>
          </p:cNvPr>
          <p:cNvSpPr/>
          <p:nvPr/>
        </p:nvSpPr>
        <p:spPr>
          <a:xfrm>
            <a:off x="4122392" y="5486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2.12 Create cluster analysis</a:t>
            </a:r>
          </a:p>
        </p:txBody>
      </p:sp>
      <p:sp>
        <p:nvSpPr>
          <p:cNvPr id="65" name="TextBox 64">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8" name="TextBox 67"/>
          <p:cNvSpPr txBox="1"/>
          <p:nvPr/>
        </p:nvSpPr>
        <p:spPr>
          <a:xfrm>
            <a:off x="5659859" y="232011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8" name="Elbow Connector 7"/>
          <p:cNvCxnSpPr>
            <a:stCxn id="123" idx="1"/>
            <a:endCxn id="255" idx="4"/>
          </p:cNvCxnSpPr>
          <p:nvPr/>
        </p:nvCxnSpPr>
        <p:spPr>
          <a:xfrm rot="10800000" flipV="1">
            <a:off x="810892" y="3972289"/>
            <a:ext cx="3544700" cy="1888993"/>
          </a:xfrm>
          <a:prstGeom prst="bentConnector3">
            <a:avLst>
              <a:gd name="adj1" fmla="val 11552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24" idx="1"/>
            <a:endCxn id="255" idx="2"/>
          </p:cNvCxnSpPr>
          <p:nvPr/>
        </p:nvCxnSpPr>
        <p:spPr>
          <a:xfrm flipH="1">
            <a:off x="1444706" y="5829300"/>
            <a:ext cx="2677686" cy="3813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Oval 68">
            <a:hlinkClick r:id="rId6" action="ppaction://hlinksldjump"/>
          </p:cNvPr>
          <p:cNvSpPr/>
          <p:nvPr/>
        </p:nvSpPr>
        <p:spPr>
          <a:xfrm>
            <a:off x="1482660" y="444615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70" name="Oval 69">
            <a:hlinkClick r:id="rId8" action="ppaction://hlinksldjump"/>
          </p:cNvPr>
          <p:cNvSpPr/>
          <p:nvPr/>
        </p:nvSpPr>
        <p:spPr>
          <a:xfrm>
            <a:off x="5005358" y="54864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53391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398004" y="2651086"/>
            <a:ext cx="1186691" cy="870027"/>
            <a:chOff x="1672633" y="5467735"/>
            <a:chExt cx="617133" cy="476250"/>
          </a:xfrm>
        </p:grpSpPr>
        <p:sp>
          <p:nvSpPr>
            <p:cNvPr id="44" name="Rectangle 43"/>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4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102604" y="2651086"/>
            <a:ext cx="1186691" cy="870027"/>
            <a:chOff x="1672633" y="5467735"/>
            <a:chExt cx="617133" cy="476250"/>
          </a:xfrm>
        </p:grpSpPr>
        <p:sp>
          <p:nvSpPr>
            <p:cNvPr id="38" name="Rectangle 3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 name="Straight Arrow Connector 3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769104" y="2651086"/>
            <a:ext cx="1186691" cy="870027"/>
            <a:chOff x="1672633" y="5467735"/>
            <a:chExt cx="617133" cy="476250"/>
          </a:xfrm>
        </p:grpSpPr>
        <p:sp>
          <p:nvSpPr>
            <p:cNvPr id="31" name="Rectangle 30"/>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3. Analyze learners and context</a:t>
            </a:r>
            <a:endParaRPr lang="en-US" dirty="0"/>
          </a:p>
        </p:txBody>
      </p:sp>
      <p:sp>
        <p:nvSpPr>
          <p:cNvPr id="6" name="Flowchart: Terminator 5"/>
          <p:cNvSpPr/>
          <p:nvPr/>
        </p:nvSpPr>
        <p:spPr>
          <a:xfrm>
            <a:off x="228600" y="2971800"/>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1257300" y="2743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3.1 Identify target population</a:t>
            </a:r>
          </a:p>
        </p:txBody>
      </p:sp>
      <p:cxnSp>
        <p:nvCxnSpPr>
          <p:cNvPr id="4" name="Straight Arrow Connector 3"/>
          <p:cNvCxnSpPr>
            <a:stCxn id="36" idx="3"/>
            <a:endCxn id="67" idx="1"/>
          </p:cNvCxnSpPr>
          <p:nvPr/>
        </p:nvCxnSpPr>
        <p:spPr>
          <a:xfrm>
            <a:off x="2286000" y="3086100"/>
            <a:ext cx="27127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36" idx="1"/>
          </p:cNvCxnSpPr>
          <p:nvPr/>
        </p:nvCxnSpPr>
        <p:spPr>
          <a:xfrm>
            <a:off x="990600" y="3086100"/>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hlinkClick r:id="rId6" action="ppaction://hlinksldjump"/>
          </p:cNvPr>
          <p:cNvSpPr/>
          <p:nvPr/>
        </p:nvSpPr>
        <p:spPr>
          <a:xfrm>
            <a:off x="3848100" y="2743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3.3 Identify specific characteristics of target population</a:t>
            </a:r>
          </a:p>
        </p:txBody>
      </p:sp>
      <p:sp>
        <p:nvSpPr>
          <p:cNvPr id="119" name="Rectangle 118">
            <a:hlinkClick r:id="rId7" action="ppaction://hlinksldjump"/>
          </p:cNvPr>
          <p:cNvSpPr/>
          <p:nvPr/>
        </p:nvSpPr>
        <p:spPr>
          <a:xfrm>
            <a:off x="6477000" y="2743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3.5 Identify learning context</a:t>
            </a:r>
          </a:p>
        </p:txBody>
      </p:sp>
      <p:sp>
        <p:nvSpPr>
          <p:cNvPr id="120" name="Rectangle 119"/>
          <p:cNvSpPr/>
          <p:nvPr/>
        </p:nvSpPr>
        <p:spPr>
          <a:xfrm>
            <a:off x="7734300" y="2743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3.6 Evaluate (ideally, try out with target learners) and revise instructional analysis</a:t>
            </a:r>
          </a:p>
        </p:txBody>
      </p:sp>
      <p:sp>
        <p:nvSpPr>
          <p:cNvPr id="92" name="Flowchart: Off-page Connector 137">
            <a:hlinkClick r:id="rId8" action="ppaction://hlinksldjump"/>
          </p:cNvPr>
          <p:cNvSpPr/>
          <p:nvPr/>
        </p:nvSpPr>
        <p:spPr>
          <a:xfrm>
            <a:off x="7931231" y="46482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4.</a:t>
            </a:r>
            <a:endParaRPr lang="en-US" sz="800" dirty="0">
              <a:solidFill>
                <a:schemeClr val="tx1"/>
              </a:solidFill>
              <a:latin typeface="Arial" panose="020B0604020202020204" pitchFamily="34" charset="0"/>
              <a:cs typeface="Arial" panose="020B0604020202020204" pitchFamily="34" charset="0"/>
            </a:endParaRPr>
          </a:p>
        </p:txBody>
      </p:sp>
      <p:sp>
        <p:nvSpPr>
          <p:cNvPr id="67" name="Rectangle 66">
            <a:hlinkClick r:id="rId9" action="ppaction://hlinksldjump"/>
          </p:cNvPr>
          <p:cNvSpPr/>
          <p:nvPr/>
        </p:nvSpPr>
        <p:spPr>
          <a:xfrm>
            <a:off x="2557272" y="2743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3.2 Identify categories of relevant characteristics of target population</a:t>
            </a:r>
          </a:p>
        </p:txBody>
      </p:sp>
      <p:sp>
        <p:nvSpPr>
          <p:cNvPr id="68" name="Rectangle 67">
            <a:hlinkClick r:id="rId10" action="ppaction://hlinksldjump"/>
          </p:cNvPr>
          <p:cNvSpPr/>
          <p:nvPr/>
        </p:nvSpPr>
        <p:spPr>
          <a:xfrm>
            <a:off x="5181600" y="2743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3.4 Identify performance context</a:t>
            </a:r>
          </a:p>
        </p:txBody>
      </p:sp>
      <p:cxnSp>
        <p:nvCxnSpPr>
          <p:cNvPr id="70" name="Straight Arrow Connector 69"/>
          <p:cNvCxnSpPr>
            <a:stCxn id="67" idx="3"/>
            <a:endCxn id="116" idx="1"/>
          </p:cNvCxnSpPr>
          <p:nvPr/>
        </p:nvCxnSpPr>
        <p:spPr>
          <a:xfrm>
            <a:off x="3585972" y="3086100"/>
            <a:ext cx="26212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6" idx="3"/>
            <a:endCxn id="68" idx="1"/>
          </p:cNvCxnSpPr>
          <p:nvPr/>
        </p:nvCxnSpPr>
        <p:spPr>
          <a:xfrm>
            <a:off x="4876800" y="3086100"/>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8" idx="3"/>
            <a:endCxn id="119" idx="1"/>
          </p:cNvCxnSpPr>
          <p:nvPr/>
        </p:nvCxnSpPr>
        <p:spPr>
          <a:xfrm>
            <a:off x="6210300" y="3086100"/>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19" idx="3"/>
            <a:endCxn id="120" idx="1"/>
          </p:cNvCxnSpPr>
          <p:nvPr/>
        </p:nvCxnSpPr>
        <p:spPr>
          <a:xfrm>
            <a:off x="7505700" y="3086100"/>
            <a:ext cx="2286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0" idx="2"/>
            <a:endCxn id="50" idx="0"/>
          </p:cNvCxnSpPr>
          <p:nvPr/>
        </p:nvCxnSpPr>
        <p:spPr>
          <a:xfrm>
            <a:off x="8248650" y="3429000"/>
            <a:ext cx="6674" cy="304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50" name="Rectangle 49">
            <a:hlinkClick r:id="rId12" action="ppaction://hlinksldjump"/>
          </p:cNvPr>
          <p:cNvSpPr/>
          <p:nvPr/>
        </p:nvSpPr>
        <p:spPr>
          <a:xfrm>
            <a:off x="7740974" y="37338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3.7 Create Analysis Report</a:t>
            </a:r>
            <a:endParaRPr lang="en-US" sz="800" dirty="0">
              <a:solidFill>
                <a:schemeClr val="tx1"/>
              </a:solidFill>
              <a:latin typeface="Arial" panose="020B0604020202020204" pitchFamily="34" charset="0"/>
              <a:cs typeface="Arial" panose="020B0604020202020204" pitchFamily="34" charset="0"/>
            </a:endParaRPr>
          </a:p>
        </p:txBody>
      </p:sp>
      <p:cxnSp>
        <p:nvCxnSpPr>
          <p:cNvPr id="52" name="Straight Arrow Connector 51"/>
          <p:cNvCxnSpPr>
            <a:stCxn id="50" idx="2"/>
          </p:cNvCxnSpPr>
          <p:nvPr/>
        </p:nvCxnSpPr>
        <p:spPr>
          <a:xfrm>
            <a:off x="8255324" y="4419600"/>
            <a:ext cx="0" cy="2286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Oval 54">
            <a:hlinkClick r:id="rId9" action="ppaction://hlinksldjump"/>
          </p:cNvPr>
          <p:cNvSpPr/>
          <p:nvPr/>
        </p:nvSpPr>
        <p:spPr>
          <a:xfrm>
            <a:off x="3433572" y="274062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2" name="Oval 61">
            <a:hlinkClick r:id="rId12" action="ppaction://hlinksldjump"/>
          </p:cNvPr>
          <p:cNvSpPr/>
          <p:nvPr/>
        </p:nvSpPr>
        <p:spPr>
          <a:xfrm>
            <a:off x="8617274" y="37338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64759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003307" y="3870286"/>
            <a:ext cx="1186691" cy="870027"/>
            <a:chOff x="1672633" y="5467735"/>
            <a:chExt cx="617133" cy="476250"/>
          </a:xfrm>
        </p:grpSpPr>
        <p:sp>
          <p:nvSpPr>
            <p:cNvPr id="32" name="Rectangle 31"/>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Arrow Connector 32"/>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a:t>3.3 Identify specific characteristics of target </a:t>
            </a:r>
            <a:r>
              <a:rPr lang="en-US" dirty="0" smtClean="0"/>
              <a:t>population</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1983"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219200" y="2057400"/>
            <a:ext cx="716132"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57" name="Flowchart: Off-page Connector 137">
            <a:hlinkClick r:id="rId6" action="ppaction://hlinksldjump"/>
          </p:cNvPr>
          <p:cNvSpPr/>
          <p:nvPr/>
        </p:nvSpPr>
        <p:spPr>
          <a:xfrm>
            <a:off x="6033440" y="4010021"/>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3.4.</a:t>
            </a:r>
            <a:endParaRPr lang="en-US" sz="800" dirty="0">
              <a:solidFill>
                <a:schemeClr val="tx1"/>
              </a:solidFill>
              <a:latin typeface="Arial" panose="020B0604020202020204" pitchFamily="34" charset="0"/>
              <a:cs typeface="Arial" panose="020B0604020202020204" pitchFamily="34" charset="0"/>
            </a:endParaRPr>
          </a:p>
        </p:txBody>
      </p:sp>
      <p:sp>
        <p:nvSpPr>
          <p:cNvPr id="70" name="TextBox 69"/>
          <p:cNvSpPr txBox="1"/>
          <p:nvPr/>
        </p:nvSpPr>
        <p:spPr>
          <a:xfrm>
            <a:off x="5128234" y="266562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2" name="Rectangle 61">
            <a:hlinkClick r:id="rId7" action="ppaction://hlinksldjump"/>
          </p:cNvPr>
          <p:cNvSpPr/>
          <p:nvPr/>
        </p:nvSpPr>
        <p:spPr>
          <a:xfrm>
            <a:off x="2489101" y="2548304"/>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3.3.2 </a:t>
            </a:r>
            <a:r>
              <a:rPr lang="en-US" sz="800" dirty="0">
                <a:solidFill>
                  <a:schemeClr val="tx1"/>
                </a:solidFill>
                <a:latin typeface="Arial" panose="020B0604020202020204" pitchFamily="34" charset="0"/>
                <a:cs typeface="Arial" panose="020B0604020202020204" pitchFamily="34" charset="0"/>
              </a:rPr>
              <a:t>Identify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mobile-related </a:t>
            </a:r>
            <a:r>
              <a:rPr lang="en-US" sz="800" dirty="0">
                <a:solidFill>
                  <a:schemeClr val="tx1"/>
                </a:solidFill>
                <a:latin typeface="Arial" panose="020B0604020202020204" pitchFamily="34" charset="0"/>
                <a:cs typeface="Arial" panose="020B0604020202020204" pitchFamily="34" charset="0"/>
              </a:rPr>
              <a:t>categories of relevant characteristics of target population</a:t>
            </a:r>
          </a:p>
        </p:txBody>
      </p:sp>
      <p:cxnSp>
        <p:nvCxnSpPr>
          <p:cNvPr id="11" name="Straight Arrow Connector 10"/>
          <p:cNvCxnSpPr>
            <a:stCxn id="42" idx="2"/>
            <a:endCxn id="39" idx="0"/>
          </p:cNvCxnSpPr>
          <p:nvPr/>
        </p:nvCxnSpPr>
        <p:spPr>
          <a:xfrm>
            <a:off x="1577266" y="2286000"/>
            <a:ext cx="3884" cy="2623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Diamond 66"/>
          <p:cNvSpPr/>
          <p:nvPr/>
        </p:nvSpPr>
        <p:spPr>
          <a:xfrm>
            <a:off x="4002710" y="2430194"/>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3.3.3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Mobile </a:t>
            </a:r>
            <a:r>
              <a:rPr lang="en-US" sz="700" dirty="0">
                <a:solidFill>
                  <a:schemeClr val="tx1"/>
                </a:solidFill>
                <a:latin typeface="Arial" panose="020B0604020202020204" pitchFamily="34" charset="0"/>
                <a:cs typeface="Arial" panose="020B0604020202020204" pitchFamily="34" charset="0"/>
              </a:rPr>
              <a:t>device ownership pervasive in training audience?</a:t>
            </a:r>
          </a:p>
        </p:txBody>
      </p:sp>
      <p:cxnSp>
        <p:nvCxnSpPr>
          <p:cNvPr id="16" name="Elbow Connector 15"/>
          <p:cNvCxnSpPr>
            <a:stCxn id="67" idx="3"/>
            <a:endCxn id="133" idx="1"/>
          </p:cNvCxnSpPr>
          <p:nvPr/>
        </p:nvCxnSpPr>
        <p:spPr>
          <a:xfrm>
            <a:off x="5189998" y="2891204"/>
            <a:ext cx="639302" cy="2055"/>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67" idx="2"/>
            <a:endCxn id="63" idx="0"/>
          </p:cNvCxnSpPr>
          <p:nvPr/>
        </p:nvCxnSpPr>
        <p:spPr>
          <a:xfrm>
            <a:off x="4596354" y="3352214"/>
            <a:ext cx="0" cy="61018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5829300" y="2550359"/>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t-IT" sz="800" dirty="0" smtClean="0">
                <a:solidFill>
                  <a:schemeClr val="tx1"/>
                </a:solidFill>
                <a:latin typeface="Arial" panose="020B0604020202020204" pitchFamily="34" charset="0"/>
                <a:cs typeface="Arial" panose="020B0604020202020204" pitchFamily="34" charset="0"/>
              </a:rPr>
              <a:t>3.3.5 </a:t>
            </a:r>
            <a:r>
              <a:rPr lang="it-IT" sz="800" dirty="0">
                <a:solidFill>
                  <a:schemeClr val="tx1"/>
                </a:solidFill>
                <a:latin typeface="Arial" panose="020B0604020202020204" pitchFamily="34" charset="0"/>
                <a:cs typeface="Arial" panose="020B0604020202020204" pitchFamily="34" charset="0"/>
              </a:rPr>
              <a:t>Favor non-mobile solution </a:t>
            </a:r>
            <a:r>
              <a:rPr lang="it-IT" sz="800" dirty="0" smtClean="0">
                <a:solidFill>
                  <a:schemeClr val="tx1"/>
                </a:solidFill>
                <a:latin typeface="Arial" panose="020B0604020202020204" pitchFamily="34" charset="0"/>
                <a:cs typeface="Arial" panose="020B0604020202020204" pitchFamily="34" charset="0"/>
              </a:rPr>
              <a:t>in </a:t>
            </a:r>
            <a:r>
              <a:rPr lang="it-IT" sz="800" dirty="0">
                <a:solidFill>
                  <a:schemeClr val="tx1"/>
                </a:solidFill>
                <a:latin typeface="Arial" panose="020B0604020202020204" pitchFamily="34" charset="0"/>
                <a:cs typeface="Arial" panose="020B0604020202020204" pitchFamily="34" charset="0"/>
              </a:rPr>
              <a:t>6.2</a:t>
            </a:r>
          </a:p>
        </p:txBody>
      </p:sp>
      <p:cxnSp>
        <p:nvCxnSpPr>
          <p:cNvPr id="108" name="Straight Arrow Connector 107"/>
          <p:cNvCxnSpPr>
            <a:stCxn id="63" idx="3"/>
            <a:endCxn id="57" idx="4"/>
          </p:cNvCxnSpPr>
          <p:nvPr/>
        </p:nvCxnSpPr>
        <p:spPr>
          <a:xfrm>
            <a:off x="5110704" y="4305300"/>
            <a:ext cx="930434"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62" idx="3"/>
            <a:endCxn id="67" idx="1"/>
          </p:cNvCxnSpPr>
          <p:nvPr/>
        </p:nvCxnSpPr>
        <p:spPr>
          <a:xfrm>
            <a:off x="3517801" y="2891204"/>
            <a:ext cx="48490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a:hlinkClick r:id="rId8" action="ppaction://hlinksldjump"/>
          </p:cNvPr>
          <p:cNvSpPr/>
          <p:nvPr/>
        </p:nvSpPr>
        <p:spPr>
          <a:xfrm>
            <a:off x="4082004" y="39624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3.3.4 Favor mobile solution for instructional </a:t>
            </a:r>
            <a:r>
              <a:rPr lang="en-US" sz="800" dirty="0" err="1">
                <a:solidFill>
                  <a:schemeClr val="tx1"/>
                </a:solidFill>
                <a:latin typeface="Arial" panose="020B0604020202020204" pitchFamily="34" charset="0"/>
                <a:cs typeface="Arial" panose="020B0604020202020204" pitchFamily="34" charset="0"/>
              </a:rPr>
              <a:t>macrostrategy</a:t>
            </a:r>
            <a:r>
              <a:rPr lang="en-US" sz="800" dirty="0">
                <a:solidFill>
                  <a:schemeClr val="tx1"/>
                </a:solidFill>
                <a:latin typeface="Arial" panose="020B0604020202020204" pitchFamily="34" charset="0"/>
                <a:cs typeface="Arial" panose="020B0604020202020204" pitchFamily="34" charset="0"/>
              </a:rPr>
              <a:t> in 6.2</a:t>
            </a:r>
          </a:p>
        </p:txBody>
      </p:sp>
      <p:sp>
        <p:nvSpPr>
          <p:cNvPr id="64" name="TextBox 63"/>
          <p:cNvSpPr txBox="1"/>
          <p:nvPr/>
        </p:nvSpPr>
        <p:spPr>
          <a:xfrm>
            <a:off x="4573390" y="335270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2" name="Straight Arrow Connector 21"/>
          <p:cNvCxnSpPr>
            <a:stCxn id="133" idx="2"/>
          </p:cNvCxnSpPr>
          <p:nvPr/>
        </p:nvCxnSpPr>
        <p:spPr>
          <a:xfrm>
            <a:off x="6343650" y="3236159"/>
            <a:ext cx="0" cy="77386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7" name="Oval 36">
            <a:hlinkClick r:id="rId7" action="ppaction://hlinksldjump"/>
          </p:cNvPr>
          <p:cNvSpPr/>
          <p:nvPr/>
        </p:nvSpPr>
        <p:spPr>
          <a:xfrm>
            <a:off x="3365401" y="254830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39" name="Rectangle 38">
            <a:hlinkClick r:id="rId7" action="ppaction://hlinksldjump"/>
          </p:cNvPr>
          <p:cNvSpPr/>
          <p:nvPr/>
        </p:nvSpPr>
        <p:spPr>
          <a:xfrm>
            <a:off x="990600" y="2548304"/>
            <a:ext cx="11811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3.3.1 Identify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non-mobile-related </a:t>
            </a:r>
            <a:r>
              <a:rPr lang="en-US" sz="800" dirty="0">
                <a:solidFill>
                  <a:schemeClr val="tx1"/>
                </a:solidFill>
                <a:latin typeface="Arial" panose="020B0604020202020204" pitchFamily="34" charset="0"/>
                <a:cs typeface="Arial" panose="020B0604020202020204" pitchFamily="34" charset="0"/>
              </a:rPr>
              <a:t>categories of relevant characteristics of target population</a:t>
            </a:r>
          </a:p>
        </p:txBody>
      </p:sp>
      <p:cxnSp>
        <p:nvCxnSpPr>
          <p:cNvPr id="40" name="Straight Arrow Connector 39"/>
          <p:cNvCxnSpPr>
            <a:stCxn id="39" idx="3"/>
            <a:endCxn id="62" idx="1"/>
          </p:cNvCxnSpPr>
          <p:nvPr/>
        </p:nvCxnSpPr>
        <p:spPr>
          <a:xfrm>
            <a:off x="2171700" y="2891204"/>
            <a:ext cx="31740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64653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5013803" y="2151647"/>
            <a:ext cx="1186691" cy="870027"/>
            <a:chOff x="1672633" y="5467735"/>
            <a:chExt cx="617133" cy="476250"/>
          </a:xfrm>
        </p:grpSpPr>
        <p:sp>
          <p:nvSpPr>
            <p:cNvPr id="55" name="Rectangle 54"/>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Straight Arrow Connector 55"/>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013803" y="3404180"/>
            <a:ext cx="1186691" cy="870027"/>
            <a:chOff x="1672633" y="5467735"/>
            <a:chExt cx="617133" cy="476250"/>
          </a:xfrm>
        </p:grpSpPr>
        <p:sp>
          <p:nvSpPr>
            <p:cNvPr id="41" name="Rectangle 40"/>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Arrow Connector 42"/>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243543" y="4640115"/>
            <a:ext cx="1186691" cy="870027"/>
            <a:chOff x="1672633" y="5467735"/>
            <a:chExt cx="617133" cy="476250"/>
          </a:xfrm>
        </p:grpSpPr>
        <p:sp>
          <p:nvSpPr>
            <p:cNvPr id="33" name="Rectangle 32"/>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3.4 </a:t>
            </a:r>
            <a:r>
              <a:rPr lang="en-US" dirty="0"/>
              <a:t>Identify </a:t>
            </a:r>
            <a:r>
              <a:rPr lang="en-US" dirty="0" smtClean="0"/>
              <a:t>performance context</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885188" y="17526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57" name="Flowchart: Off-page Connector 137">
            <a:hlinkClick r:id="rId6" action="ppaction://hlinksldjump"/>
          </p:cNvPr>
          <p:cNvSpPr/>
          <p:nvPr/>
        </p:nvSpPr>
        <p:spPr>
          <a:xfrm>
            <a:off x="6959699" y="4776446"/>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3.5.</a:t>
            </a:r>
            <a:endParaRPr lang="en-US" sz="800" dirty="0">
              <a:solidFill>
                <a:schemeClr val="tx1"/>
              </a:solidFill>
              <a:latin typeface="Arial" panose="020B0604020202020204" pitchFamily="34" charset="0"/>
              <a:cs typeface="Arial" panose="020B0604020202020204" pitchFamily="34" charset="0"/>
            </a:endParaRPr>
          </a:p>
        </p:txBody>
      </p:sp>
      <p:sp>
        <p:nvSpPr>
          <p:cNvPr id="70" name="TextBox 69"/>
          <p:cNvSpPr txBox="1"/>
          <p:nvPr/>
        </p:nvSpPr>
        <p:spPr>
          <a:xfrm>
            <a:off x="4391733" y="236524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2" name="Rectangle 61">
            <a:hlinkClick r:id="rId7" action="ppaction://hlinksldjump"/>
          </p:cNvPr>
          <p:cNvSpPr/>
          <p:nvPr/>
        </p:nvSpPr>
        <p:spPr>
          <a:xfrm>
            <a:off x="1752600" y="2247929"/>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3.4.1 </a:t>
            </a:r>
            <a:r>
              <a:rPr lang="en-US" sz="800" dirty="0">
                <a:solidFill>
                  <a:schemeClr val="tx1"/>
                </a:solidFill>
                <a:latin typeface="Arial" panose="020B0604020202020204" pitchFamily="34" charset="0"/>
                <a:cs typeface="Arial" panose="020B0604020202020204" pitchFamily="34" charset="0"/>
              </a:rPr>
              <a:t>Identify non-mobile-related </a:t>
            </a:r>
            <a:r>
              <a:rPr lang="en-US" sz="800" dirty="0" smtClean="0">
                <a:solidFill>
                  <a:schemeClr val="tx1"/>
                </a:solidFill>
                <a:latin typeface="Arial" panose="020B0604020202020204" pitchFamily="34" charset="0"/>
                <a:cs typeface="Arial" panose="020B0604020202020204" pitchFamily="34" charset="0"/>
              </a:rPr>
              <a:t>performance contexts</a:t>
            </a:r>
            <a:endParaRPr lang="en-US" sz="8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42" idx="2"/>
            <a:endCxn id="62" idx="0"/>
          </p:cNvCxnSpPr>
          <p:nvPr/>
        </p:nvCxnSpPr>
        <p:spPr>
          <a:xfrm>
            <a:off x="2266188" y="1981200"/>
            <a:ext cx="762" cy="26672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Diamond 66"/>
          <p:cNvSpPr/>
          <p:nvPr/>
        </p:nvSpPr>
        <p:spPr>
          <a:xfrm>
            <a:off x="3266209" y="2129819"/>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3.4.2 Are users mobile during work performance?</a:t>
            </a:r>
          </a:p>
        </p:txBody>
      </p:sp>
      <p:cxnSp>
        <p:nvCxnSpPr>
          <p:cNvPr id="16" name="Elbow Connector 15"/>
          <p:cNvCxnSpPr>
            <a:stCxn id="67" idx="3"/>
            <a:endCxn id="133" idx="1"/>
          </p:cNvCxnSpPr>
          <p:nvPr/>
        </p:nvCxnSpPr>
        <p:spPr>
          <a:xfrm>
            <a:off x="4453497" y="2590829"/>
            <a:ext cx="639302" cy="2055"/>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Rectangle 132">
            <a:hlinkClick r:id="rId8" action="ppaction://hlinksldjump"/>
          </p:cNvPr>
          <p:cNvSpPr/>
          <p:nvPr/>
        </p:nvSpPr>
        <p:spPr>
          <a:xfrm>
            <a:off x="5092799" y="2249984"/>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t-IT" sz="800" dirty="0" smtClean="0">
                <a:solidFill>
                  <a:schemeClr val="tx1"/>
                </a:solidFill>
                <a:latin typeface="Arial" panose="020B0604020202020204" pitchFamily="34" charset="0"/>
                <a:cs typeface="Arial" panose="020B0604020202020204" pitchFamily="34" charset="0"/>
              </a:rPr>
              <a:t>3.4.5 </a:t>
            </a:r>
            <a:r>
              <a:rPr lang="it-IT" sz="800" dirty="0">
                <a:solidFill>
                  <a:schemeClr val="tx1"/>
                </a:solidFill>
                <a:latin typeface="Arial" panose="020B0604020202020204" pitchFamily="34" charset="0"/>
                <a:cs typeface="Arial" panose="020B0604020202020204" pitchFamily="34" charset="0"/>
              </a:rPr>
              <a:t>Favor non-mobile solution </a:t>
            </a:r>
            <a:r>
              <a:rPr lang="it-IT" sz="800" dirty="0" smtClean="0">
                <a:solidFill>
                  <a:schemeClr val="tx1"/>
                </a:solidFill>
                <a:latin typeface="Arial" panose="020B0604020202020204" pitchFamily="34" charset="0"/>
                <a:cs typeface="Arial" panose="020B0604020202020204" pitchFamily="34" charset="0"/>
              </a:rPr>
              <a:t>in </a:t>
            </a:r>
            <a:r>
              <a:rPr lang="it-IT" sz="800" dirty="0">
                <a:solidFill>
                  <a:schemeClr val="tx1"/>
                </a:solidFill>
                <a:latin typeface="Arial" panose="020B0604020202020204" pitchFamily="34" charset="0"/>
                <a:cs typeface="Arial" panose="020B0604020202020204" pitchFamily="34" charset="0"/>
              </a:rPr>
              <a:t>6.2</a:t>
            </a:r>
          </a:p>
        </p:txBody>
      </p:sp>
      <p:cxnSp>
        <p:nvCxnSpPr>
          <p:cNvPr id="108" name="Straight Arrow Connector 107"/>
          <p:cNvCxnSpPr>
            <a:stCxn id="63" idx="3"/>
            <a:endCxn id="57" idx="4"/>
          </p:cNvCxnSpPr>
          <p:nvPr/>
        </p:nvCxnSpPr>
        <p:spPr>
          <a:xfrm>
            <a:off x="4374203" y="5071725"/>
            <a:ext cx="2593194"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62" idx="3"/>
            <a:endCxn id="67" idx="1"/>
          </p:cNvCxnSpPr>
          <p:nvPr/>
        </p:nvCxnSpPr>
        <p:spPr>
          <a:xfrm>
            <a:off x="2781300" y="2590829"/>
            <a:ext cx="48490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a:hlinkClick r:id="rId8" action="ppaction://hlinksldjump"/>
          </p:cNvPr>
          <p:cNvSpPr/>
          <p:nvPr/>
        </p:nvSpPr>
        <p:spPr>
          <a:xfrm>
            <a:off x="3345503" y="4728825"/>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3.4.4 </a:t>
            </a:r>
            <a:r>
              <a:rPr lang="en-US" sz="800" dirty="0">
                <a:solidFill>
                  <a:schemeClr val="tx1"/>
                </a:solidFill>
                <a:latin typeface="Arial" panose="020B0604020202020204" pitchFamily="34" charset="0"/>
                <a:cs typeface="Arial" panose="020B0604020202020204" pitchFamily="34" charset="0"/>
              </a:rPr>
              <a:t>Favor mobile solution for instructional </a:t>
            </a:r>
            <a:r>
              <a:rPr lang="en-US" sz="800" dirty="0" err="1">
                <a:solidFill>
                  <a:schemeClr val="tx1"/>
                </a:solidFill>
                <a:latin typeface="Arial" panose="020B0604020202020204" pitchFamily="34" charset="0"/>
                <a:cs typeface="Arial" panose="020B0604020202020204" pitchFamily="34" charset="0"/>
              </a:rPr>
              <a:t>macrostrategy</a:t>
            </a:r>
            <a:r>
              <a:rPr lang="en-US" sz="800" dirty="0">
                <a:solidFill>
                  <a:schemeClr val="tx1"/>
                </a:solidFill>
                <a:latin typeface="Arial" panose="020B0604020202020204" pitchFamily="34" charset="0"/>
                <a:cs typeface="Arial" panose="020B0604020202020204" pitchFamily="34" charset="0"/>
              </a:rPr>
              <a:t> in </a:t>
            </a:r>
            <a:r>
              <a:rPr lang="en-US" sz="800" dirty="0" smtClean="0">
                <a:solidFill>
                  <a:schemeClr val="tx1"/>
                </a:solidFill>
                <a:latin typeface="Arial" panose="020B0604020202020204" pitchFamily="34" charset="0"/>
                <a:cs typeface="Arial" panose="020B0604020202020204" pitchFamily="34" charset="0"/>
              </a:rPr>
              <a:t>6.2.14</a:t>
            </a:r>
            <a:endParaRPr lang="en-US" sz="800" dirty="0">
              <a:solidFill>
                <a:schemeClr val="tx1"/>
              </a:solidFill>
              <a:latin typeface="Arial" panose="020B0604020202020204" pitchFamily="34" charset="0"/>
              <a:cs typeface="Arial" panose="020B0604020202020204" pitchFamily="34" charset="0"/>
            </a:endParaRPr>
          </a:p>
        </p:txBody>
      </p:sp>
      <p:sp>
        <p:nvSpPr>
          <p:cNvPr id="64" name="TextBox 63"/>
          <p:cNvSpPr txBox="1"/>
          <p:nvPr/>
        </p:nvSpPr>
        <p:spPr>
          <a:xfrm>
            <a:off x="3836889" y="30523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25" name="Diamond 24"/>
          <p:cNvSpPr/>
          <p:nvPr/>
        </p:nvSpPr>
        <p:spPr>
          <a:xfrm>
            <a:off x="3266209" y="3384534"/>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3.4.3 </a:t>
            </a:r>
            <a:r>
              <a:rPr lang="en-US" sz="700" dirty="0" smtClean="0">
                <a:solidFill>
                  <a:schemeClr val="tx1"/>
                </a:solidFill>
                <a:latin typeface="Arial" panose="020B0604020202020204" pitchFamily="34" charset="0"/>
                <a:cs typeface="Arial" panose="020B0604020202020204" pitchFamily="34" charset="0"/>
              </a:rPr>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Do </a:t>
            </a:r>
            <a:r>
              <a:rPr lang="en-US" sz="700" dirty="0">
                <a:solidFill>
                  <a:schemeClr val="tx1"/>
                </a:solidFill>
                <a:latin typeface="Arial" panose="020B0604020202020204" pitchFamily="34" charset="0"/>
                <a:cs typeface="Arial" panose="020B0604020202020204" pitchFamily="34" charset="0"/>
              </a:rPr>
              <a:t>users perform task infrequently (thus risking knowledge decay)?</a:t>
            </a:r>
          </a:p>
        </p:txBody>
      </p:sp>
      <p:cxnSp>
        <p:nvCxnSpPr>
          <p:cNvPr id="9" name="Straight Arrow Connector 8"/>
          <p:cNvCxnSpPr>
            <a:stCxn id="67" idx="2"/>
            <a:endCxn id="25" idx="0"/>
          </p:cNvCxnSpPr>
          <p:nvPr/>
        </p:nvCxnSpPr>
        <p:spPr>
          <a:xfrm>
            <a:off x="3859853" y="3051839"/>
            <a:ext cx="0" cy="33269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2"/>
            <a:endCxn id="63" idx="0"/>
          </p:cNvCxnSpPr>
          <p:nvPr/>
        </p:nvCxnSpPr>
        <p:spPr>
          <a:xfrm>
            <a:off x="3859853" y="4306554"/>
            <a:ext cx="0" cy="42227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36889" y="430219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34" name="Rectangle 33">
            <a:hlinkClick r:id="rId8" action="ppaction://hlinksldjump"/>
          </p:cNvPr>
          <p:cNvSpPr/>
          <p:nvPr/>
        </p:nvSpPr>
        <p:spPr>
          <a:xfrm>
            <a:off x="5092799" y="3496294"/>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3.4.6 </a:t>
            </a:r>
            <a:r>
              <a:rPr lang="en-US" sz="700" dirty="0">
                <a:solidFill>
                  <a:schemeClr val="tx1"/>
                </a:solidFill>
                <a:latin typeface="Arial" panose="020B0604020202020204" pitchFamily="34" charset="0"/>
                <a:cs typeface="Arial" panose="020B0604020202020204" pitchFamily="34" charset="0"/>
              </a:rPr>
              <a:t>Favor mobile solution that includes spaced learning modules for instructional </a:t>
            </a:r>
            <a:r>
              <a:rPr lang="en-US" sz="700" dirty="0" err="1">
                <a:solidFill>
                  <a:schemeClr val="tx1"/>
                </a:solidFill>
                <a:latin typeface="Arial" panose="020B0604020202020204" pitchFamily="34" charset="0"/>
                <a:cs typeface="Arial" panose="020B0604020202020204" pitchFamily="34" charset="0"/>
              </a:rPr>
              <a:t>macrostrategy</a:t>
            </a:r>
            <a:r>
              <a:rPr lang="en-US" sz="700" dirty="0">
                <a:solidFill>
                  <a:schemeClr val="tx1"/>
                </a:solidFill>
                <a:latin typeface="Arial" panose="020B0604020202020204" pitchFamily="34" charset="0"/>
                <a:cs typeface="Arial" panose="020B0604020202020204" pitchFamily="34" charset="0"/>
              </a:rPr>
              <a:t> in </a:t>
            </a:r>
            <a:r>
              <a:rPr lang="en-US" sz="700" dirty="0" smtClean="0">
                <a:solidFill>
                  <a:schemeClr val="tx1"/>
                </a:solidFill>
                <a:latin typeface="Arial" panose="020B0604020202020204" pitchFamily="34" charset="0"/>
                <a:cs typeface="Arial" panose="020B0604020202020204" pitchFamily="34" charset="0"/>
              </a:rPr>
              <a:t> 6.2.14</a:t>
            </a:r>
            <a:endParaRPr lang="en-US" sz="700" dirty="0">
              <a:solidFill>
                <a:schemeClr val="tx1"/>
              </a:solidFill>
              <a:latin typeface="Arial" panose="020B0604020202020204" pitchFamily="34" charset="0"/>
              <a:cs typeface="Arial" panose="020B0604020202020204" pitchFamily="34" charset="0"/>
            </a:endParaRPr>
          </a:p>
        </p:txBody>
      </p:sp>
      <p:cxnSp>
        <p:nvCxnSpPr>
          <p:cNvPr id="37" name="Elbow Connector 36"/>
          <p:cNvCxnSpPr>
            <a:stCxn id="25" idx="3"/>
            <a:endCxn id="34" idx="1"/>
          </p:cNvCxnSpPr>
          <p:nvPr/>
        </p:nvCxnSpPr>
        <p:spPr>
          <a:xfrm flipV="1">
            <a:off x="4453497" y="3839194"/>
            <a:ext cx="639302" cy="635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391733" y="36318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35" name="Elbow Connector 234"/>
          <p:cNvCxnSpPr>
            <a:stCxn id="133" idx="3"/>
          </p:cNvCxnSpPr>
          <p:nvPr/>
        </p:nvCxnSpPr>
        <p:spPr>
          <a:xfrm>
            <a:off x="6121499" y="2592884"/>
            <a:ext cx="1158956" cy="218356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34" idx="3"/>
          </p:cNvCxnSpPr>
          <p:nvPr/>
        </p:nvCxnSpPr>
        <p:spPr>
          <a:xfrm>
            <a:off x="6121499" y="3839194"/>
            <a:ext cx="1158956" cy="937252"/>
          </a:xfrm>
          <a:prstGeom prst="bentConnector3">
            <a:avLst>
              <a:gd name="adj1" fmla="val 10049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1" name="Oval 60">
            <a:hlinkClick r:id="rId7" action="ppaction://hlinksldjump"/>
          </p:cNvPr>
          <p:cNvSpPr/>
          <p:nvPr/>
        </p:nvSpPr>
        <p:spPr>
          <a:xfrm>
            <a:off x="2619092" y="224319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48" name="Oval 47">
            <a:hlinkClick r:id="rId7" action="ppaction://hlinksldjump"/>
          </p:cNvPr>
          <p:cNvSpPr/>
          <p:nvPr/>
        </p:nvSpPr>
        <p:spPr>
          <a:xfrm>
            <a:off x="5943600" y="35052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14444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658798" y="4168163"/>
            <a:ext cx="1186691" cy="870027"/>
            <a:chOff x="1672633" y="5467735"/>
            <a:chExt cx="617133" cy="476250"/>
          </a:xfrm>
        </p:grpSpPr>
        <p:sp>
          <p:nvSpPr>
            <p:cNvPr id="44" name="Rectangle 43"/>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4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37043" y="4168163"/>
            <a:ext cx="1186691" cy="870027"/>
            <a:chOff x="1672633" y="5467735"/>
            <a:chExt cx="617133" cy="476250"/>
          </a:xfrm>
        </p:grpSpPr>
        <p:sp>
          <p:nvSpPr>
            <p:cNvPr id="37" name="Rectangle 36"/>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Arrow Connector 37"/>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3.5 </a:t>
            </a:r>
            <a:r>
              <a:rPr lang="en-US" dirty="0"/>
              <a:t>Identify </a:t>
            </a:r>
            <a:r>
              <a:rPr lang="en-US" dirty="0" smtClean="0"/>
              <a:t>learning context</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889760" y="12954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70" name="TextBox 69"/>
          <p:cNvSpPr txBox="1"/>
          <p:nvPr/>
        </p:nvSpPr>
        <p:spPr>
          <a:xfrm>
            <a:off x="4988383" y="190804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2" name="Rectangle 61">
            <a:hlinkClick r:id="rId6" action="ppaction://hlinksldjump"/>
          </p:cNvPr>
          <p:cNvSpPr/>
          <p:nvPr/>
        </p:nvSpPr>
        <p:spPr>
          <a:xfrm>
            <a:off x="1757172" y="1790729"/>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3.5.1 Identify predetermined non-mobile-related learning contexts</a:t>
            </a:r>
          </a:p>
        </p:txBody>
      </p:sp>
      <p:cxnSp>
        <p:nvCxnSpPr>
          <p:cNvPr id="11" name="Straight Arrow Connector 10"/>
          <p:cNvCxnSpPr>
            <a:stCxn id="42" idx="2"/>
            <a:endCxn id="62" idx="0"/>
          </p:cNvCxnSpPr>
          <p:nvPr/>
        </p:nvCxnSpPr>
        <p:spPr>
          <a:xfrm>
            <a:off x="2270760" y="1524000"/>
            <a:ext cx="762" cy="26672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Diamond 66"/>
          <p:cNvSpPr/>
          <p:nvPr/>
        </p:nvSpPr>
        <p:spPr>
          <a:xfrm>
            <a:off x="3862859" y="1672619"/>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3.5.3 Are performers in an office environment with access to computers?</a:t>
            </a:r>
          </a:p>
        </p:txBody>
      </p:sp>
      <p:sp>
        <p:nvSpPr>
          <p:cNvPr id="63" name="Rectangle 62">
            <a:hlinkClick r:id="rId7" action="ppaction://hlinksldjump"/>
          </p:cNvPr>
          <p:cNvSpPr/>
          <p:nvPr/>
        </p:nvSpPr>
        <p:spPr>
          <a:xfrm>
            <a:off x="3942153" y="427162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t-IT" sz="800" dirty="0">
                <a:solidFill>
                  <a:schemeClr val="tx1"/>
                </a:solidFill>
                <a:latin typeface="Arial" panose="020B0604020202020204" pitchFamily="34" charset="0"/>
                <a:cs typeface="Arial" panose="020B0604020202020204" pitchFamily="34" charset="0"/>
              </a:rPr>
              <a:t>3.5.5 Favor non-mobile </a:t>
            </a:r>
            <a:r>
              <a:rPr lang="it-IT" sz="800" dirty="0" smtClean="0">
                <a:solidFill>
                  <a:schemeClr val="tx1"/>
                </a:solidFill>
                <a:latin typeface="Arial" panose="020B0604020202020204" pitchFamily="34" charset="0"/>
                <a:cs typeface="Arial" panose="020B0604020202020204" pitchFamily="34" charset="0"/>
              </a:rPr>
              <a:t>solution </a:t>
            </a:r>
            <a:r>
              <a:rPr lang="it-IT" sz="800" dirty="0">
                <a:solidFill>
                  <a:schemeClr val="tx1"/>
                </a:solidFill>
                <a:latin typeface="Arial" panose="020B0604020202020204" pitchFamily="34" charset="0"/>
                <a:cs typeface="Arial" panose="020B0604020202020204" pitchFamily="34" charset="0"/>
              </a:rPr>
              <a:t>in 6.2</a:t>
            </a:r>
            <a:endParaRPr lang="en-US" sz="800" dirty="0">
              <a:solidFill>
                <a:schemeClr val="tx1"/>
              </a:solidFill>
              <a:latin typeface="Arial" panose="020B0604020202020204" pitchFamily="34" charset="0"/>
              <a:cs typeface="Arial" panose="020B0604020202020204" pitchFamily="34" charset="0"/>
            </a:endParaRPr>
          </a:p>
        </p:txBody>
      </p:sp>
      <p:sp>
        <p:nvSpPr>
          <p:cNvPr id="64" name="TextBox 63"/>
          <p:cNvSpPr txBox="1"/>
          <p:nvPr/>
        </p:nvSpPr>
        <p:spPr>
          <a:xfrm>
            <a:off x="4433539" y="25951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25" name="Diamond 24"/>
          <p:cNvSpPr/>
          <p:nvPr/>
        </p:nvSpPr>
        <p:spPr>
          <a:xfrm>
            <a:off x="3862859" y="2927334"/>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3.5.4 Are users mobile during learning experience?</a:t>
            </a:r>
          </a:p>
        </p:txBody>
      </p:sp>
      <p:cxnSp>
        <p:nvCxnSpPr>
          <p:cNvPr id="9" name="Straight Arrow Connector 8"/>
          <p:cNvCxnSpPr>
            <a:stCxn id="67" idx="2"/>
            <a:endCxn id="25" idx="0"/>
          </p:cNvCxnSpPr>
          <p:nvPr/>
        </p:nvCxnSpPr>
        <p:spPr>
          <a:xfrm>
            <a:off x="4456503" y="2594639"/>
            <a:ext cx="0" cy="33269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2"/>
            <a:endCxn id="63" idx="0"/>
          </p:cNvCxnSpPr>
          <p:nvPr/>
        </p:nvCxnSpPr>
        <p:spPr>
          <a:xfrm>
            <a:off x="4456503" y="3849354"/>
            <a:ext cx="0" cy="42227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33539" y="384499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34" name="Rectangle 33">
            <a:hlinkClick r:id="rId7" action="ppaction://hlinksldjump"/>
          </p:cNvPr>
          <p:cNvSpPr/>
          <p:nvPr/>
        </p:nvSpPr>
        <p:spPr>
          <a:xfrm>
            <a:off x="5753100" y="4273327"/>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3.5.6 Favor mobile solution for instructional </a:t>
            </a:r>
            <a:r>
              <a:rPr lang="en-US" sz="800" dirty="0" err="1">
                <a:solidFill>
                  <a:schemeClr val="tx1"/>
                </a:solidFill>
                <a:latin typeface="Arial" panose="020B0604020202020204" pitchFamily="34" charset="0"/>
                <a:cs typeface="Arial" panose="020B0604020202020204" pitchFamily="34" charset="0"/>
              </a:rPr>
              <a:t>macrostrategy</a:t>
            </a:r>
            <a:r>
              <a:rPr lang="en-US" sz="800" dirty="0">
                <a:solidFill>
                  <a:schemeClr val="tx1"/>
                </a:solidFill>
                <a:latin typeface="Arial" panose="020B0604020202020204" pitchFamily="34" charset="0"/>
                <a:cs typeface="Arial" panose="020B0604020202020204" pitchFamily="34" charset="0"/>
              </a:rPr>
              <a:t> in 6.2</a:t>
            </a:r>
          </a:p>
        </p:txBody>
      </p:sp>
      <p:sp>
        <p:nvSpPr>
          <p:cNvPr id="53" name="TextBox 52"/>
          <p:cNvSpPr txBox="1"/>
          <p:nvPr/>
        </p:nvSpPr>
        <p:spPr>
          <a:xfrm>
            <a:off x="4988383" y="3174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35" name="Elbow Connector 234"/>
          <p:cNvCxnSpPr>
            <a:stCxn id="67" idx="3"/>
            <a:endCxn id="34" idx="0"/>
          </p:cNvCxnSpPr>
          <p:nvPr/>
        </p:nvCxnSpPr>
        <p:spPr>
          <a:xfrm>
            <a:off x="5050147" y="2133629"/>
            <a:ext cx="1217303" cy="2139698"/>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5" idx="3"/>
            <a:endCxn id="34" idx="0"/>
          </p:cNvCxnSpPr>
          <p:nvPr/>
        </p:nvCxnSpPr>
        <p:spPr>
          <a:xfrm>
            <a:off x="5050147" y="3388344"/>
            <a:ext cx="1217303" cy="884983"/>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Diamond 34"/>
          <p:cNvSpPr/>
          <p:nvPr/>
        </p:nvSpPr>
        <p:spPr>
          <a:xfrm>
            <a:off x="1676400" y="2968974"/>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3.5.2 Any contexts </a:t>
            </a:r>
            <a:r>
              <a:rPr lang="en-US" sz="800" dirty="0" err="1" smtClean="0">
                <a:solidFill>
                  <a:schemeClr val="tx1"/>
                </a:solidFill>
                <a:latin typeface="Arial" panose="020B0604020202020204" pitchFamily="34" charset="0"/>
                <a:cs typeface="Arial" panose="020B0604020202020204" pitchFamily="34" charset="0"/>
              </a:rPr>
              <a:t>predeter</a:t>
            </a:r>
            <a:r>
              <a:rPr lang="en-US" sz="800" dirty="0">
                <a:solidFill>
                  <a:schemeClr val="tx1"/>
                </a:solidFill>
                <a:latin typeface="Arial" panose="020B0604020202020204" pitchFamily="34" charset="0"/>
                <a:cs typeface="Arial" panose="020B0604020202020204" pitchFamily="34" charset="0"/>
              </a:rPr>
              <a:t>-</a:t>
            </a:r>
            <a:r>
              <a:rPr lang="en-US" sz="800" dirty="0" smtClean="0">
                <a:solidFill>
                  <a:schemeClr val="tx1"/>
                </a:solidFill>
                <a:latin typeface="Arial" panose="020B0604020202020204" pitchFamily="34" charset="0"/>
                <a:cs typeface="Arial" panose="020B0604020202020204" pitchFamily="34" charset="0"/>
              </a:rPr>
              <a:t>mined</a:t>
            </a:r>
            <a:r>
              <a:rPr lang="en-US" sz="800" dirty="0">
                <a:solidFill>
                  <a:schemeClr val="tx1"/>
                </a:solidFill>
                <a:latin typeface="Arial" panose="020B0604020202020204" pitchFamily="34" charset="0"/>
                <a:cs typeface="Arial" panose="020B0604020202020204" pitchFamily="34" charset="0"/>
              </a:rPr>
              <a:t>?</a:t>
            </a:r>
          </a:p>
        </p:txBody>
      </p:sp>
      <p:cxnSp>
        <p:nvCxnSpPr>
          <p:cNvPr id="14" name="Straight Arrow Connector 13"/>
          <p:cNvCxnSpPr>
            <a:stCxn id="62" idx="2"/>
            <a:endCxn id="35" idx="0"/>
          </p:cNvCxnSpPr>
          <p:nvPr/>
        </p:nvCxnSpPr>
        <p:spPr>
          <a:xfrm flipH="1">
            <a:off x="2270044" y="2476529"/>
            <a:ext cx="1478" cy="49244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34" idx="2"/>
            <a:endCxn id="48" idx="2"/>
          </p:cNvCxnSpPr>
          <p:nvPr/>
        </p:nvCxnSpPr>
        <p:spPr>
          <a:xfrm rot="5400000">
            <a:off x="5601929" y="5110298"/>
            <a:ext cx="816693" cy="51435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2"/>
            <a:endCxn id="48" idx="4"/>
          </p:cNvCxnSpPr>
          <p:nvPr/>
        </p:nvCxnSpPr>
        <p:spPr>
          <a:xfrm rot="16200000" flipH="1">
            <a:off x="4381773" y="5032154"/>
            <a:ext cx="812243" cy="662783"/>
          </a:xfrm>
          <a:prstGeom prst="bentConnector4">
            <a:avLst>
              <a:gd name="adj1" fmla="val 31614"/>
              <a:gd name="adj2" fmla="val -27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Flowchart: Off-page Connector 137">
            <a:hlinkClick r:id="rId3" action="ppaction://hlinksldjump"/>
          </p:cNvPr>
          <p:cNvSpPr/>
          <p:nvPr/>
        </p:nvSpPr>
        <p:spPr>
          <a:xfrm>
            <a:off x="5111588" y="5470985"/>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3. and continue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3.6.</a:t>
            </a:r>
            <a:endParaRPr lang="en-US" sz="800" dirty="0">
              <a:solidFill>
                <a:schemeClr val="tx1"/>
              </a:solidFill>
              <a:latin typeface="Arial" panose="020B0604020202020204" pitchFamily="34" charset="0"/>
              <a:cs typeface="Arial" panose="020B0604020202020204" pitchFamily="34" charset="0"/>
            </a:endParaRPr>
          </a:p>
        </p:txBody>
      </p:sp>
      <p:cxnSp>
        <p:nvCxnSpPr>
          <p:cNvPr id="228" name="Elbow Connector 227"/>
          <p:cNvCxnSpPr>
            <a:stCxn id="35" idx="3"/>
            <a:endCxn id="67" idx="1"/>
          </p:cNvCxnSpPr>
          <p:nvPr/>
        </p:nvCxnSpPr>
        <p:spPr>
          <a:xfrm flipV="1">
            <a:off x="2863688" y="2133629"/>
            <a:ext cx="999171" cy="1296355"/>
          </a:xfrm>
          <a:prstGeom prst="bentConnector3">
            <a:avLst>
              <a:gd name="adj1" fmla="val 6921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Elbow Connector 229"/>
          <p:cNvCxnSpPr>
            <a:stCxn id="35" idx="2"/>
            <a:endCxn id="48" idx="4"/>
          </p:cNvCxnSpPr>
          <p:nvPr/>
        </p:nvCxnSpPr>
        <p:spPr>
          <a:xfrm rot="16200000" flipH="1">
            <a:off x="2755328" y="3405710"/>
            <a:ext cx="1878674" cy="2849242"/>
          </a:xfrm>
          <a:prstGeom prst="bentConnector4">
            <a:avLst>
              <a:gd name="adj1" fmla="val 42051"/>
              <a:gd name="adj2" fmla="val -2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47623" y="3952719"/>
            <a:ext cx="89409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Predetermined</a:t>
            </a:r>
            <a:endParaRPr lang="en-US" sz="800" dirty="0">
              <a:latin typeface="Arial" panose="020B0604020202020204" pitchFamily="34" charset="0"/>
              <a:cs typeface="Arial" panose="020B0604020202020204" pitchFamily="34" charset="0"/>
            </a:endParaRPr>
          </a:p>
        </p:txBody>
      </p:sp>
      <p:sp>
        <p:nvSpPr>
          <p:cNvPr id="60" name="TextBox 59"/>
          <p:cNvSpPr txBox="1"/>
          <p:nvPr/>
        </p:nvSpPr>
        <p:spPr>
          <a:xfrm>
            <a:off x="2764479" y="3091430"/>
            <a:ext cx="894099"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Non-predetermined</a:t>
            </a:r>
            <a:endParaRPr lang="en-US" sz="800" dirty="0">
              <a:latin typeface="Arial" panose="020B0604020202020204" pitchFamily="34" charset="0"/>
              <a:cs typeface="Arial" panose="020B0604020202020204" pitchFamily="34" charset="0"/>
            </a:endParaRPr>
          </a:p>
        </p:txBody>
      </p:sp>
      <p:sp>
        <p:nvSpPr>
          <p:cNvPr id="32" name="TextBox 31">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57" name="Oval 56">
            <a:hlinkClick r:id="rId6" action="ppaction://hlinksldjump"/>
          </p:cNvPr>
          <p:cNvSpPr/>
          <p:nvPr/>
        </p:nvSpPr>
        <p:spPr>
          <a:xfrm>
            <a:off x="2626521" y="179072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27900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a:t>
            </a:r>
            <a:r>
              <a:rPr lang="en-US" dirty="0" smtClean="0"/>
              <a:t>. Write performance objectives</a:t>
            </a:r>
            <a:endParaRPr lang="en-US" dirty="0"/>
          </a:p>
        </p:txBody>
      </p:sp>
      <p:sp>
        <p:nvSpPr>
          <p:cNvPr id="6" name="Flowchart: Terminator 5"/>
          <p:cNvSpPr/>
          <p:nvPr/>
        </p:nvSpPr>
        <p:spPr>
          <a:xfrm>
            <a:off x="228600" y="1773936"/>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3"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12573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4.1 Review/edit goals to reflect eventual performance context</a:t>
            </a:r>
          </a:p>
        </p:txBody>
      </p:sp>
      <p:cxnSp>
        <p:nvCxnSpPr>
          <p:cNvPr id="4" name="Straight Arrow Connector 3"/>
          <p:cNvCxnSpPr>
            <a:stCxn id="36" idx="3"/>
            <a:endCxn id="72" idx="1"/>
          </p:cNvCxnSpPr>
          <p:nvPr/>
        </p:nvCxnSpPr>
        <p:spPr>
          <a:xfrm>
            <a:off x="2286000" y="1888236"/>
            <a:ext cx="1843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36" idx="1"/>
          </p:cNvCxnSpPr>
          <p:nvPr/>
        </p:nvCxnSpPr>
        <p:spPr>
          <a:xfrm>
            <a:off x="990600" y="1888236"/>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hlinkClick r:id="rId5" action="ppaction://hlinksldjump"/>
          </p:cNvPr>
          <p:cNvSpPr/>
          <p:nvPr/>
        </p:nvSpPr>
        <p:spPr>
          <a:xfrm>
            <a:off x="38481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4.6 Write terminal objective to reflect context of learning environment</a:t>
            </a:r>
          </a:p>
        </p:txBody>
      </p:sp>
      <p:sp>
        <p:nvSpPr>
          <p:cNvPr id="119" name="Rectangle 118"/>
          <p:cNvSpPr/>
          <p:nvPr/>
        </p:nvSpPr>
        <p:spPr>
          <a:xfrm>
            <a:off x="64770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4.8 Determine if objectives should be written for </a:t>
            </a:r>
            <a:r>
              <a:rPr lang="en-US" sz="800" dirty="0" err="1">
                <a:solidFill>
                  <a:schemeClr val="tx1"/>
                </a:solidFill>
                <a:latin typeface="Arial" panose="020B0604020202020204" pitchFamily="34" charset="0"/>
                <a:cs typeface="Arial" panose="020B0604020202020204" pitchFamily="34" charset="0"/>
              </a:rPr>
              <a:t>substeps</a:t>
            </a:r>
            <a:endParaRPr lang="en-US" sz="800" dirty="0">
              <a:solidFill>
                <a:schemeClr val="tx1"/>
              </a:solidFill>
              <a:latin typeface="Arial" panose="020B0604020202020204" pitchFamily="34" charset="0"/>
              <a:cs typeface="Arial" panose="020B0604020202020204" pitchFamily="34" charset="0"/>
            </a:endParaRPr>
          </a:p>
        </p:txBody>
      </p:sp>
      <p:sp>
        <p:nvSpPr>
          <p:cNvPr id="120" name="Rectangle 119">
            <a:hlinkClick r:id="rId6" action="ppaction://hlinksldjump"/>
          </p:cNvPr>
          <p:cNvSpPr/>
          <p:nvPr/>
        </p:nvSpPr>
        <p:spPr>
          <a:xfrm>
            <a:off x="77343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4.9 Write objectives for all subordinate skills</a:t>
            </a:r>
          </a:p>
        </p:txBody>
      </p:sp>
      <p:cxnSp>
        <p:nvCxnSpPr>
          <p:cNvPr id="31" name="Straight Arrow Connector 30"/>
          <p:cNvCxnSpPr>
            <a:stCxn id="72" idx="3"/>
            <a:endCxn id="116" idx="1"/>
          </p:cNvCxnSpPr>
          <p:nvPr/>
        </p:nvCxnSpPr>
        <p:spPr>
          <a:xfrm>
            <a:off x="3657600" y="1888236"/>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6" idx="3"/>
            <a:endCxn id="66" idx="1"/>
          </p:cNvCxnSpPr>
          <p:nvPr/>
        </p:nvCxnSpPr>
        <p:spPr>
          <a:xfrm>
            <a:off x="4876800" y="1888236"/>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66" idx="3"/>
            <a:endCxn id="119" idx="1"/>
          </p:cNvCxnSpPr>
          <p:nvPr/>
        </p:nvCxnSpPr>
        <p:spPr>
          <a:xfrm>
            <a:off x="6210300" y="1888236"/>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19" idx="3"/>
            <a:endCxn id="120" idx="1"/>
          </p:cNvCxnSpPr>
          <p:nvPr/>
        </p:nvCxnSpPr>
        <p:spPr>
          <a:xfrm>
            <a:off x="7505700" y="1888236"/>
            <a:ext cx="2286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 name="Flowchart: Off-page Connector 137">
            <a:hlinkClick r:id="rId7" action="ppaction://hlinksldjump"/>
          </p:cNvPr>
          <p:cNvSpPr/>
          <p:nvPr/>
        </p:nvSpPr>
        <p:spPr>
          <a:xfrm>
            <a:off x="6625636" y="38862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5. </a:t>
            </a:r>
            <a:endParaRPr lang="en-US" sz="800" dirty="0">
              <a:solidFill>
                <a:schemeClr val="tx1"/>
              </a:solidFill>
              <a:latin typeface="Arial" panose="020B0604020202020204" pitchFamily="34" charset="0"/>
              <a:cs typeface="Arial" panose="020B0604020202020204" pitchFamily="34" charset="0"/>
            </a:endParaRPr>
          </a:p>
        </p:txBody>
      </p:sp>
      <p:sp>
        <p:nvSpPr>
          <p:cNvPr id="72" name="Diamond 71"/>
          <p:cNvSpPr/>
          <p:nvPr/>
        </p:nvSpPr>
        <p:spPr>
          <a:xfrm>
            <a:off x="2470312" y="142722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4.2 CLE to be used for at least part of the solution?</a:t>
            </a:r>
          </a:p>
        </p:txBody>
      </p:sp>
      <p:sp>
        <p:nvSpPr>
          <p:cNvPr id="85" name="Rectangle 84">
            <a:hlinkClick r:id="rId5" action="ppaction://hlinksldjump"/>
          </p:cNvPr>
          <p:cNvSpPr/>
          <p:nvPr/>
        </p:nvSpPr>
        <p:spPr>
          <a:xfrm>
            <a:off x="1428750" y="293292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4.3 Write CLE </a:t>
            </a:r>
            <a:r>
              <a:rPr lang="en-US" sz="800" b="1" dirty="0">
                <a:solidFill>
                  <a:schemeClr val="tx1"/>
                </a:solidFill>
                <a:latin typeface="Arial" panose="020B0604020202020204" pitchFamily="34" charset="0"/>
                <a:cs typeface="Arial" panose="020B0604020202020204" pitchFamily="34" charset="0"/>
              </a:rPr>
              <a:t>process</a:t>
            </a:r>
            <a:r>
              <a:rPr lang="en-US" sz="800" dirty="0">
                <a:solidFill>
                  <a:schemeClr val="tx1"/>
                </a:solidFill>
                <a:latin typeface="Arial" panose="020B0604020202020204" pitchFamily="34" charset="0"/>
                <a:cs typeface="Arial" panose="020B0604020202020204" pitchFamily="34" charset="0"/>
              </a:rPr>
              <a:t> outcome objectives</a:t>
            </a:r>
          </a:p>
        </p:txBody>
      </p:sp>
      <p:sp>
        <p:nvSpPr>
          <p:cNvPr id="90" name="Rectangle 89">
            <a:hlinkClick r:id="rId8" action="ppaction://hlinksldjump"/>
          </p:cNvPr>
          <p:cNvSpPr/>
          <p:nvPr/>
        </p:nvSpPr>
        <p:spPr>
          <a:xfrm>
            <a:off x="7734300" y="367433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4.11 Write objectives for entry behaviors</a:t>
            </a:r>
          </a:p>
        </p:txBody>
      </p:sp>
      <p:cxnSp>
        <p:nvCxnSpPr>
          <p:cNvPr id="25" name="Elbow Connector 24"/>
          <p:cNvCxnSpPr>
            <a:stCxn id="72" idx="2"/>
            <a:endCxn id="85" idx="1"/>
          </p:cNvCxnSpPr>
          <p:nvPr/>
        </p:nvCxnSpPr>
        <p:spPr>
          <a:xfrm rot="5400000">
            <a:off x="1783065" y="1994931"/>
            <a:ext cx="926576" cy="1635206"/>
          </a:xfrm>
          <a:prstGeom prst="bentConnector4">
            <a:avLst>
              <a:gd name="adj1" fmla="val 31496"/>
              <a:gd name="adj2" fmla="val 11398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3046557" y="235531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38" name="TextBox 137"/>
          <p:cNvSpPr txBox="1"/>
          <p:nvPr/>
        </p:nvSpPr>
        <p:spPr>
          <a:xfrm>
            <a:off x="3558263" y="166621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40" name="TextBox 139"/>
          <p:cNvSpPr txBox="1"/>
          <p:nvPr/>
        </p:nvSpPr>
        <p:spPr>
          <a:xfrm>
            <a:off x="7368263" y="274517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66" name="Rectangle 65">
            <a:hlinkClick r:id="rId9" action="ppaction://hlinksldjump"/>
          </p:cNvPr>
          <p:cNvSpPr/>
          <p:nvPr/>
        </p:nvSpPr>
        <p:spPr>
          <a:xfrm>
            <a:off x="5181600" y="154533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4.7 Write objectives for each step in goal analysis</a:t>
            </a:r>
          </a:p>
        </p:txBody>
      </p:sp>
      <p:sp>
        <p:nvSpPr>
          <p:cNvPr id="73" name="Rectangle 72">
            <a:hlinkClick r:id="rId10" action="ppaction://hlinksldjump"/>
          </p:cNvPr>
          <p:cNvSpPr/>
          <p:nvPr/>
        </p:nvSpPr>
        <p:spPr>
          <a:xfrm>
            <a:off x="2914650" y="293292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4.4 Write CLE </a:t>
            </a:r>
            <a:r>
              <a:rPr lang="en-US" sz="800" b="1" dirty="0">
                <a:solidFill>
                  <a:schemeClr val="tx1"/>
                </a:solidFill>
                <a:latin typeface="Arial" panose="020B0604020202020204" pitchFamily="34" charset="0"/>
                <a:cs typeface="Arial" panose="020B0604020202020204" pitchFamily="34" charset="0"/>
              </a:rPr>
              <a:t>learning</a:t>
            </a:r>
            <a:r>
              <a:rPr lang="en-US" sz="800" dirty="0">
                <a:solidFill>
                  <a:schemeClr val="tx1"/>
                </a:solidFill>
                <a:latin typeface="Arial" panose="020B0604020202020204" pitchFamily="34" charset="0"/>
                <a:cs typeface="Arial" panose="020B0604020202020204" pitchFamily="34" charset="0"/>
              </a:rPr>
              <a:t> outcome objectives</a:t>
            </a:r>
          </a:p>
        </p:txBody>
      </p:sp>
      <p:cxnSp>
        <p:nvCxnSpPr>
          <p:cNvPr id="14" name="Straight Arrow Connector 13"/>
          <p:cNvCxnSpPr>
            <a:stCxn id="85" idx="3"/>
            <a:endCxn id="73" idx="1"/>
          </p:cNvCxnSpPr>
          <p:nvPr/>
        </p:nvCxnSpPr>
        <p:spPr>
          <a:xfrm>
            <a:off x="2457450" y="3275822"/>
            <a:ext cx="4572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Diamond 77"/>
          <p:cNvSpPr/>
          <p:nvPr/>
        </p:nvSpPr>
        <p:spPr>
          <a:xfrm>
            <a:off x="4362450" y="2814812"/>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4.5 Cognitivist components needed to support CLE?</a:t>
            </a:r>
          </a:p>
        </p:txBody>
      </p:sp>
      <p:cxnSp>
        <p:nvCxnSpPr>
          <p:cNvPr id="79" name="Straight Arrow Connector 78"/>
          <p:cNvCxnSpPr>
            <a:stCxn id="73" idx="3"/>
            <a:endCxn id="78" idx="1"/>
          </p:cNvCxnSpPr>
          <p:nvPr/>
        </p:nvCxnSpPr>
        <p:spPr>
          <a:xfrm>
            <a:off x="3943350" y="3275822"/>
            <a:ext cx="4191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Diamond 82"/>
          <p:cNvSpPr/>
          <p:nvPr/>
        </p:nvSpPr>
        <p:spPr>
          <a:xfrm>
            <a:off x="7655006" y="2499611"/>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4.10 Some learners likely to not possess entry behaviors?</a:t>
            </a:r>
          </a:p>
        </p:txBody>
      </p:sp>
      <p:cxnSp>
        <p:nvCxnSpPr>
          <p:cNvPr id="23" name="Straight Arrow Connector 22"/>
          <p:cNvCxnSpPr>
            <a:stCxn id="120" idx="2"/>
            <a:endCxn id="83" idx="0"/>
          </p:cNvCxnSpPr>
          <p:nvPr/>
        </p:nvCxnSpPr>
        <p:spPr>
          <a:xfrm>
            <a:off x="8248650" y="2231136"/>
            <a:ext cx="0" cy="2684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83" idx="1"/>
          </p:cNvCxnSpPr>
          <p:nvPr/>
        </p:nvCxnSpPr>
        <p:spPr>
          <a:xfrm rot="10800000" flipV="1">
            <a:off x="6946392" y="2960620"/>
            <a:ext cx="708614" cy="925579"/>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3" idx="2"/>
            <a:endCxn id="90" idx="0"/>
          </p:cNvCxnSpPr>
          <p:nvPr/>
        </p:nvCxnSpPr>
        <p:spPr>
          <a:xfrm>
            <a:off x="8248650" y="3421631"/>
            <a:ext cx="0" cy="25270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229600" y="340327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30" name="Elbow Connector 229"/>
          <p:cNvCxnSpPr>
            <a:stCxn id="78" idx="0"/>
            <a:endCxn id="116" idx="2"/>
          </p:cNvCxnSpPr>
          <p:nvPr/>
        </p:nvCxnSpPr>
        <p:spPr>
          <a:xfrm rot="16200000" flipV="1">
            <a:off x="4367434" y="2226152"/>
            <a:ext cx="583676" cy="593644"/>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78" idx="3"/>
            <a:endCxn id="83" idx="0"/>
          </p:cNvCxnSpPr>
          <p:nvPr/>
        </p:nvCxnSpPr>
        <p:spPr>
          <a:xfrm flipV="1">
            <a:off x="5549738" y="2499611"/>
            <a:ext cx="2698912" cy="776211"/>
          </a:xfrm>
          <a:prstGeom prst="bentConnector4">
            <a:avLst>
              <a:gd name="adj1" fmla="val 39002"/>
              <a:gd name="adj2" fmla="val 12002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929863" y="263745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00" name="TextBox 99"/>
          <p:cNvSpPr txBox="1"/>
          <p:nvPr/>
        </p:nvSpPr>
        <p:spPr>
          <a:xfrm>
            <a:off x="5493881" y="308264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1" name="TextBox 80">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82" name="Straight Arrow Connector 81"/>
          <p:cNvCxnSpPr>
            <a:stCxn id="90" idx="1"/>
          </p:cNvCxnSpPr>
          <p:nvPr/>
        </p:nvCxnSpPr>
        <p:spPr>
          <a:xfrm flipH="1">
            <a:off x="7267148" y="4017232"/>
            <a:ext cx="46715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Oval 83">
            <a:hlinkClick r:id="rId5" action="ppaction://hlinksldjump"/>
          </p:cNvPr>
          <p:cNvSpPr/>
          <p:nvPr/>
        </p:nvSpPr>
        <p:spPr>
          <a:xfrm>
            <a:off x="2298099" y="294100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6" name="Oval 85">
            <a:hlinkClick r:id="rId10" action="ppaction://hlinksldjump"/>
          </p:cNvPr>
          <p:cNvSpPr/>
          <p:nvPr/>
        </p:nvSpPr>
        <p:spPr>
          <a:xfrm>
            <a:off x="3790950" y="293292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7" name="Oval 86">
            <a:hlinkClick r:id="rId12" action="ppaction://hlinksldjump"/>
          </p:cNvPr>
          <p:cNvSpPr/>
          <p:nvPr/>
        </p:nvSpPr>
        <p:spPr>
          <a:xfrm>
            <a:off x="4723646" y="1545336"/>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8" name="Oval 87">
            <a:hlinkClick r:id="rId9" action="ppaction://hlinksldjump"/>
          </p:cNvPr>
          <p:cNvSpPr/>
          <p:nvPr/>
        </p:nvSpPr>
        <p:spPr>
          <a:xfrm>
            <a:off x="6057900" y="1545336"/>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9" name="Oval 88">
            <a:hlinkClick r:id="rId6" action="ppaction://hlinksldjump"/>
          </p:cNvPr>
          <p:cNvSpPr/>
          <p:nvPr/>
        </p:nvSpPr>
        <p:spPr>
          <a:xfrm>
            <a:off x="8609846" y="154759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2" name="Oval 91">
            <a:hlinkClick r:id="rId8" action="ppaction://hlinksldjump"/>
          </p:cNvPr>
          <p:cNvSpPr/>
          <p:nvPr/>
        </p:nvSpPr>
        <p:spPr>
          <a:xfrm>
            <a:off x="8609092" y="367433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85849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966560" y="4901632"/>
            <a:ext cx="1186691" cy="870027"/>
            <a:chOff x="1672633" y="5467735"/>
            <a:chExt cx="617133" cy="476250"/>
          </a:xfrm>
        </p:grpSpPr>
        <p:sp>
          <p:nvSpPr>
            <p:cNvPr id="41" name="Rectangle 40"/>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403848" y="3605864"/>
            <a:ext cx="1186691" cy="870027"/>
            <a:chOff x="1672633" y="5467735"/>
            <a:chExt cx="617133" cy="476250"/>
          </a:xfrm>
        </p:grpSpPr>
        <p:sp>
          <p:nvSpPr>
            <p:cNvPr id="35" name="Rectangle 34"/>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Straight Arrow Connector 35"/>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5. Develop assessment instruments</a:t>
            </a:r>
            <a:endParaRPr lang="en-US" dirty="0"/>
          </a:p>
        </p:txBody>
      </p:sp>
      <p:sp>
        <p:nvSpPr>
          <p:cNvPr id="6" name="Flowchart: Terminator 5"/>
          <p:cNvSpPr/>
          <p:nvPr/>
        </p:nvSpPr>
        <p:spPr>
          <a:xfrm>
            <a:off x="762000" y="1524000"/>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7675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6" name="Rectangle 115">
            <a:hlinkClick r:id="rId6" action="ppaction://hlinksldjump"/>
          </p:cNvPr>
          <p:cNvSpPr/>
          <p:nvPr/>
        </p:nvSpPr>
        <p:spPr>
          <a:xfrm>
            <a:off x="2133600" y="2273219"/>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5.3 Determine </a:t>
            </a:r>
            <a:r>
              <a:rPr lang="en-US" sz="800" dirty="0" smtClean="0">
                <a:solidFill>
                  <a:schemeClr val="tx1"/>
                </a:solidFill>
                <a:latin typeface="Arial" panose="020B0604020202020204" pitchFamily="34" charset="0"/>
                <a:cs typeface="Arial" panose="020B0604020202020204" pitchFamily="34" charset="0"/>
              </a:rPr>
              <a:t>existing tests, </a:t>
            </a:r>
            <a:r>
              <a:rPr lang="en-US" sz="800" dirty="0">
                <a:solidFill>
                  <a:schemeClr val="tx1"/>
                </a:solidFill>
                <a:latin typeface="Arial" panose="020B0604020202020204" pitchFamily="34" charset="0"/>
                <a:cs typeface="Arial" panose="020B0604020202020204" pitchFamily="34" charset="0"/>
              </a:rPr>
              <a:t>products, live performances that will be used</a:t>
            </a:r>
          </a:p>
        </p:txBody>
      </p:sp>
      <p:sp>
        <p:nvSpPr>
          <p:cNvPr id="119" name="Rectangle 118">
            <a:hlinkClick r:id="rId7" action="ppaction://hlinksldjump"/>
          </p:cNvPr>
          <p:cNvSpPr/>
          <p:nvPr/>
        </p:nvSpPr>
        <p:spPr>
          <a:xfrm>
            <a:off x="2019300" y="3700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5.4 For each test, identify type of skill for each objective</a:t>
            </a:r>
          </a:p>
        </p:txBody>
      </p:sp>
      <p:cxnSp>
        <p:nvCxnSpPr>
          <p:cNvPr id="31" name="Straight Arrow Connector 30"/>
          <p:cNvCxnSpPr>
            <a:stCxn id="72" idx="3"/>
            <a:endCxn id="116" idx="1"/>
          </p:cNvCxnSpPr>
          <p:nvPr/>
        </p:nvCxnSpPr>
        <p:spPr>
          <a:xfrm>
            <a:off x="1736644" y="2616119"/>
            <a:ext cx="39695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66" idx="3"/>
            <a:endCxn id="119" idx="1"/>
          </p:cNvCxnSpPr>
          <p:nvPr/>
        </p:nvCxnSpPr>
        <p:spPr>
          <a:xfrm>
            <a:off x="1657350" y="4043281"/>
            <a:ext cx="3619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 name="Flowchart: Off-page Connector 137">
            <a:hlinkClick r:id="rId8" action="ppaction://hlinksldjump"/>
          </p:cNvPr>
          <p:cNvSpPr/>
          <p:nvPr/>
        </p:nvSpPr>
        <p:spPr>
          <a:xfrm>
            <a:off x="7984314" y="3748002"/>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 </a:t>
            </a:r>
            <a:endParaRPr lang="en-US" sz="800" dirty="0">
              <a:solidFill>
                <a:schemeClr val="tx1"/>
              </a:solidFill>
              <a:latin typeface="Arial" panose="020B0604020202020204" pitchFamily="34" charset="0"/>
              <a:cs typeface="Arial" panose="020B0604020202020204" pitchFamily="34" charset="0"/>
            </a:endParaRPr>
          </a:p>
        </p:txBody>
      </p:sp>
      <p:sp>
        <p:nvSpPr>
          <p:cNvPr id="72" name="Diamond 71"/>
          <p:cNvSpPr/>
          <p:nvPr/>
        </p:nvSpPr>
        <p:spPr>
          <a:xfrm>
            <a:off x="549356" y="2155109"/>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5.1 CLE to be used?</a:t>
            </a:r>
          </a:p>
        </p:txBody>
      </p:sp>
      <p:sp>
        <p:nvSpPr>
          <p:cNvPr id="90" name="Rectangle 89">
            <a:hlinkClick r:id="rId9" action="ppaction://hlinksldjump"/>
          </p:cNvPr>
          <p:cNvSpPr/>
          <p:nvPr/>
        </p:nvSpPr>
        <p:spPr>
          <a:xfrm>
            <a:off x="6487529" y="3700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 Construct objective test</a:t>
            </a:r>
          </a:p>
        </p:txBody>
      </p:sp>
      <p:sp>
        <p:nvSpPr>
          <p:cNvPr id="138" name="TextBox 137"/>
          <p:cNvSpPr txBox="1"/>
          <p:nvPr/>
        </p:nvSpPr>
        <p:spPr>
          <a:xfrm>
            <a:off x="1712976" y="239981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40" name="TextBox 139"/>
          <p:cNvSpPr txBox="1"/>
          <p:nvPr/>
        </p:nvSpPr>
        <p:spPr>
          <a:xfrm>
            <a:off x="3995212" y="4477013"/>
            <a:ext cx="856765"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Psychomotor or Attitudes</a:t>
            </a:r>
            <a:endParaRPr lang="en-US" sz="800" dirty="0">
              <a:latin typeface="Arial" panose="020B0604020202020204" pitchFamily="34" charset="0"/>
              <a:cs typeface="Arial" panose="020B0604020202020204" pitchFamily="34" charset="0"/>
            </a:endParaRPr>
          </a:p>
        </p:txBody>
      </p:sp>
      <p:sp>
        <p:nvSpPr>
          <p:cNvPr id="66" name="Rectangle 65">
            <a:hlinkClick r:id="rId10" action="ppaction://hlinksldjump"/>
          </p:cNvPr>
          <p:cNvSpPr/>
          <p:nvPr/>
        </p:nvSpPr>
        <p:spPr>
          <a:xfrm>
            <a:off x="628650" y="3700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5.2 Identify number and type of tests</a:t>
            </a:r>
          </a:p>
        </p:txBody>
      </p:sp>
      <p:sp>
        <p:nvSpPr>
          <p:cNvPr id="73" name="Rectangle 72">
            <a:hlinkClick r:id="rId11" action="ppaction://hlinksldjump"/>
          </p:cNvPr>
          <p:cNvSpPr/>
          <p:nvPr/>
        </p:nvSpPr>
        <p:spPr>
          <a:xfrm>
            <a:off x="5053676" y="499374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 Construct observation or rating scale instrument</a:t>
            </a:r>
          </a:p>
        </p:txBody>
      </p:sp>
      <p:sp>
        <p:nvSpPr>
          <p:cNvPr id="83" name="Diamond 82"/>
          <p:cNvSpPr/>
          <p:nvPr/>
        </p:nvSpPr>
        <p:spPr>
          <a:xfrm>
            <a:off x="3429000" y="3582271"/>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5.5 For each objective: what is type?</a:t>
            </a:r>
          </a:p>
        </p:txBody>
      </p:sp>
      <p:sp>
        <p:nvSpPr>
          <p:cNvPr id="93" name="TextBox 92"/>
          <p:cNvSpPr txBox="1"/>
          <p:nvPr/>
        </p:nvSpPr>
        <p:spPr>
          <a:xfrm>
            <a:off x="6140288" y="384627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15" name="Straight Arrow Connector 14"/>
          <p:cNvCxnSpPr>
            <a:stCxn id="6" idx="2"/>
            <a:endCxn id="72" idx="0"/>
          </p:cNvCxnSpPr>
          <p:nvPr/>
        </p:nvCxnSpPr>
        <p:spPr>
          <a:xfrm>
            <a:off x="1143000" y="1752600"/>
            <a:ext cx="0" cy="4025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2" idx="2"/>
            <a:endCxn id="66" idx="0"/>
          </p:cNvCxnSpPr>
          <p:nvPr/>
        </p:nvCxnSpPr>
        <p:spPr>
          <a:xfrm>
            <a:off x="1143000" y="3077129"/>
            <a:ext cx="0" cy="62325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19" idx="3"/>
            <a:endCxn id="83" idx="1"/>
          </p:cNvCxnSpPr>
          <p:nvPr/>
        </p:nvCxnSpPr>
        <p:spPr>
          <a:xfrm>
            <a:off x="3048000" y="4043281"/>
            <a:ext cx="381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Diamond 58"/>
          <p:cNvSpPr/>
          <p:nvPr/>
        </p:nvSpPr>
        <p:spPr>
          <a:xfrm>
            <a:off x="4984912" y="3582271"/>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5.6 Results in a product or performance?</a:t>
            </a:r>
          </a:p>
        </p:txBody>
      </p:sp>
      <p:cxnSp>
        <p:nvCxnSpPr>
          <p:cNvPr id="226" name="Elbow Connector 225"/>
          <p:cNvCxnSpPr>
            <a:stCxn id="83" idx="2"/>
            <a:endCxn id="73" idx="1"/>
          </p:cNvCxnSpPr>
          <p:nvPr/>
        </p:nvCxnSpPr>
        <p:spPr>
          <a:xfrm rot="16200000" flipH="1">
            <a:off x="4121983" y="4404952"/>
            <a:ext cx="832355" cy="103103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Elbow Connector 227"/>
          <p:cNvCxnSpPr>
            <a:stCxn id="116" idx="3"/>
          </p:cNvCxnSpPr>
          <p:nvPr/>
        </p:nvCxnSpPr>
        <p:spPr>
          <a:xfrm>
            <a:off x="3162300" y="2616119"/>
            <a:ext cx="5159456" cy="1131883"/>
          </a:xfrm>
          <a:prstGeom prst="bentConnector3">
            <a:avLst>
              <a:gd name="adj1" fmla="val 9997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010545" y="3150329"/>
            <a:ext cx="110356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Verbal Information</a:t>
            </a:r>
            <a:endParaRPr lang="en-US" sz="800" dirty="0">
              <a:latin typeface="Arial" panose="020B0604020202020204" pitchFamily="34" charset="0"/>
              <a:cs typeface="Arial" panose="020B0604020202020204" pitchFamily="34" charset="0"/>
            </a:endParaRPr>
          </a:p>
        </p:txBody>
      </p:sp>
      <p:cxnSp>
        <p:nvCxnSpPr>
          <p:cNvPr id="236" name="Elbow Connector 235"/>
          <p:cNvCxnSpPr>
            <a:stCxn id="83" idx="0"/>
            <a:endCxn id="90" idx="0"/>
          </p:cNvCxnSpPr>
          <p:nvPr/>
        </p:nvCxnSpPr>
        <p:spPr>
          <a:xfrm rot="16200000" flipH="1">
            <a:off x="5453206" y="2151709"/>
            <a:ext cx="118110" cy="2979235"/>
          </a:xfrm>
          <a:prstGeom prst="bentConnector3">
            <a:avLst>
              <a:gd name="adj1" fmla="val -19354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83" idx="3"/>
            <a:endCxn id="59" idx="1"/>
          </p:cNvCxnSpPr>
          <p:nvPr/>
        </p:nvCxnSpPr>
        <p:spPr>
          <a:xfrm>
            <a:off x="4616288" y="4043281"/>
            <a:ext cx="36862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9" idx="3"/>
            <a:endCxn id="90" idx="1"/>
          </p:cNvCxnSpPr>
          <p:nvPr/>
        </p:nvCxnSpPr>
        <p:spPr>
          <a:xfrm>
            <a:off x="6172200" y="4043281"/>
            <a:ext cx="31532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38160" y="3700381"/>
            <a:ext cx="795840"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Intellectual Skills</a:t>
            </a:r>
            <a:endParaRPr lang="en-US" sz="800" dirty="0">
              <a:latin typeface="Arial" panose="020B0604020202020204" pitchFamily="34" charset="0"/>
              <a:cs typeface="Arial" panose="020B0604020202020204" pitchFamily="34" charset="0"/>
            </a:endParaRPr>
          </a:p>
        </p:txBody>
      </p:sp>
      <p:cxnSp>
        <p:nvCxnSpPr>
          <p:cNvPr id="242" name="Straight Arrow Connector 241"/>
          <p:cNvCxnSpPr>
            <a:stCxn id="90" idx="3"/>
            <a:endCxn id="255" idx="4"/>
          </p:cNvCxnSpPr>
          <p:nvPr/>
        </p:nvCxnSpPr>
        <p:spPr>
          <a:xfrm>
            <a:off x="7516229" y="4043281"/>
            <a:ext cx="475783"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73" idx="3"/>
            <a:endCxn id="255" idx="3"/>
          </p:cNvCxnSpPr>
          <p:nvPr/>
        </p:nvCxnSpPr>
        <p:spPr>
          <a:xfrm flipV="1">
            <a:off x="6082376" y="4338560"/>
            <a:ext cx="2222694" cy="998086"/>
          </a:xfrm>
          <a:prstGeom prst="bentConnector3">
            <a:avLst>
              <a:gd name="adj1" fmla="val 10003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hlinkClick r:id="rId12"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9" name="TextBox 68"/>
          <p:cNvSpPr txBox="1"/>
          <p:nvPr/>
        </p:nvSpPr>
        <p:spPr>
          <a:xfrm>
            <a:off x="1143000" y="315032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9" name="Straight Arrow Connector 8"/>
          <p:cNvCxnSpPr>
            <a:stCxn id="59" idx="2"/>
            <a:endCxn id="73" idx="0"/>
          </p:cNvCxnSpPr>
          <p:nvPr/>
        </p:nvCxnSpPr>
        <p:spPr>
          <a:xfrm flipH="1">
            <a:off x="5568026" y="4504291"/>
            <a:ext cx="10530" cy="48945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39959" y="453022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70" name="Oval 69">
            <a:hlinkClick r:id="rId6" action="ppaction://hlinksldjump"/>
          </p:cNvPr>
          <p:cNvSpPr/>
          <p:nvPr/>
        </p:nvSpPr>
        <p:spPr>
          <a:xfrm>
            <a:off x="3013888" y="227321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71" name="Oval 70">
            <a:hlinkClick r:id="rId10" action="ppaction://hlinksldjump"/>
          </p:cNvPr>
          <p:cNvSpPr/>
          <p:nvPr/>
        </p:nvSpPr>
        <p:spPr>
          <a:xfrm>
            <a:off x="1500375" y="371638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77" name="Oval 76">
            <a:hlinkClick r:id="rId7" action="ppaction://hlinksldjump"/>
          </p:cNvPr>
          <p:cNvSpPr/>
          <p:nvPr/>
        </p:nvSpPr>
        <p:spPr>
          <a:xfrm>
            <a:off x="2895600" y="371046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9002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and Purpose of the Reference Model </a:t>
            </a:r>
            <a:br>
              <a:rPr lang="en-US" dirty="0" smtClean="0"/>
            </a:br>
            <a:r>
              <a:rPr lang="en-US" dirty="0" smtClean="0"/>
              <a:t>(1 of 6)</a:t>
            </a:r>
            <a:endParaRPr lang="en-US" dirty="0"/>
          </a:p>
        </p:txBody>
      </p:sp>
      <p:sp>
        <p:nvSpPr>
          <p:cNvPr id="3" name="Content Placeholder 2"/>
          <p:cNvSpPr>
            <a:spLocks noGrp="1"/>
          </p:cNvSpPr>
          <p:nvPr>
            <p:ph sz="quarter" idx="1"/>
          </p:nvPr>
        </p:nvSpPr>
        <p:spPr/>
        <p:txBody>
          <a:bodyPr>
            <a:normAutofit/>
          </a:bodyPr>
          <a:lstStyle/>
          <a:p>
            <a:pPr marL="0" indent="0">
              <a:buNone/>
            </a:pPr>
            <a:r>
              <a:rPr lang="en-US" b="1" dirty="0" smtClean="0"/>
              <a:t>Mobile Learning as a New Learning Paradigm</a:t>
            </a:r>
          </a:p>
          <a:p>
            <a:pPr marL="0" indent="0">
              <a:buNone/>
            </a:pPr>
            <a:r>
              <a:rPr lang="en-US" dirty="0" smtClean="0"/>
              <a:t>ADL's </a:t>
            </a:r>
            <a:r>
              <a:rPr lang="en-US" dirty="0" smtClean="0">
                <a:hlinkClick r:id="rId3"/>
              </a:rPr>
              <a:t>Mobile Training Implementation Framework (</a:t>
            </a:r>
            <a:r>
              <a:rPr lang="en-US" dirty="0" err="1" smtClean="0">
                <a:hlinkClick r:id="rId3"/>
              </a:rPr>
              <a:t>MoTIF</a:t>
            </a:r>
            <a:r>
              <a:rPr lang="en-US" dirty="0" smtClean="0">
                <a:hlinkClick r:id="rId3"/>
              </a:rPr>
              <a:t>)</a:t>
            </a:r>
            <a:r>
              <a:rPr lang="en-US" dirty="0" smtClean="0"/>
              <a:t> research project determined in 2014 that the learning community thinks of mobile learning as a new learning paradigm because: </a:t>
            </a:r>
          </a:p>
          <a:p>
            <a:pPr lvl="1"/>
            <a:r>
              <a:rPr lang="en-US" sz="2000" dirty="0" smtClean="0"/>
              <a:t>The usage patterns and contexts of mobile devices are significantly different than those for desktop computers</a:t>
            </a:r>
          </a:p>
          <a:p>
            <a:pPr lvl="1"/>
            <a:r>
              <a:rPr lang="en-US" sz="2000" dirty="0" smtClean="0"/>
              <a:t>New learning approaches (e.g., PS, spaced learning, user-generated content) are enabled by mobile device capabilities.</a:t>
            </a:r>
          </a:p>
        </p:txBody>
      </p:sp>
      <p:sp>
        <p:nvSpPr>
          <p:cNvPr id="17" name="TextBox 16">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5"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07853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867400" y="2193557"/>
            <a:ext cx="2553430" cy="1287010"/>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Whole test</a:t>
            </a:r>
          </a:p>
        </p:txBody>
      </p:sp>
      <p:sp>
        <p:nvSpPr>
          <p:cNvPr id="50" name="Rectangle 49"/>
          <p:cNvSpPr/>
          <p:nvPr/>
        </p:nvSpPr>
        <p:spPr>
          <a:xfrm>
            <a:off x="3200400" y="2193557"/>
            <a:ext cx="2553430" cy="1287010"/>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Each item</a:t>
            </a:r>
          </a:p>
        </p:txBody>
      </p:sp>
      <p:sp>
        <p:nvSpPr>
          <p:cNvPr id="48" name="Rectangle 47"/>
          <p:cNvSpPr/>
          <p:nvPr/>
        </p:nvSpPr>
        <p:spPr>
          <a:xfrm>
            <a:off x="494570" y="2193557"/>
            <a:ext cx="2553430" cy="1287010"/>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Whole test</a:t>
            </a:r>
          </a:p>
        </p:txBody>
      </p:sp>
      <p:sp>
        <p:nvSpPr>
          <p:cNvPr id="2" name="Title 1"/>
          <p:cNvSpPr>
            <a:spLocks noGrp="1"/>
          </p:cNvSpPr>
          <p:nvPr>
            <p:ph type="title"/>
          </p:nvPr>
        </p:nvSpPr>
        <p:spPr/>
        <p:txBody>
          <a:bodyPr>
            <a:normAutofit/>
          </a:bodyPr>
          <a:lstStyle/>
          <a:p>
            <a:r>
              <a:rPr lang="en-US" dirty="0" smtClean="0"/>
              <a:t>5.7 Construct objective test</a:t>
            </a:r>
            <a:endParaRPr lang="en-US" dirty="0"/>
          </a:p>
        </p:txBody>
      </p:sp>
      <p:sp>
        <p:nvSpPr>
          <p:cNvPr id="6" name="Flowchart: Terminator 5"/>
          <p:cNvSpPr/>
          <p:nvPr/>
        </p:nvSpPr>
        <p:spPr>
          <a:xfrm>
            <a:off x="702486" y="1770779"/>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5436"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6" name="Rectangle 115"/>
          <p:cNvSpPr/>
          <p:nvPr/>
        </p:nvSpPr>
        <p:spPr>
          <a:xfrm>
            <a:off x="1940736"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5.7.2 Determine number of test items needed for each objective</a:t>
            </a:r>
          </a:p>
        </p:txBody>
      </p:sp>
      <p:cxnSp>
        <p:nvCxnSpPr>
          <p:cNvPr id="31" name="Straight Arrow Connector 30"/>
          <p:cNvCxnSpPr>
            <a:stCxn id="66" idx="3"/>
            <a:endCxn id="116" idx="1"/>
          </p:cNvCxnSpPr>
          <p:nvPr/>
        </p:nvCxnSpPr>
        <p:spPr>
          <a:xfrm>
            <a:off x="1597836" y="273063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 name="Flowchart: Off-page Connector 137">
            <a:hlinkClick r:id="rId6" action="ppaction://hlinksldjump"/>
          </p:cNvPr>
          <p:cNvSpPr/>
          <p:nvPr/>
        </p:nvSpPr>
        <p:spPr>
          <a:xfrm>
            <a:off x="7470694" y="37338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 </a:t>
            </a:r>
            <a:endParaRPr lang="en-US" sz="800" dirty="0">
              <a:solidFill>
                <a:schemeClr val="tx1"/>
              </a:solidFill>
              <a:latin typeface="Arial" panose="020B0604020202020204" pitchFamily="34" charset="0"/>
              <a:cs typeface="Arial" panose="020B0604020202020204" pitchFamily="34" charset="0"/>
            </a:endParaRPr>
          </a:p>
        </p:txBody>
      </p:sp>
      <p:sp>
        <p:nvSpPr>
          <p:cNvPr id="66" name="Rectangle 65"/>
          <p:cNvSpPr/>
          <p:nvPr/>
        </p:nvSpPr>
        <p:spPr>
          <a:xfrm>
            <a:off x="569136"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5.7.1 Determine mastery levels for test(s)</a:t>
            </a:r>
          </a:p>
        </p:txBody>
      </p:sp>
      <p:cxnSp>
        <p:nvCxnSpPr>
          <p:cNvPr id="15" name="Straight Arrow Connector 14"/>
          <p:cNvCxnSpPr>
            <a:stCxn id="6" idx="2"/>
            <a:endCxn id="66" idx="0"/>
          </p:cNvCxnSpPr>
          <p:nvPr/>
        </p:nvCxnSpPr>
        <p:spPr>
          <a:xfrm>
            <a:off x="1083486" y="1999379"/>
            <a:ext cx="0" cy="3883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43" idx="2"/>
          </p:cNvCxnSpPr>
          <p:nvPr/>
        </p:nvCxnSpPr>
        <p:spPr>
          <a:xfrm>
            <a:off x="7791450" y="3073535"/>
            <a:ext cx="0" cy="66026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303331"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5.7.3 Determine type of item that will best assess learner performance</a:t>
            </a:r>
          </a:p>
        </p:txBody>
      </p:sp>
      <p:sp>
        <p:nvSpPr>
          <p:cNvPr id="42" name="Rectangle 41"/>
          <p:cNvSpPr/>
          <p:nvPr/>
        </p:nvSpPr>
        <p:spPr>
          <a:xfrm>
            <a:off x="5947424"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5.7.5 Write test directions</a:t>
            </a:r>
          </a:p>
        </p:txBody>
      </p:sp>
      <p:sp>
        <p:nvSpPr>
          <p:cNvPr id="43" name="Rectangle 42"/>
          <p:cNvSpPr/>
          <p:nvPr/>
        </p:nvSpPr>
        <p:spPr>
          <a:xfrm>
            <a:off x="7277100"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5.7.6 Conduct formative evaluation of test</a:t>
            </a:r>
          </a:p>
        </p:txBody>
      </p:sp>
      <p:cxnSp>
        <p:nvCxnSpPr>
          <p:cNvPr id="52" name="Straight Arrow Connector 51"/>
          <p:cNvCxnSpPr>
            <a:endCxn id="40" idx="1"/>
          </p:cNvCxnSpPr>
          <p:nvPr/>
        </p:nvCxnSpPr>
        <p:spPr>
          <a:xfrm>
            <a:off x="2969436" y="2730635"/>
            <a:ext cx="33389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0" idx="3"/>
            <a:endCxn id="41" idx="1"/>
          </p:cNvCxnSpPr>
          <p:nvPr/>
        </p:nvCxnSpPr>
        <p:spPr>
          <a:xfrm>
            <a:off x="4332031" y="2730635"/>
            <a:ext cx="2964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3"/>
            <a:endCxn id="42" idx="1"/>
          </p:cNvCxnSpPr>
          <p:nvPr/>
        </p:nvCxnSpPr>
        <p:spPr>
          <a:xfrm>
            <a:off x="5657218" y="2730635"/>
            <a:ext cx="29020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2" idx="3"/>
            <a:endCxn id="43" idx="1"/>
          </p:cNvCxnSpPr>
          <p:nvPr/>
        </p:nvCxnSpPr>
        <p:spPr>
          <a:xfrm>
            <a:off x="6976124" y="2730635"/>
            <a:ext cx="30097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a:hlinkClick r:id="rId7" action="ppaction://hlinksldjump"/>
          </p:cNvPr>
          <p:cNvSpPr/>
          <p:nvPr/>
        </p:nvSpPr>
        <p:spPr>
          <a:xfrm>
            <a:off x="4628518"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5.7.4 Assess item against quality criteria</a:t>
            </a:r>
          </a:p>
        </p:txBody>
      </p:sp>
      <p:sp>
        <p:nvSpPr>
          <p:cNvPr id="34" name="TextBox 33">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5" name="Oval 34">
            <a:hlinkClick r:id="rId7" action="ppaction://hlinksldjump"/>
          </p:cNvPr>
          <p:cNvSpPr/>
          <p:nvPr/>
        </p:nvSpPr>
        <p:spPr>
          <a:xfrm>
            <a:off x="5504818" y="238773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5321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5.8 Construct observation or rating scale instrument</a:t>
            </a:r>
            <a:endParaRPr lang="en-US" dirty="0"/>
          </a:p>
        </p:txBody>
      </p:sp>
      <p:sp>
        <p:nvSpPr>
          <p:cNvPr id="6" name="Flowchart: Terminator 5"/>
          <p:cNvSpPr/>
          <p:nvPr/>
        </p:nvSpPr>
        <p:spPr>
          <a:xfrm>
            <a:off x="702486" y="1770779"/>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5436"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6" name="Rectangle 115"/>
          <p:cNvSpPr/>
          <p:nvPr/>
        </p:nvSpPr>
        <p:spPr>
          <a:xfrm>
            <a:off x="1940736"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5.8.2 Identify the elements to be evaluated</a:t>
            </a:r>
          </a:p>
        </p:txBody>
      </p:sp>
      <p:cxnSp>
        <p:nvCxnSpPr>
          <p:cNvPr id="31" name="Straight Arrow Connector 30"/>
          <p:cNvCxnSpPr>
            <a:stCxn id="66" idx="3"/>
            <a:endCxn id="116" idx="1"/>
          </p:cNvCxnSpPr>
          <p:nvPr/>
        </p:nvCxnSpPr>
        <p:spPr>
          <a:xfrm>
            <a:off x="1597836" y="273063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 name="Flowchart: Off-page Connector 137">
            <a:hlinkClick r:id="rId6" action="ppaction://hlinksldjump"/>
          </p:cNvPr>
          <p:cNvSpPr/>
          <p:nvPr/>
        </p:nvSpPr>
        <p:spPr>
          <a:xfrm>
            <a:off x="7470694" y="37338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 </a:t>
            </a:r>
            <a:endParaRPr lang="en-US" sz="800" dirty="0">
              <a:solidFill>
                <a:schemeClr val="tx1"/>
              </a:solidFill>
              <a:latin typeface="Arial" panose="020B0604020202020204" pitchFamily="34" charset="0"/>
              <a:cs typeface="Arial" panose="020B0604020202020204" pitchFamily="34" charset="0"/>
            </a:endParaRPr>
          </a:p>
        </p:txBody>
      </p:sp>
      <p:sp>
        <p:nvSpPr>
          <p:cNvPr id="66" name="Rectangle 65"/>
          <p:cNvSpPr/>
          <p:nvPr/>
        </p:nvSpPr>
        <p:spPr>
          <a:xfrm>
            <a:off x="569136"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5.8.1 Write assessment directions</a:t>
            </a:r>
          </a:p>
        </p:txBody>
      </p:sp>
      <p:cxnSp>
        <p:nvCxnSpPr>
          <p:cNvPr id="15" name="Straight Arrow Connector 14"/>
          <p:cNvCxnSpPr>
            <a:stCxn id="6" idx="2"/>
            <a:endCxn id="66" idx="0"/>
          </p:cNvCxnSpPr>
          <p:nvPr/>
        </p:nvCxnSpPr>
        <p:spPr>
          <a:xfrm>
            <a:off x="1083486" y="1999379"/>
            <a:ext cx="0" cy="3883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43" idx="2"/>
          </p:cNvCxnSpPr>
          <p:nvPr/>
        </p:nvCxnSpPr>
        <p:spPr>
          <a:xfrm>
            <a:off x="7791450" y="3073535"/>
            <a:ext cx="0" cy="66026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303331"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5.8.3 Paraphrase each element</a:t>
            </a:r>
          </a:p>
        </p:txBody>
      </p:sp>
      <p:sp>
        <p:nvSpPr>
          <p:cNvPr id="41" name="Rectangle 40"/>
          <p:cNvSpPr/>
          <p:nvPr/>
        </p:nvSpPr>
        <p:spPr>
          <a:xfrm>
            <a:off x="4628518"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5.8.4 Sequence the elements on the instrument</a:t>
            </a:r>
          </a:p>
        </p:txBody>
      </p:sp>
      <p:sp>
        <p:nvSpPr>
          <p:cNvPr id="42" name="Rectangle 41"/>
          <p:cNvSpPr/>
          <p:nvPr/>
        </p:nvSpPr>
        <p:spPr>
          <a:xfrm>
            <a:off x="5947424"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5.8.5 Select the type of judgment to be made by evaluator</a:t>
            </a:r>
          </a:p>
        </p:txBody>
      </p:sp>
      <p:sp>
        <p:nvSpPr>
          <p:cNvPr id="43" name="Rectangle 42"/>
          <p:cNvSpPr/>
          <p:nvPr/>
        </p:nvSpPr>
        <p:spPr>
          <a:xfrm>
            <a:off x="7277100" y="238773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5.8.6 Determine how the instrument will be scored</a:t>
            </a:r>
          </a:p>
        </p:txBody>
      </p:sp>
      <p:cxnSp>
        <p:nvCxnSpPr>
          <p:cNvPr id="52" name="Straight Arrow Connector 51"/>
          <p:cNvCxnSpPr>
            <a:endCxn id="40" idx="1"/>
          </p:cNvCxnSpPr>
          <p:nvPr/>
        </p:nvCxnSpPr>
        <p:spPr>
          <a:xfrm>
            <a:off x="2969436" y="2730635"/>
            <a:ext cx="33389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0" idx="3"/>
            <a:endCxn id="41" idx="1"/>
          </p:cNvCxnSpPr>
          <p:nvPr/>
        </p:nvCxnSpPr>
        <p:spPr>
          <a:xfrm>
            <a:off x="4332031" y="2730635"/>
            <a:ext cx="2964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3"/>
            <a:endCxn id="42" idx="1"/>
          </p:cNvCxnSpPr>
          <p:nvPr/>
        </p:nvCxnSpPr>
        <p:spPr>
          <a:xfrm>
            <a:off x="5657218" y="2730635"/>
            <a:ext cx="29020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2" idx="3"/>
            <a:endCxn id="43" idx="1"/>
          </p:cNvCxnSpPr>
          <p:nvPr/>
        </p:nvCxnSpPr>
        <p:spPr>
          <a:xfrm>
            <a:off x="6976124" y="2730635"/>
            <a:ext cx="30097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76642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979005" y="3279094"/>
            <a:ext cx="1186691" cy="870027"/>
            <a:chOff x="1672633" y="5467735"/>
            <a:chExt cx="617133" cy="476250"/>
          </a:xfrm>
        </p:grpSpPr>
        <p:sp>
          <p:nvSpPr>
            <p:cNvPr id="42" name="Rectangle 41"/>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Arrow Connector 42"/>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318509" y="5325919"/>
            <a:ext cx="1186691" cy="870027"/>
            <a:chOff x="1672633" y="5467735"/>
            <a:chExt cx="617133" cy="476250"/>
          </a:xfrm>
        </p:grpSpPr>
        <p:sp>
          <p:nvSpPr>
            <p:cNvPr id="48" name="Rectangle 4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Arrow Connector 4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290309" y="1389202"/>
            <a:ext cx="1186691" cy="870027"/>
            <a:chOff x="1672633" y="5467735"/>
            <a:chExt cx="617133" cy="476250"/>
          </a:xfrm>
        </p:grpSpPr>
        <p:sp>
          <p:nvSpPr>
            <p:cNvPr id="68" name="Rectangle 6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Arrow Connector 6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a:t>6</a:t>
            </a:r>
            <a:r>
              <a:rPr lang="en-US" dirty="0" smtClean="0"/>
              <a:t>. Develop instructional strategy</a:t>
            </a:r>
            <a:endParaRPr lang="en-US" dirty="0"/>
          </a:p>
        </p:txBody>
      </p:sp>
      <p:sp>
        <p:nvSpPr>
          <p:cNvPr id="6" name="Flowchart: Terminator 5"/>
          <p:cNvSpPr/>
          <p:nvPr/>
        </p:nvSpPr>
        <p:spPr>
          <a:xfrm>
            <a:off x="441244" y="1447800"/>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1888"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9" name="Rectangle 118">
            <a:hlinkClick r:id="rId6" action="ppaction://hlinksldjump"/>
          </p:cNvPr>
          <p:cNvSpPr/>
          <p:nvPr/>
        </p:nvSpPr>
        <p:spPr>
          <a:xfrm>
            <a:off x="2401154" y="4419600"/>
            <a:ext cx="1027846" cy="7620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6.4 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applying </a:t>
            </a:r>
            <a:r>
              <a:rPr lang="en-US" sz="800" dirty="0">
                <a:solidFill>
                  <a:schemeClr val="tx1"/>
                </a:solidFill>
                <a:latin typeface="Arial" panose="020B0604020202020204" pitchFamily="34" charset="0"/>
                <a:cs typeface="Arial" panose="020B0604020202020204" pitchFamily="34" charset="0"/>
              </a:rPr>
              <a:t>theoretical mobile learning framework(s) for process </a:t>
            </a:r>
            <a:r>
              <a:rPr lang="en-US" sz="800" dirty="0" smtClean="0">
                <a:solidFill>
                  <a:schemeClr val="tx1"/>
                </a:solidFill>
                <a:latin typeface="Arial" panose="020B0604020202020204" pitchFamily="34" charset="0"/>
                <a:cs typeface="Arial" panose="020B0604020202020204" pitchFamily="34" charset="0"/>
              </a:rPr>
              <a:t>&amp; product (ADL)</a:t>
            </a:r>
            <a:endParaRPr lang="en-US" sz="800" dirty="0">
              <a:solidFill>
                <a:schemeClr val="tx1"/>
              </a:solidFill>
              <a:latin typeface="Arial" panose="020B0604020202020204" pitchFamily="34" charset="0"/>
              <a:cs typeface="Arial" panose="020B0604020202020204" pitchFamily="34" charset="0"/>
            </a:endParaRPr>
          </a:p>
        </p:txBody>
      </p:sp>
      <p:sp>
        <p:nvSpPr>
          <p:cNvPr id="255" name="Flowchart: Off-page Connector 137">
            <a:hlinkClick r:id="rId7" action="ppaction://hlinksldjump"/>
          </p:cNvPr>
          <p:cNvSpPr/>
          <p:nvPr/>
        </p:nvSpPr>
        <p:spPr>
          <a:xfrm>
            <a:off x="8122966" y="556404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7. </a:t>
            </a:r>
            <a:endParaRPr lang="en-US" sz="800" dirty="0">
              <a:solidFill>
                <a:schemeClr val="tx1"/>
              </a:solidFill>
              <a:latin typeface="Arial" panose="020B0604020202020204" pitchFamily="34" charset="0"/>
              <a:cs typeface="Arial" panose="020B0604020202020204" pitchFamily="34" charset="0"/>
            </a:endParaRPr>
          </a:p>
        </p:txBody>
      </p:sp>
      <p:sp>
        <p:nvSpPr>
          <p:cNvPr id="72" name="Diamond 71"/>
          <p:cNvSpPr/>
          <p:nvPr/>
        </p:nvSpPr>
        <p:spPr>
          <a:xfrm>
            <a:off x="228600" y="2078909"/>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6.1 Work in an assumed</a:t>
            </a:r>
            <a:r>
              <a:rPr lang="en-US" sz="800" dirty="0" smtClean="0">
                <a:solidFill>
                  <a:schemeClr val="tx1"/>
                </a:solidFill>
                <a:latin typeface="Arial" panose="020B0604020202020204" pitchFamily="34" charset="0"/>
                <a:cs typeface="Arial" panose="020B0604020202020204" pitchFamily="34" charset="0"/>
              </a:rPr>
              <a:t>/ assigned </a:t>
            </a:r>
            <a:r>
              <a:rPr lang="en-US" sz="800" dirty="0">
                <a:solidFill>
                  <a:schemeClr val="tx1"/>
                </a:solidFill>
                <a:latin typeface="Arial" panose="020B0604020202020204" pitchFamily="34" charset="0"/>
                <a:cs typeface="Arial" panose="020B0604020202020204" pitchFamily="34" charset="0"/>
              </a:rPr>
              <a:t>delivery system?</a:t>
            </a:r>
          </a:p>
        </p:txBody>
      </p:sp>
      <p:sp>
        <p:nvSpPr>
          <p:cNvPr id="138" name="TextBox 137"/>
          <p:cNvSpPr txBox="1"/>
          <p:nvPr/>
        </p:nvSpPr>
        <p:spPr>
          <a:xfrm>
            <a:off x="1392220" y="232361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66" name="Rectangle 65">
            <a:hlinkClick r:id="rId8" action="ppaction://hlinksldjump"/>
          </p:cNvPr>
          <p:cNvSpPr/>
          <p:nvPr/>
        </p:nvSpPr>
        <p:spPr>
          <a:xfrm>
            <a:off x="1079938" y="3372481"/>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6.2 Determine whether </a:t>
            </a:r>
            <a:r>
              <a:rPr lang="en-US" sz="800" dirty="0" err="1">
                <a:solidFill>
                  <a:schemeClr val="tx1"/>
                </a:solidFill>
                <a:latin typeface="Arial" panose="020B0604020202020204" pitchFamily="34" charset="0"/>
                <a:cs typeface="Arial" panose="020B0604020202020204" pitchFamily="34" charset="0"/>
              </a:rPr>
              <a:t>mLearning</a:t>
            </a:r>
            <a:r>
              <a:rPr lang="en-US" sz="800" dirty="0">
                <a:solidFill>
                  <a:schemeClr val="tx1"/>
                </a:solidFill>
                <a:latin typeface="Arial" panose="020B0604020202020204" pitchFamily="34" charset="0"/>
                <a:cs typeface="Arial" panose="020B0604020202020204" pitchFamily="34" charset="0"/>
              </a:rPr>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 to be </a:t>
            </a:r>
            <a:r>
              <a:rPr lang="en-US" sz="800" dirty="0" smtClean="0">
                <a:solidFill>
                  <a:schemeClr val="tx1"/>
                </a:solidFill>
                <a:latin typeface="Arial" panose="020B0604020202020204" pitchFamily="34" charset="0"/>
                <a:cs typeface="Arial" panose="020B0604020202020204" pitchFamily="34" charset="0"/>
              </a:rPr>
              <a:t>used (ADL)</a:t>
            </a:r>
            <a:endParaRPr lang="en-US" sz="800" dirty="0">
              <a:solidFill>
                <a:schemeClr val="tx1"/>
              </a:solidFill>
              <a:latin typeface="Arial" panose="020B0604020202020204" pitchFamily="34" charset="0"/>
              <a:cs typeface="Arial" panose="020B0604020202020204" pitchFamily="34" charset="0"/>
            </a:endParaRPr>
          </a:p>
        </p:txBody>
      </p:sp>
      <p:sp>
        <p:nvSpPr>
          <p:cNvPr id="73" name="Rectangle 72">
            <a:hlinkClick r:id="rId9" action="ppaction://hlinksldjump"/>
          </p:cNvPr>
          <p:cNvSpPr/>
          <p:nvPr/>
        </p:nvSpPr>
        <p:spPr>
          <a:xfrm>
            <a:off x="5390385" y="147523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 </a:t>
            </a:r>
            <a:r>
              <a:rPr lang="en-US" sz="800" dirty="0">
                <a:solidFill>
                  <a:schemeClr val="tx1"/>
                </a:solidFill>
                <a:latin typeface="Arial" panose="020B0604020202020204" pitchFamily="34" charset="0"/>
                <a:cs typeface="Arial" panose="020B0604020202020204" pitchFamily="34" charset="0"/>
              </a:rPr>
              <a:t>Plan the instructional strategy</a:t>
            </a:r>
          </a:p>
        </p:txBody>
      </p:sp>
      <p:sp>
        <p:nvSpPr>
          <p:cNvPr id="83" name="Diamond 82"/>
          <p:cNvSpPr/>
          <p:nvPr/>
        </p:nvSpPr>
        <p:spPr>
          <a:xfrm>
            <a:off x="2321860" y="3254372"/>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6.3 Using </a:t>
            </a:r>
            <a:r>
              <a:rPr lang="en-US" sz="800" dirty="0" err="1">
                <a:solidFill>
                  <a:schemeClr val="tx1"/>
                </a:solidFill>
                <a:latin typeface="Arial" panose="020B0604020202020204" pitchFamily="34" charset="0"/>
                <a:cs typeface="Arial" panose="020B0604020202020204" pitchFamily="34" charset="0"/>
              </a:rPr>
              <a:t>mLearning</a:t>
            </a:r>
            <a:r>
              <a:rPr lang="en-US" sz="800" dirty="0">
                <a:solidFill>
                  <a:schemeClr val="tx1"/>
                </a:solidFill>
                <a:latin typeface="Arial" panose="020B0604020202020204" pitchFamily="34" charset="0"/>
                <a:cs typeface="Arial" panose="020B0604020202020204" pitchFamily="34" charset="0"/>
              </a:rPr>
              <a:t> approach</a:t>
            </a:r>
            <a:r>
              <a:rPr lang="en-US" sz="800" dirty="0" smtClean="0">
                <a:solidFill>
                  <a:schemeClr val="tx1"/>
                </a:solidFill>
                <a:latin typeface="Arial" panose="020B0604020202020204" pitchFamily="34" charset="0"/>
                <a:cs typeface="Arial" panose="020B0604020202020204" pitchFamily="34" charset="0"/>
              </a:rPr>
              <a:t>? (ADL) </a:t>
            </a:r>
            <a:endParaRPr lang="en-US" sz="800"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a:stCxn id="6" idx="2"/>
            <a:endCxn id="72" idx="0"/>
          </p:cNvCxnSpPr>
          <p:nvPr/>
        </p:nvCxnSpPr>
        <p:spPr>
          <a:xfrm>
            <a:off x="822244" y="1676400"/>
            <a:ext cx="0" cy="4025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2" idx="2"/>
            <a:endCxn id="66" idx="1"/>
          </p:cNvCxnSpPr>
          <p:nvPr/>
        </p:nvCxnSpPr>
        <p:spPr>
          <a:xfrm rot="16200000" flipH="1">
            <a:off x="593865" y="3229308"/>
            <a:ext cx="714452" cy="25769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6" idx="3"/>
            <a:endCxn id="83" idx="1"/>
          </p:cNvCxnSpPr>
          <p:nvPr/>
        </p:nvCxnSpPr>
        <p:spPr>
          <a:xfrm>
            <a:off x="2108638" y="3715381"/>
            <a:ext cx="213222"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a:hlinkClick r:id="rId10" action="ppaction://hlinksldjump"/>
          </p:cNvPr>
          <p:cNvSpPr/>
          <p:nvPr/>
        </p:nvSpPr>
        <p:spPr>
          <a:xfrm>
            <a:off x="2401154" y="5410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6.5 </a:t>
            </a:r>
            <a:r>
              <a:rPr lang="en-US" sz="800" dirty="0" smtClean="0">
                <a:solidFill>
                  <a:schemeClr val="tx1"/>
                </a:solidFill>
                <a:latin typeface="Arial" panose="020B0604020202020204" pitchFamily="34" charset="0"/>
                <a:cs typeface="Arial" panose="020B0604020202020204" pitchFamily="34" charset="0"/>
              </a:rPr>
              <a:t>Consider unique characteristics of mobile devices (ADL)</a:t>
            </a:r>
            <a:endParaRPr lang="en-US" sz="800" dirty="0">
              <a:solidFill>
                <a:schemeClr val="tx1"/>
              </a:solidFill>
              <a:latin typeface="Arial" panose="020B0604020202020204" pitchFamily="34" charset="0"/>
              <a:cs typeface="Arial" panose="020B0604020202020204" pitchFamily="34" charset="0"/>
            </a:endParaRPr>
          </a:p>
        </p:txBody>
      </p:sp>
      <p:sp>
        <p:nvSpPr>
          <p:cNvPr id="51" name="Rectangle 50">
            <a:hlinkClick r:id="rId11" action="ppaction://hlinksldjump"/>
          </p:cNvPr>
          <p:cNvSpPr/>
          <p:nvPr/>
        </p:nvSpPr>
        <p:spPr>
          <a:xfrm>
            <a:off x="5390385" y="250393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6.8 </a:t>
            </a:r>
            <a:r>
              <a:rPr lang="en-US" sz="800" dirty="0">
                <a:solidFill>
                  <a:schemeClr val="tx1"/>
                </a:solidFill>
                <a:latin typeface="Arial" panose="020B0604020202020204" pitchFamily="34" charset="0"/>
                <a:cs typeface="Arial" panose="020B0604020202020204" pitchFamily="34" charset="0"/>
              </a:rPr>
              <a:t>Sequence and cluster content</a:t>
            </a:r>
          </a:p>
        </p:txBody>
      </p:sp>
      <p:sp>
        <p:nvSpPr>
          <p:cNvPr id="52" name="Rectangle 51"/>
          <p:cNvSpPr/>
          <p:nvPr/>
        </p:nvSpPr>
        <p:spPr>
          <a:xfrm>
            <a:off x="5394244" y="351940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6.9 </a:t>
            </a:r>
            <a:r>
              <a:rPr lang="en-US" sz="800" dirty="0">
                <a:solidFill>
                  <a:schemeClr val="tx1"/>
                </a:solidFill>
                <a:latin typeface="Arial" panose="020B0604020202020204" pitchFamily="34" charset="0"/>
                <a:cs typeface="Arial" panose="020B0604020202020204" pitchFamily="34" charset="0"/>
              </a:rPr>
              <a:t>Choose learner groupings for learning components</a:t>
            </a:r>
          </a:p>
        </p:txBody>
      </p:sp>
      <p:sp>
        <p:nvSpPr>
          <p:cNvPr id="53" name="Rectangle 52">
            <a:hlinkClick r:id="rId12" action="ppaction://hlinksldjump"/>
          </p:cNvPr>
          <p:cNvSpPr/>
          <p:nvPr/>
        </p:nvSpPr>
        <p:spPr>
          <a:xfrm>
            <a:off x="5394244" y="45119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6.10 </a:t>
            </a:r>
            <a:r>
              <a:rPr lang="en-US" sz="800" dirty="0">
                <a:solidFill>
                  <a:schemeClr val="tx1"/>
                </a:solidFill>
                <a:latin typeface="Arial" panose="020B0604020202020204" pitchFamily="34" charset="0"/>
                <a:cs typeface="Arial" panose="020B0604020202020204" pitchFamily="34" charset="0"/>
              </a:rPr>
              <a:t>Select media to deliver learning components</a:t>
            </a:r>
          </a:p>
        </p:txBody>
      </p:sp>
      <p:sp>
        <p:nvSpPr>
          <p:cNvPr id="54" name="Rectangle 53"/>
          <p:cNvSpPr/>
          <p:nvPr/>
        </p:nvSpPr>
        <p:spPr>
          <a:xfrm>
            <a:off x="5394244" y="5486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6.11 </a:t>
            </a:r>
            <a:r>
              <a:rPr lang="en-US" sz="800" dirty="0">
                <a:solidFill>
                  <a:schemeClr val="tx1"/>
                </a:solidFill>
                <a:latin typeface="Arial" panose="020B0604020202020204" pitchFamily="34" charset="0"/>
                <a:cs typeface="Arial" panose="020B0604020202020204" pitchFamily="34" charset="0"/>
              </a:rPr>
              <a:t>Assign objectives to lessons or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learning </a:t>
            </a:r>
            <a:r>
              <a:rPr lang="en-US" sz="800" dirty="0">
                <a:solidFill>
                  <a:schemeClr val="tx1"/>
                </a:solidFill>
                <a:latin typeface="Arial" panose="020B0604020202020204" pitchFamily="34" charset="0"/>
                <a:cs typeface="Arial" panose="020B0604020202020204" pitchFamily="34" charset="0"/>
              </a:rPr>
              <a:t>sessions</a:t>
            </a:r>
          </a:p>
        </p:txBody>
      </p:sp>
      <p:sp>
        <p:nvSpPr>
          <p:cNvPr id="56" name="Rectangle 55">
            <a:hlinkClick r:id="rId13" action="ppaction://hlinksldjump"/>
          </p:cNvPr>
          <p:cNvSpPr/>
          <p:nvPr/>
        </p:nvSpPr>
        <p:spPr>
          <a:xfrm>
            <a:off x="6667500" y="45119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6.12 </a:t>
            </a:r>
            <a:r>
              <a:rPr lang="en-US" sz="800" dirty="0">
                <a:solidFill>
                  <a:schemeClr val="tx1"/>
                </a:solidFill>
                <a:latin typeface="Arial" panose="020B0604020202020204" pitchFamily="34" charset="0"/>
                <a:cs typeface="Arial" panose="020B0604020202020204" pitchFamily="34" charset="0"/>
              </a:rPr>
              <a:t>Consolidate media selections</a:t>
            </a:r>
          </a:p>
        </p:txBody>
      </p:sp>
      <p:sp>
        <p:nvSpPr>
          <p:cNvPr id="57" name="Rectangle 56">
            <a:hlinkClick r:id="rId14" action="ppaction://hlinksldjump"/>
          </p:cNvPr>
          <p:cNvSpPr/>
          <p:nvPr/>
        </p:nvSpPr>
        <p:spPr>
          <a:xfrm>
            <a:off x="7929372" y="450684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6.13 </a:t>
            </a:r>
            <a:r>
              <a:rPr lang="en-US" sz="800" dirty="0">
                <a:solidFill>
                  <a:schemeClr val="tx1"/>
                </a:solidFill>
                <a:latin typeface="Arial" panose="020B0604020202020204" pitchFamily="34" charset="0"/>
                <a:cs typeface="Arial" panose="020B0604020202020204" pitchFamily="34" charset="0"/>
              </a:rPr>
              <a:t>Create Instructional Strategies document</a:t>
            </a:r>
          </a:p>
        </p:txBody>
      </p:sp>
      <p:cxnSp>
        <p:nvCxnSpPr>
          <p:cNvPr id="25" name="Elbow Connector 24"/>
          <p:cNvCxnSpPr>
            <a:stCxn id="72" idx="3"/>
            <a:endCxn id="83" idx="0"/>
          </p:cNvCxnSpPr>
          <p:nvPr/>
        </p:nvCxnSpPr>
        <p:spPr>
          <a:xfrm>
            <a:off x="1415888" y="2539919"/>
            <a:ext cx="1499616" cy="714453"/>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9" idx="2"/>
            <a:endCxn id="50" idx="0"/>
          </p:cNvCxnSpPr>
          <p:nvPr/>
        </p:nvCxnSpPr>
        <p:spPr>
          <a:xfrm>
            <a:off x="2915077" y="5181600"/>
            <a:ext cx="427" cy="2286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83" idx="3"/>
            <a:endCxn id="73" idx="1"/>
          </p:cNvCxnSpPr>
          <p:nvPr/>
        </p:nvCxnSpPr>
        <p:spPr>
          <a:xfrm flipV="1">
            <a:off x="3509148" y="1818132"/>
            <a:ext cx="1881237" cy="1897250"/>
          </a:xfrm>
          <a:prstGeom prst="bentConnector3">
            <a:avLst>
              <a:gd name="adj1" fmla="val 4562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73" idx="2"/>
            <a:endCxn id="51" idx="0"/>
          </p:cNvCxnSpPr>
          <p:nvPr/>
        </p:nvCxnSpPr>
        <p:spPr>
          <a:xfrm>
            <a:off x="5904735" y="2161032"/>
            <a:ext cx="0" cy="3429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9" name="Elbow Connector 238"/>
          <p:cNvCxnSpPr>
            <a:stCxn id="51" idx="2"/>
            <a:endCxn id="52" idx="0"/>
          </p:cNvCxnSpPr>
          <p:nvPr/>
        </p:nvCxnSpPr>
        <p:spPr>
          <a:xfrm rot="16200000" flipH="1">
            <a:off x="5741829" y="3352637"/>
            <a:ext cx="329670" cy="3859"/>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52" idx="2"/>
            <a:endCxn id="53" idx="0"/>
          </p:cNvCxnSpPr>
          <p:nvPr/>
        </p:nvCxnSpPr>
        <p:spPr>
          <a:xfrm>
            <a:off x="5908594" y="4205202"/>
            <a:ext cx="0" cy="30678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53" idx="2"/>
            <a:endCxn id="54" idx="0"/>
          </p:cNvCxnSpPr>
          <p:nvPr/>
        </p:nvCxnSpPr>
        <p:spPr>
          <a:xfrm>
            <a:off x="5908594" y="5197791"/>
            <a:ext cx="0" cy="2886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54" idx="3"/>
            <a:endCxn id="56" idx="1"/>
          </p:cNvCxnSpPr>
          <p:nvPr/>
        </p:nvCxnSpPr>
        <p:spPr>
          <a:xfrm flipV="1">
            <a:off x="6422944" y="4854891"/>
            <a:ext cx="244556" cy="97440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56" idx="3"/>
            <a:endCxn id="57" idx="1"/>
          </p:cNvCxnSpPr>
          <p:nvPr/>
        </p:nvCxnSpPr>
        <p:spPr>
          <a:xfrm flipV="1">
            <a:off x="7696200" y="4849746"/>
            <a:ext cx="233172" cy="514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57" idx="2"/>
          </p:cNvCxnSpPr>
          <p:nvPr/>
        </p:nvCxnSpPr>
        <p:spPr>
          <a:xfrm>
            <a:off x="8443722" y="5192646"/>
            <a:ext cx="0" cy="37139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07004" y="300197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9" name="TextBox 88"/>
          <p:cNvSpPr txBox="1"/>
          <p:nvPr/>
        </p:nvSpPr>
        <p:spPr>
          <a:xfrm>
            <a:off x="2895600" y="41148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1" name="Straight Arrow Connector 90"/>
          <p:cNvCxnSpPr>
            <a:stCxn id="83" idx="2"/>
            <a:endCxn id="119" idx="0"/>
          </p:cNvCxnSpPr>
          <p:nvPr/>
        </p:nvCxnSpPr>
        <p:spPr>
          <a:xfrm flipH="1">
            <a:off x="2915077" y="4176392"/>
            <a:ext cx="427" cy="24320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448256" y="349866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98" name="TextBox 97">
            <a:hlinkClick r:id="rId1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1" name="Rectangle 110">
            <a:hlinkClick r:id="rId16" action="ppaction://hlinksldjump"/>
          </p:cNvPr>
          <p:cNvSpPr/>
          <p:nvPr/>
        </p:nvSpPr>
        <p:spPr>
          <a:xfrm>
            <a:off x="3858491" y="5410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6.6 Consider instructional </a:t>
            </a:r>
            <a:r>
              <a:rPr lang="en-US" sz="800" dirty="0">
                <a:solidFill>
                  <a:schemeClr val="tx1"/>
                </a:solidFill>
                <a:latin typeface="Arial" panose="020B0604020202020204" pitchFamily="34" charset="0"/>
                <a:cs typeface="Arial" panose="020B0604020202020204" pitchFamily="34" charset="0"/>
              </a:rPr>
              <a:t>design </a:t>
            </a:r>
            <a:r>
              <a:rPr lang="en-US" sz="800" dirty="0" smtClean="0">
                <a:solidFill>
                  <a:schemeClr val="tx1"/>
                </a:solidFill>
                <a:latin typeface="Arial" panose="020B0604020202020204" pitchFamily="34" charset="0"/>
                <a:cs typeface="Arial" panose="020B0604020202020204" pitchFamily="34" charset="0"/>
              </a:rPr>
              <a:t>principles for mobile learning</a:t>
            </a:r>
            <a:endParaRPr lang="en-US" sz="800" dirty="0">
              <a:solidFill>
                <a:schemeClr val="tx1"/>
              </a:solidFill>
              <a:latin typeface="Arial" panose="020B0604020202020204" pitchFamily="34" charset="0"/>
              <a:cs typeface="Arial" panose="020B0604020202020204" pitchFamily="34" charset="0"/>
            </a:endParaRPr>
          </a:p>
          <a:p>
            <a:pPr algn="ctr"/>
            <a:r>
              <a:rPr lang="en-US" sz="800" dirty="0" smtClean="0">
                <a:solidFill>
                  <a:schemeClr val="tx1"/>
                </a:solidFill>
                <a:latin typeface="Arial" panose="020B0604020202020204" pitchFamily="34" charset="0"/>
                <a:cs typeface="Arial" panose="020B0604020202020204" pitchFamily="34" charset="0"/>
              </a:rPr>
              <a:t>(ADL)</a:t>
            </a:r>
            <a:endParaRPr lang="en-US" sz="80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a:stCxn id="50" idx="3"/>
            <a:endCxn id="111" idx="1"/>
          </p:cNvCxnSpPr>
          <p:nvPr/>
        </p:nvCxnSpPr>
        <p:spPr>
          <a:xfrm>
            <a:off x="3429854" y="5753100"/>
            <a:ext cx="42863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11" idx="0"/>
            <a:endCxn id="73" idx="1"/>
          </p:cNvCxnSpPr>
          <p:nvPr/>
        </p:nvCxnSpPr>
        <p:spPr>
          <a:xfrm rot="5400000" flipH="1" flipV="1">
            <a:off x="3085579" y="3105394"/>
            <a:ext cx="3592068" cy="101754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Oval 111">
            <a:hlinkClick r:id="rId6" action="ppaction://hlinksldjump"/>
          </p:cNvPr>
          <p:cNvSpPr/>
          <p:nvPr/>
        </p:nvSpPr>
        <p:spPr>
          <a:xfrm>
            <a:off x="3276600" y="44196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13" name="Oval 112">
            <a:hlinkClick r:id="rId16" action="ppaction://hlinksldjump"/>
          </p:cNvPr>
          <p:cNvSpPr/>
          <p:nvPr/>
        </p:nvSpPr>
        <p:spPr>
          <a:xfrm>
            <a:off x="4734791" y="5425396"/>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14" name="Oval 113">
            <a:hlinkClick r:id="rId11" action="ppaction://hlinksldjump"/>
          </p:cNvPr>
          <p:cNvSpPr/>
          <p:nvPr/>
        </p:nvSpPr>
        <p:spPr>
          <a:xfrm>
            <a:off x="6265713" y="250393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15" name="Oval 114">
            <a:hlinkClick r:id="rId12" action="ppaction://hlinksldjump"/>
          </p:cNvPr>
          <p:cNvSpPr/>
          <p:nvPr/>
        </p:nvSpPr>
        <p:spPr>
          <a:xfrm>
            <a:off x="6270544" y="451199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16" name="Oval 115">
            <a:hlinkClick r:id="rId13" action="ppaction://hlinksldjump"/>
          </p:cNvPr>
          <p:cNvSpPr/>
          <p:nvPr/>
        </p:nvSpPr>
        <p:spPr>
          <a:xfrm>
            <a:off x="7543800" y="451199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17" name="Oval 116">
            <a:hlinkClick r:id="rId14" action="ppaction://hlinksldjump"/>
          </p:cNvPr>
          <p:cNvSpPr/>
          <p:nvPr/>
        </p:nvSpPr>
        <p:spPr>
          <a:xfrm>
            <a:off x="8797642" y="451425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24415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6.2 Determine whether </a:t>
            </a:r>
            <a:r>
              <a:rPr lang="en-US" dirty="0" err="1" smtClean="0"/>
              <a:t>mLearning</a:t>
            </a:r>
            <a:r>
              <a:rPr lang="en-US" dirty="0" smtClean="0"/>
              <a:t> to be used</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(sources indicated by individual item)</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9" name="TextBox 9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51" name="Flowchart: Terminator 50"/>
          <p:cNvSpPr/>
          <p:nvPr/>
        </p:nvSpPr>
        <p:spPr>
          <a:xfrm>
            <a:off x="563880" y="1417320"/>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53" name="Rectangle 52">
            <a:hlinkClick r:id="rId7" action="ppaction://hlinksldjump"/>
          </p:cNvPr>
          <p:cNvSpPr>
            <a:spLocks noChangeAspect="1"/>
          </p:cNvSpPr>
          <p:nvPr/>
        </p:nvSpPr>
        <p:spPr>
          <a:xfrm>
            <a:off x="1783080" y="1958076"/>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6.2.2  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a:t>
            </a:r>
            <a:r>
              <a:rPr lang="en-US" sz="800" dirty="0">
                <a:solidFill>
                  <a:schemeClr val="tx1"/>
                </a:solidFill>
                <a:latin typeface="Arial" panose="020B0604020202020204" pitchFamily="34" charset="0"/>
                <a:cs typeface="Arial" panose="020B0604020202020204" pitchFamily="34" charset="0"/>
              </a:rPr>
              <a:t>to reduce perceived (psychological) barriers to </a:t>
            </a:r>
            <a:r>
              <a:rPr lang="en-US" sz="800" dirty="0" smtClean="0">
                <a:solidFill>
                  <a:schemeClr val="tx1"/>
                </a:solidFill>
                <a:latin typeface="Arial" panose="020B0604020202020204" pitchFamily="34" charset="0"/>
                <a:cs typeface="Arial" panose="020B0604020202020204" pitchFamily="34" charset="0"/>
              </a:rPr>
              <a:t>learning </a:t>
            </a:r>
            <a:r>
              <a:rPr lang="en-US" sz="800" dirty="0">
                <a:solidFill>
                  <a:schemeClr val="tx1"/>
                </a:solidFill>
                <a:latin typeface="Arial" panose="020B0604020202020204" pitchFamily="34" charset="0"/>
                <a:cs typeface="Arial" panose="020B0604020202020204" pitchFamily="34" charset="0"/>
              </a:rPr>
              <a:t>(JISC, 2012)</a:t>
            </a:r>
          </a:p>
        </p:txBody>
      </p:sp>
      <p:cxnSp>
        <p:nvCxnSpPr>
          <p:cNvPr id="54" name="Straight Arrow Connector 53"/>
          <p:cNvCxnSpPr>
            <a:stCxn id="57" idx="3"/>
            <a:endCxn id="53" idx="1"/>
          </p:cNvCxnSpPr>
          <p:nvPr/>
        </p:nvCxnSpPr>
        <p:spPr>
          <a:xfrm>
            <a:off x="1569720" y="2362200"/>
            <a:ext cx="213360" cy="73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Flowchart: Off-page Connector 137">
            <a:hlinkClick r:id="rId3" action="ppaction://hlinksldjump"/>
          </p:cNvPr>
          <p:cNvSpPr/>
          <p:nvPr/>
        </p:nvSpPr>
        <p:spPr>
          <a:xfrm>
            <a:off x="5059680" y="4665068"/>
            <a:ext cx="915140" cy="73018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panose="020B0604020202020204" pitchFamily="34" charset="0"/>
                <a:cs typeface="Arial" panose="020B0604020202020204" pitchFamily="34" charset="0"/>
              </a:rPr>
              <a:t>Go up to 6. and continue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6.3. </a:t>
            </a:r>
            <a:endParaRPr lang="en-US" sz="800" dirty="0">
              <a:solidFill>
                <a:schemeClr val="tx1"/>
              </a:solidFill>
              <a:latin typeface="Arial" panose="020B0604020202020204" pitchFamily="34" charset="0"/>
              <a:cs typeface="Arial" panose="020B0604020202020204" pitchFamily="34" charset="0"/>
            </a:endParaRPr>
          </a:p>
        </p:txBody>
      </p:sp>
      <p:sp>
        <p:nvSpPr>
          <p:cNvPr id="57" name="Rectangle 56"/>
          <p:cNvSpPr>
            <a:spLocks noChangeAspect="1"/>
          </p:cNvSpPr>
          <p:nvPr/>
        </p:nvSpPr>
        <p:spPr>
          <a:xfrm>
            <a:off x="335280" y="1950720"/>
            <a:ext cx="1234440" cy="82296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6.2.1 Consider results of 3.4 and 3.5 (performance </a:t>
            </a:r>
            <a:r>
              <a:rPr lang="en-US" sz="800" dirty="0" smtClean="0">
                <a:solidFill>
                  <a:schemeClr val="tx1"/>
                </a:solidFill>
                <a:latin typeface="Arial" panose="020B0604020202020204" pitchFamily="34" charset="0"/>
                <a:cs typeface="Arial" panose="020B0604020202020204" pitchFamily="34" charset="0"/>
              </a:rPr>
              <a:t>&amp; </a:t>
            </a:r>
            <a:r>
              <a:rPr lang="en-US" sz="800" dirty="0">
                <a:solidFill>
                  <a:schemeClr val="tx1"/>
                </a:solidFill>
                <a:latin typeface="Arial" panose="020B0604020202020204" pitchFamily="34" charset="0"/>
                <a:cs typeface="Arial" panose="020B0604020202020204" pitchFamily="34" charset="0"/>
              </a:rPr>
              <a:t>learning context analysis) (ADL)</a:t>
            </a:r>
          </a:p>
        </p:txBody>
      </p:sp>
      <p:cxnSp>
        <p:nvCxnSpPr>
          <p:cNvPr id="59" name="Straight Arrow Connector 58"/>
          <p:cNvCxnSpPr>
            <a:stCxn id="51" idx="2"/>
            <a:endCxn id="57" idx="0"/>
          </p:cNvCxnSpPr>
          <p:nvPr/>
        </p:nvCxnSpPr>
        <p:spPr>
          <a:xfrm>
            <a:off x="944880" y="1645920"/>
            <a:ext cx="7620" cy="304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a:spLocks noChangeAspect="1"/>
          </p:cNvSpPr>
          <p:nvPr/>
        </p:nvSpPr>
        <p:spPr>
          <a:xfrm>
            <a:off x="3230880" y="1958076"/>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6.2.3 Consider physical barriers to mobile use (accessibility) (ADL)</a:t>
            </a:r>
          </a:p>
        </p:txBody>
      </p:sp>
      <p:sp>
        <p:nvSpPr>
          <p:cNvPr id="62" name="Rectangle 61">
            <a:hlinkClick r:id="rId8" action="ppaction://hlinksldjump"/>
          </p:cNvPr>
          <p:cNvSpPr>
            <a:spLocks noChangeAspect="1"/>
          </p:cNvSpPr>
          <p:nvPr/>
        </p:nvSpPr>
        <p:spPr>
          <a:xfrm>
            <a:off x="4678680" y="1958076"/>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6.2.4 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a:t>
            </a:r>
            <a:r>
              <a:rPr lang="en-US" sz="800" dirty="0">
                <a:solidFill>
                  <a:schemeClr val="tx1"/>
                </a:solidFill>
                <a:latin typeface="Arial" panose="020B0604020202020204" pitchFamily="34" charset="0"/>
                <a:cs typeface="Arial" panose="020B0604020202020204" pitchFamily="34" charset="0"/>
              </a:rPr>
              <a:t>for learner access to learning from anywhere at anytime (ADL)</a:t>
            </a:r>
          </a:p>
        </p:txBody>
      </p:sp>
      <p:sp>
        <p:nvSpPr>
          <p:cNvPr id="63" name="Rectangle 62">
            <a:hlinkClick r:id="rId9" action="ppaction://hlinksldjump"/>
          </p:cNvPr>
          <p:cNvSpPr>
            <a:spLocks noChangeAspect="1"/>
          </p:cNvSpPr>
          <p:nvPr/>
        </p:nvSpPr>
        <p:spPr>
          <a:xfrm>
            <a:off x="6126480" y="19507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6.2.5 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a:t>
            </a:r>
            <a:r>
              <a:rPr lang="en-US" sz="800" dirty="0">
                <a:solidFill>
                  <a:schemeClr val="tx1"/>
                </a:solidFill>
                <a:latin typeface="Arial" panose="020B0604020202020204" pitchFamily="34" charset="0"/>
                <a:cs typeface="Arial" panose="020B0604020202020204" pitchFamily="34" charset="0"/>
              </a:rPr>
              <a:t>for learners to fit learning into their otherwise idle moments (JISC, 2012)</a:t>
            </a:r>
          </a:p>
        </p:txBody>
      </p:sp>
      <p:sp>
        <p:nvSpPr>
          <p:cNvPr id="64" name="Rectangle 63">
            <a:hlinkClick r:id="rId10" action="ppaction://hlinksldjump"/>
          </p:cNvPr>
          <p:cNvSpPr>
            <a:spLocks noChangeAspect="1"/>
          </p:cNvSpPr>
          <p:nvPr/>
        </p:nvSpPr>
        <p:spPr>
          <a:xfrm>
            <a:off x="7574280" y="19507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6.2.6 Consider need for immediacy of communication (JISC, 2012)</a:t>
            </a:r>
          </a:p>
        </p:txBody>
      </p:sp>
      <p:cxnSp>
        <p:nvCxnSpPr>
          <p:cNvPr id="65" name="Straight Arrow Connector 64"/>
          <p:cNvCxnSpPr>
            <a:stCxn id="53" idx="3"/>
            <a:endCxn id="60" idx="1"/>
          </p:cNvCxnSpPr>
          <p:nvPr/>
        </p:nvCxnSpPr>
        <p:spPr>
          <a:xfrm>
            <a:off x="3017520" y="2369556"/>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0" idx="3"/>
            <a:endCxn id="62" idx="1"/>
          </p:cNvCxnSpPr>
          <p:nvPr/>
        </p:nvCxnSpPr>
        <p:spPr>
          <a:xfrm>
            <a:off x="4465320" y="2369556"/>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2" idx="3"/>
            <a:endCxn id="63" idx="1"/>
          </p:cNvCxnSpPr>
          <p:nvPr/>
        </p:nvCxnSpPr>
        <p:spPr>
          <a:xfrm flipV="1">
            <a:off x="5913120" y="2362200"/>
            <a:ext cx="213360" cy="73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3" idx="3"/>
            <a:endCxn id="64" idx="1"/>
          </p:cNvCxnSpPr>
          <p:nvPr/>
        </p:nvCxnSpPr>
        <p:spPr>
          <a:xfrm>
            <a:off x="7360920" y="23622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ectangle 69">
            <a:hlinkClick r:id="rId11" action="ppaction://hlinksldjump"/>
          </p:cNvPr>
          <p:cNvSpPr/>
          <p:nvPr/>
        </p:nvSpPr>
        <p:spPr>
          <a:xfrm>
            <a:off x="1783080" y="32461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6.2.8 If BYOD </a:t>
            </a:r>
            <a:r>
              <a:rPr lang="en-US" sz="800" dirty="0" smtClean="0">
                <a:solidFill>
                  <a:schemeClr val="tx1"/>
                </a:solidFill>
                <a:latin typeface="Arial" panose="020B0604020202020204" pitchFamily="34" charset="0"/>
                <a:cs typeface="Arial" panose="020B0604020202020204" pitchFamily="34" charset="0"/>
              </a:rPr>
              <a:t>is</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required, consider barriers to keeping and handling enterprise info on user </a:t>
            </a:r>
            <a:r>
              <a:rPr lang="en-US" sz="800" dirty="0" smtClean="0">
                <a:solidFill>
                  <a:schemeClr val="tx1"/>
                </a:solidFill>
                <a:latin typeface="Arial" panose="020B0604020202020204" pitchFamily="34" charset="0"/>
                <a:cs typeface="Arial" panose="020B0604020202020204" pitchFamily="34" charset="0"/>
              </a:rPr>
              <a:t>devices (</a:t>
            </a:r>
            <a:r>
              <a:rPr lang="en-US" sz="800" dirty="0" err="1" smtClean="0">
                <a:solidFill>
                  <a:schemeClr val="tx1"/>
                </a:solidFill>
                <a:latin typeface="Arial" panose="020B0604020202020204" pitchFamily="34" charset="0"/>
                <a:cs typeface="Arial" panose="020B0604020202020204" pitchFamily="34" charset="0"/>
              </a:rPr>
              <a:t>Udell</a:t>
            </a:r>
            <a:r>
              <a:rPr lang="en-US" sz="800" dirty="0" smtClean="0">
                <a:solidFill>
                  <a:schemeClr val="tx1"/>
                </a:solidFill>
                <a:latin typeface="Arial" panose="020B0604020202020204" pitchFamily="34" charset="0"/>
                <a:cs typeface="Arial" panose="020B0604020202020204" pitchFamily="34" charset="0"/>
              </a:rPr>
              <a:t>, 2015)</a:t>
            </a:r>
            <a:endParaRPr lang="en-US" sz="8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3230880" y="32461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6.2.9 Consider need for on-the-move contact with mentors, tutors, or other learners (JISC, 2012)</a:t>
            </a:r>
          </a:p>
        </p:txBody>
      </p:sp>
      <p:sp>
        <p:nvSpPr>
          <p:cNvPr id="72" name="Rectangle 71"/>
          <p:cNvSpPr>
            <a:spLocks noChangeAspect="1"/>
          </p:cNvSpPr>
          <p:nvPr/>
        </p:nvSpPr>
        <p:spPr>
          <a:xfrm>
            <a:off x="4678680" y="32461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6.2.10 Consider need to record data and capture the process of learning wherever it happens (JISC, 2012)</a:t>
            </a:r>
          </a:p>
        </p:txBody>
      </p:sp>
      <p:sp>
        <p:nvSpPr>
          <p:cNvPr id="73" name="Rectangle 72"/>
          <p:cNvSpPr>
            <a:spLocks noChangeAspect="1"/>
          </p:cNvSpPr>
          <p:nvPr/>
        </p:nvSpPr>
        <p:spPr>
          <a:xfrm>
            <a:off x="6126480" y="32461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6.2.11 Consider need for just in time e-learning resources (ADL)</a:t>
            </a:r>
          </a:p>
        </p:txBody>
      </p:sp>
      <p:sp>
        <p:nvSpPr>
          <p:cNvPr id="74" name="Rectangle 73"/>
          <p:cNvSpPr>
            <a:spLocks noChangeAspect="1"/>
          </p:cNvSpPr>
          <p:nvPr/>
        </p:nvSpPr>
        <p:spPr>
          <a:xfrm>
            <a:off x="7574280" y="32461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6.2.12 Consider need for learner-centered approach through peer-to-peer networks (JISC, 2012)</a:t>
            </a:r>
          </a:p>
        </p:txBody>
      </p:sp>
      <p:cxnSp>
        <p:nvCxnSpPr>
          <p:cNvPr id="75" name="Straight Arrow Connector 74"/>
          <p:cNvCxnSpPr>
            <a:stCxn id="70" idx="3"/>
            <a:endCxn id="71" idx="1"/>
          </p:cNvCxnSpPr>
          <p:nvPr/>
        </p:nvCxnSpPr>
        <p:spPr>
          <a:xfrm>
            <a:off x="3017520" y="36576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1" idx="3"/>
            <a:endCxn id="72" idx="1"/>
          </p:cNvCxnSpPr>
          <p:nvPr/>
        </p:nvCxnSpPr>
        <p:spPr>
          <a:xfrm>
            <a:off x="4465320" y="36576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2" idx="3"/>
            <a:endCxn id="73" idx="1"/>
          </p:cNvCxnSpPr>
          <p:nvPr/>
        </p:nvCxnSpPr>
        <p:spPr>
          <a:xfrm>
            <a:off x="5913120" y="36576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a:hlinkClick r:id="rId12" action="ppaction://hlinksldjump"/>
          </p:cNvPr>
          <p:cNvSpPr>
            <a:spLocks noChangeAspect="1"/>
          </p:cNvSpPr>
          <p:nvPr/>
        </p:nvSpPr>
        <p:spPr>
          <a:xfrm>
            <a:off x="335280" y="46177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6.2.13 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a:t>
            </a:r>
            <a:r>
              <a:rPr lang="en-US" sz="800" dirty="0">
                <a:solidFill>
                  <a:schemeClr val="tx1"/>
                </a:solidFill>
                <a:latin typeface="Arial" panose="020B0604020202020204" pitchFamily="34" charset="0"/>
                <a:cs typeface="Arial" panose="020B0604020202020204" pitchFamily="34" charset="0"/>
              </a:rPr>
              <a:t>for learners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to </a:t>
            </a:r>
            <a:r>
              <a:rPr lang="en-US" sz="800" dirty="0">
                <a:solidFill>
                  <a:schemeClr val="tx1"/>
                </a:solidFill>
                <a:latin typeface="Arial" panose="020B0604020202020204" pitchFamily="34" charset="0"/>
                <a:cs typeface="Arial" panose="020B0604020202020204" pitchFamily="34" charset="0"/>
              </a:rPr>
              <a:t>receive reminders </a:t>
            </a:r>
            <a:r>
              <a:rPr lang="en-US" sz="800" dirty="0" smtClean="0">
                <a:solidFill>
                  <a:schemeClr val="tx1"/>
                </a:solidFill>
                <a:latin typeface="Arial" panose="020B0604020202020204" pitchFamily="34" charset="0"/>
                <a:cs typeface="Arial" panose="020B0604020202020204" pitchFamily="34" charset="0"/>
              </a:rPr>
              <a:t>&amp; chasers</a:t>
            </a:r>
            <a:r>
              <a:rPr lang="en-US" sz="800" dirty="0">
                <a:solidFill>
                  <a:schemeClr val="tx1"/>
                </a:solidFill>
                <a:latin typeface="Arial" panose="020B0604020202020204" pitchFamily="34" charset="0"/>
                <a:cs typeface="Arial" panose="020B0604020202020204" pitchFamily="34" charset="0"/>
              </a:rPr>
              <a:t>, and to manage their time (JISC, 2012)</a:t>
            </a:r>
          </a:p>
        </p:txBody>
      </p:sp>
      <p:sp>
        <p:nvSpPr>
          <p:cNvPr id="79" name="Rectangle 78">
            <a:hlinkClick r:id="rId13" action="ppaction://hlinksldjump"/>
          </p:cNvPr>
          <p:cNvSpPr>
            <a:spLocks noChangeAspect="1"/>
          </p:cNvSpPr>
          <p:nvPr/>
        </p:nvSpPr>
        <p:spPr>
          <a:xfrm>
            <a:off x="1783080" y="46177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panose="020B0604020202020204" pitchFamily="34" charset="0"/>
                <a:cs typeface="Arial" panose="020B0604020202020204" pitchFamily="34" charset="0"/>
              </a:rPr>
              <a:t>6.2.14 Consider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for abstract and concrete knowledge to be integrated (JISC, 2012)</a:t>
            </a:r>
            <a:endParaRPr lang="en-US" sz="800" dirty="0">
              <a:solidFill>
                <a:schemeClr val="tx1"/>
              </a:solidFill>
              <a:latin typeface="Arial" panose="020B0604020202020204" pitchFamily="34" charset="0"/>
              <a:cs typeface="Arial" panose="020B0604020202020204" pitchFamily="34" charset="0"/>
            </a:endParaRPr>
          </a:p>
        </p:txBody>
      </p:sp>
      <p:sp>
        <p:nvSpPr>
          <p:cNvPr id="80" name="Rectangle 79">
            <a:hlinkClick r:id="rId14" action="ppaction://hlinksldjump"/>
          </p:cNvPr>
          <p:cNvSpPr>
            <a:spLocks noChangeAspect="1"/>
          </p:cNvSpPr>
          <p:nvPr/>
        </p:nvSpPr>
        <p:spPr>
          <a:xfrm>
            <a:off x="3307080" y="46177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6.2.15 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need </a:t>
            </a:r>
            <a:r>
              <a:rPr lang="en-US" sz="800" dirty="0">
                <a:solidFill>
                  <a:schemeClr val="tx1"/>
                </a:solidFill>
                <a:latin typeface="Arial" panose="020B0604020202020204" pitchFamily="34" charset="0"/>
                <a:cs typeface="Arial" panose="020B0604020202020204" pitchFamily="34" charset="0"/>
              </a:rPr>
              <a:t>for field learning exercises (JISC, 2012)</a:t>
            </a:r>
          </a:p>
        </p:txBody>
      </p:sp>
      <p:cxnSp>
        <p:nvCxnSpPr>
          <p:cNvPr id="81" name="Straight Arrow Connector 80"/>
          <p:cNvCxnSpPr>
            <a:stCxn id="78" idx="3"/>
            <a:endCxn id="79" idx="1"/>
          </p:cNvCxnSpPr>
          <p:nvPr/>
        </p:nvCxnSpPr>
        <p:spPr>
          <a:xfrm>
            <a:off x="1569720" y="50292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9" idx="3"/>
            <a:endCxn id="80" idx="1"/>
          </p:cNvCxnSpPr>
          <p:nvPr/>
        </p:nvCxnSpPr>
        <p:spPr>
          <a:xfrm>
            <a:off x="3017520" y="5029200"/>
            <a:ext cx="2895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4" idx="2"/>
            <a:endCxn id="85" idx="0"/>
          </p:cNvCxnSpPr>
          <p:nvPr/>
        </p:nvCxnSpPr>
        <p:spPr>
          <a:xfrm rot="5400000">
            <a:off x="4335780" y="-609600"/>
            <a:ext cx="472440" cy="72390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74" idx="2"/>
            <a:endCxn id="78" idx="0"/>
          </p:cNvCxnSpPr>
          <p:nvPr/>
        </p:nvCxnSpPr>
        <p:spPr>
          <a:xfrm rot="5400000">
            <a:off x="4297680" y="723900"/>
            <a:ext cx="548640" cy="72390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35280" y="3246120"/>
            <a:ext cx="1234440" cy="8229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latin typeface="Arial" panose="020B0604020202020204" pitchFamily="34" charset="0"/>
                <a:cs typeface="Arial" panose="020B0604020202020204" pitchFamily="34" charset="0"/>
              </a:rPr>
              <a:t>6.2.7 Consider need for access to learning by learners in dispersed communities and isolated situations (JISC, 2012)</a:t>
            </a:r>
          </a:p>
        </p:txBody>
      </p:sp>
      <p:cxnSp>
        <p:nvCxnSpPr>
          <p:cNvPr id="86" name="Straight Arrow Connector 85"/>
          <p:cNvCxnSpPr>
            <a:stCxn id="85" idx="3"/>
            <a:endCxn id="70" idx="1"/>
          </p:cNvCxnSpPr>
          <p:nvPr/>
        </p:nvCxnSpPr>
        <p:spPr>
          <a:xfrm>
            <a:off x="1569720" y="36576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Oval 86">
            <a:hlinkClick r:id="rId7" action="ppaction://hlinksldjump"/>
          </p:cNvPr>
          <p:cNvSpPr/>
          <p:nvPr/>
        </p:nvSpPr>
        <p:spPr>
          <a:xfrm>
            <a:off x="2849880" y="1950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8" name="Oval 87">
            <a:hlinkClick r:id="rId8" action="ppaction://hlinksldjump"/>
          </p:cNvPr>
          <p:cNvSpPr/>
          <p:nvPr/>
        </p:nvSpPr>
        <p:spPr>
          <a:xfrm>
            <a:off x="5745480" y="1950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9" name="Oval 88">
            <a:hlinkClick r:id="rId9" action="ppaction://hlinksldjump"/>
          </p:cNvPr>
          <p:cNvSpPr/>
          <p:nvPr/>
        </p:nvSpPr>
        <p:spPr>
          <a:xfrm>
            <a:off x="7193280" y="1950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0" name="Oval 89">
            <a:hlinkClick r:id="rId10" action="ppaction://hlinksldjump"/>
          </p:cNvPr>
          <p:cNvSpPr/>
          <p:nvPr/>
        </p:nvSpPr>
        <p:spPr>
          <a:xfrm>
            <a:off x="8641080" y="1950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1" name="Oval 90">
            <a:hlinkClick r:id="rId11" action="ppaction://hlinksldjump"/>
          </p:cNvPr>
          <p:cNvSpPr/>
          <p:nvPr/>
        </p:nvSpPr>
        <p:spPr>
          <a:xfrm>
            <a:off x="2849880" y="32461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2" name="Oval 91">
            <a:hlinkClick r:id="rId14" action="ppaction://hlinksldjump"/>
          </p:cNvPr>
          <p:cNvSpPr/>
          <p:nvPr/>
        </p:nvSpPr>
        <p:spPr>
          <a:xfrm>
            <a:off x="1402080" y="4617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3" name="Oval 92">
            <a:hlinkClick r:id="rId13" action="ppaction://hlinksldjump"/>
          </p:cNvPr>
          <p:cNvSpPr/>
          <p:nvPr/>
        </p:nvSpPr>
        <p:spPr>
          <a:xfrm>
            <a:off x="4373880" y="4617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94" name="Oval 93">
            <a:hlinkClick r:id="rId12" action="ppaction://hlinksldjump"/>
          </p:cNvPr>
          <p:cNvSpPr/>
          <p:nvPr/>
        </p:nvSpPr>
        <p:spPr>
          <a:xfrm>
            <a:off x="2849880" y="461772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cxnSp>
        <p:nvCxnSpPr>
          <p:cNvPr id="95" name="Straight Arrow Connector 94"/>
          <p:cNvCxnSpPr>
            <a:stCxn id="73" idx="3"/>
            <a:endCxn id="74" idx="1"/>
          </p:cNvCxnSpPr>
          <p:nvPr/>
        </p:nvCxnSpPr>
        <p:spPr>
          <a:xfrm>
            <a:off x="7360920" y="3657600"/>
            <a:ext cx="21336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0" idx="3"/>
            <a:endCxn id="55" idx="4"/>
          </p:cNvCxnSpPr>
          <p:nvPr/>
        </p:nvCxnSpPr>
        <p:spPr>
          <a:xfrm>
            <a:off x="4541520" y="5029200"/>
            <a:ext cx="529142" cy="517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66523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6.5 Consider unique characteristics of mobile devices </a:t>
            </a:r>
            <a:endParaRPr lang="en-US" dirty="0"/>
          </a:p>
        </p:txBody>
      </p:sp>
      <p:sp>
        <p:nvSpPr>
          <p:cNvPr id="6" name="Flowchart: Terminator 5"/>
          <p:cNvSpPr/>
          <p:nvPr/>
        </p:nvSpPr>
        <p:spPr>
          <a:xfrm>
            <a:off x="914400" y="2971800"/>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6" name="Rectangle 115">
            <a:hlinkClick r:id="rId6" action="ppaction://hlinksldjump"/>
          </p:cNvPr>
          <p:cNvSpPr/>
          <p:nvPr/>
        </p:nvSpPr>
        <p:spPr>
          <a:xfrm>
            <a:off x="2266950" y="2743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6.5.1 </a:t>
            </a:r>
            <a:r>
              <a:rPr lang="en-US" sz="800" dirty="0" smtClean="0">
                <a:solidFill>
                  <a:schemeClr val="tx1"/>
                </a:solidFill>
                <a:latin typeface="Arial" panose="020B0604020202020204" pitchFamily="34" charset="0"/>
                <a:cs typeface="Arial" panose="020B0604020202020204" pitchFamily="34" charset="0"/>
              </a:rPr>
              <a:t>Consider technical characteristics</a:t>
            </a:r>
            <a:endParaRPr lang="en-US" sz="800" dirty="0">
              <a:solidFill>
                <a:schemeClr val="tx1"/>
              </a:solidFill>
              <a:latin typeface="Arial" panose="020B0604020202020204" pitchFamily="34" charset="0"/>
              <a:cs typeface="Arial" panose="020B0604020202020204" pitchFamily="34" charset="0"/>
            </a:endParaRPr>
          </a:p>
        </p:txBody>
      </p:sp>
      <p:sp>
        <p:nvSpPr>
          <p:cNvPr id="255" name="Flowchart: Off-page Connector 137">
            <a:hlinkClick r:id="rId3" action="ppaction://hlinksldjump"/>
          </p:cNvPr>
          <p:cNvSpPr/>
          <p:nvPr/>
        </p:nvSpPr>
        <p:spPr>
          <a:xfrm>
            <a:off x="6289050" y="2779888"/>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6. and continue to 6.6. </a:t>
            </a:r>
            <a:endParaRPr lang="en-US" sz="800"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a:stCxn id="6" idx="3"/>
            <a:endCxn id="116" idx="1"/>
          </p:cNvCxnSpPr>
          <p:nvPr/>
        </p:nvCxnSpPr>
        <p:spPr>
          <a:xfrm>
            <a:off x="1676400" y="3086100"/>
            <a:ext cx="5905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a:hlinkClick r:id="rId7" action="ppaction://hlinksldjump"/>
          </p:cNvPr>
          <p:cNvSpPr/>
          <p:nvPr/>
        </p:nvSpPr>
        <p:spPr>
          <a:xfrm>
            <a:off x="3629545" y="2743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6.5.2 </a:t>
            </a:r>
            <a:r>
              <a:rPr lang="en-US" sz="800" dirty="0" smtClean="0">
                <a:solidFill>
                  <a:schemeClr val="tx1"/>
                </a:solidFill>
                <a:latin typeface="Arial" panose="020B0604020202020204" pitchFamily="34" charset="0"/>
                <a:cs typeface="Arial" panose="020B0604020202020204" pitchFamily="34" charset="0"/>
              </a:rPr>
              <a:t>Consider device features and characteristics</a:t>
            </a:r>
            <a:endParaRPr lang="en-US" sz="800" dirty="0">
              <a:solidFill>
                <a:schemeClr val="tx1"/>
              </a:solidFill>
              <a:latin typeface="Arial" panose="020B0604020202020204" pitchFamily="34" charset="0"/>
              <a:cs typeface="Arial" panose="020B0604020202020204" pitchFamily="34" charset="0"/>
            </a:endParaRPr>
          </a:p>
        </p:txBody>
      </p:sp>
      <p:sp>
        <p:nvSpPr>
          <p:cNvPr id="41" name="Rectangle 40">
            <a:hlinkClick r:id="rId8" action="ppaction://hlinksldjump"/>
          </p:cNvPr>
          <p:cNvSpPr/>
          <p:nvPr/>
        </p:nvSpPr>
        <p:spPr>
          <a:xfrm>
            <a:off x="4954732" y="2743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6.5.3 </a:t>
            </a:r>
            <a:r>
              <a:rPr lang="en-US" sz="800" dirty="0" smtClean="0">
                <a:solidFill>
                  <a:schemeClr val="tx1"/>
                </a:solidFill>
                <a:latin typeface="Arial" panose="020B0604020202020204" pitchFamily="34" charset="0"/>
                <a:cs typeface="Arial" panose="020B0604020202020204" pitchFamily="34" charset="0"/>
              </a:rPr>
              <a:t>Consider device </a:t>
            </a:r>
            <a:r>
              <a:rPr lang="en-US" sz="800" dirty="0">
                <a:solidFill>
                  <a:schemeClr val="tx1"/>
                </a:solidFill>
                <a:latin typeface="Arial" panose="020B0604020202020204" pitchFamily="34" charset="0"/>
                <a:cs typeface="Arial" panose="020B0604020202020204" pitchFamily="34" charset="0"/>
              </a:rPr>
              <a:t>usage patterns</a:t>
            </a:r>
          </a:p>
        </p:txBody>
      </p:sp>
      <p:cxnSp>
        <p:nvCxnSpPr>
          <p:cNvPr id="52" name="Straight Arrow Connector 51"/>
          <p:cNvCxnSpPr>
            <a:endCxn id="40" idx="1"/>
          </p:cNvCxnSpPr>
          <p:nvPr/>
        </p:nvCxnSpPr>
        <p:spPr>
          <a:xfrm>
            <a:off x="3295650" y="3086100"/>
            <a:ext cx="33389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0" idx="3"/>
            <a:endCxn id="41" idx="1"/>
          </p:cNvCxnSpPr>
          <p:nvPr/>
        </p:nvCxnSpPr>
        <p:spPr>
          <a:xfrm>
            <a:off x="4658245" y="3086100"/>
            <a:ext cx="2964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3"/>
          </p:cNvCxnSpPr>
          <p:nvPr/>
        </p:nvCxnSpPr>
        <p:spPr>
          <a:xfrm>
            <a:off x="5983432" y="3086100"/>
            <a:ext cx="29020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9" name="Oval 38">
            <a:hlinkClick r:id="rId6" action="ppaction://hlinksldjump"/>
          </p:cNvPr>
          <p:cNvSpPr/>
          <p:nvPr/>
        </p:nvSpPr>
        <p:spPr>
          <a:xfrm>
            <a:off x="3137242" y="27432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42" name="Oval 41">
            <a:hlinkClick r:id="rId7" action="ppaction://hlinksldjump"/>
          </p:cNvPr>
          <p:cNvSpPr/>
          <p:nvPr/>
        </p:nvSpPr>
        <p:spPr>
          <a:xfrm>
            <a:off x="4505845" y="27432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43" name="Oval 42">
            <a:hlinkClick r:id="rId8" action="ppaction://hlinksldjump"/>
          </p:cNvPr>
          <p:cNvSpPr/>
          <p:nvPr/>
        </p:nvSpPr>
        <p:spPr>
          <a:xfrm>
            <a:off x="5831032" y="27432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49311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7147812" y="2273443"/>
            <a:ext cx="1186691" cy="870027"/>
            <a:chOff x="1672633" y="5467735"/>
            <a:chExt cx="617133" cy="476250"/>
          </a:xfrm>
        </p:grpSpPr>
        <p:sp>
          <p:nvSpPr>
            <p:cNvPr id="108" name="Rectangle 10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9" name="Straight Arrow Connector 108"/>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7138557" y="1244743"/>
            <a:ext cx="1186691" cy="870027"/>
            <a:chOff x="1672633" y="5467735"/>
            <a:chExt cx="617133" cy="476250"/>
          </a:xfrm>
        </p:grpSpPr>
        <p:sp>
          <p:nvSpPr>
            <p:cNvPr id="116" name="Rectangle 115"/>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7" name="Straight Arrow Connector 116"/>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296960" y="1203286"/>
            <a:ext cx="1186691" cy="870027"/>
            <a:chOff x="1672633" y="5467735"/>
            <a:chExt cx="617133" cy="476250"/>
          </a:xfrm>
        </p:grpSpPr>
        <p:sp>
          <p:nvSpPr>
            <p:cNvPr id="75" name="Rectangle 74"/>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6" name="Straight Arrow Connector 75"/>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296960" y="2270086"/>
            <a:ext cx="1186691" cy="870027"/>
            <a:chOff x="1672633" y="5467735"/>
            <a:chExt cx="617133" cy="476250"/>
          </a:xfrm>
        </p:grpSpPr>
        <p:sp>
          <p:nvSpPr>
            <p:cNvPr id="84" name="Rectangle 83"/>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Arrow Connector 84"/>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296960" y="3328902"/>
            <a:ext cx="1186691" cy="870027"/>
            <a:chOff x="1672633" y="5467735"/>
            <a:chExt cx="617133" cy="476250"/>
          </a:xfrm>
        </p:grpSpPr>
        <p:sp>
          <p:nvSpPr>
            <p:cNvPr id="90" name="Rectangle 89"/>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Straight Arrow Connector 90"/>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334000" y="4413516"/>
            <a:ext cx="1186691" cy="870027"/>
            <a:chOff x="1672633" y="5467735"/>
            <a:chExt cx="617133" cy="476250"/>
          </a:xfrm>
        </p:grpSpPr>
        <p:sp>
          <p:nvSpPr>
            <p:cNvPr id="101" name="Rectangle 100"/>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2" name="Straight Arrow Connector 101"/>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6.7. Plan the instructional strategy</a:t>
            </a:r>
            <a:endParaRPr lang="en-US" dirty="0"/>
          </a:p>
        </p:txBody>
      </p:sp>
      <p:sp>
        <p:nvSpPr>
          <p:cNvPr id="6" name="Flowchart: Terminator 5"/>
          <p:cNvSpPr/>
          <p:nvPr/>
        </p:nvSpPr>
        <p:spPr>
          <a:xfrm>
            <a:off x="317938" y="1902405"/>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1"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89443"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1"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9" name="Rectangle 118">
            <a:hlinkClick r:id="rId6" action="ppaction://hlinksldjump"/>
          </p:cNvPr>
          <p:cNvSpPr/>
          <p:nvPr/>
        </p:nvSpPr>
        <p:spPr>
          <a:xfrm>
            <a:off x="1471514" y="264310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6.7.2 </a:t>
            </a:r>
            <a:r>
              <a:rPr lang="en-US" sz="800" dirty="0">
                <a:solidFill>
                  <a:schemeClr val="tx1"/>
                </a:solidFill>
                <a:latin typeface="Arial" panose="020B0604020202020204" pitchFamily="34" charset="0"/>
                <a:cs typeface="Arial" panose="020B0604020202020204" pitchFamily="34" charset="0"/>
              </a:rPr>
              <a:t>Consider </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4C-ID </a:t>
            </a:r>
            <a:r>
              <a:rPr lang="en-US" sz="800" dirty="0">
                <a:solidFill>
                  <a:schemeClr val="tx1"/>
                </a:solidFill>
                <a:latin typeface="Arial" panose="020B0604020202020204" pitchFamily="34" charset="0"/>
                <a:cs typeface="Arial" panose="020B0604020202020204" pitchFamily="34" charset="0"/>
              </a:rPr>
              <a:t>model for planning instructional strategy (ADL)</a:t>
            </a:r>
          </a:p>
        </p:txBody>
      </p:sp>
      <p:sp>
        <p:nvSpPr>
          <p:cNvPr id="255" name="Flowchart: Off-page Connector 137">
            <a:hlinkClick r:id="rId3" action="ppaction://hlinksldjump"/>
          </p:cNvPr>
          <p:cNvSpPr/>
          <p:nvPr/>
        </p:nvSpPr>
        <p:spPr>
          <a:xfrm>
            <a:off x="501488" y="484853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6. and continue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6.9. </a:t>
            </a:r>
            <a:endParaRPr lang="en-US" sz="800" dirty="0">
              <a:solidFill>
                <a:schemeClr val="tx1"/>
              </a:solidFill>
              <a:latin typeface="Arial" panose="020B0604020202020204" pitchFamily="34" charset="0"/>
              <a:cs typeface="Arial" panose="020B0604020202020204" pitchFamily="34" charset="0"/>
            </a:endParaRPr>
          </a:p>
        </p:txBody>
      </p:sp>
      <p:sp>
        <p:nvSpPr>
          <p:cNvPr id="72" name="Diamond 71"/>
          <p:cNvSpPr/>
          <p:nvPr/>
        </p:nvSpPr>
        <p:spPr>
          <a:xfrm>
            <a:off x="1392220" y="155569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6.7.1 </a:t>
            </a:r>
            <a:r>
              <a:rPr lang="en-US" sz="700" dirty="0">
                <a:solidFill>
                  <a:schemeClr val="tx1"/>
                </a:solidFill>
                <a:latin typeface="Arial" panose="020B0604020202020204" pitchFamily="34" charset="0"/>
                <a:cs typeface="Arial" panose="020B0604020202020204" pitchFamily="34" charset="0"/>
              </a:rPr>
              <a:t>Objectives involve problem solving or complex tasks?</a:t>
            </a:r>
          </a:p>
        </p:txBody>
      </p:sp>
      <p:sp>
        <p:nvSpPr>
          <p:cNvPr id="138" name="TextBox 137"/>
          <p:cNvSpPr txBox="1"/>
          <p:nvPr/>
        </p:nvSpPr>
        <p:spPr>
          <a:xfrm>
            <a:off x="2545437" y="179468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3" name="Diamond 82"/>
          <p:cNvSpPr/>
          <p:nvPr/>
        </p:nvSpPr>
        <p:spPr>
          <a:xfrm>
            <a:off x="1392220" y="354059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6.7.3  </a:t>
            </a:r>
            <a:r>
              <a:rPr lang="en-US" sz="800" dirty="0">
                <a:solidFill>
                  <a:schemeClr val="tx1"/>
                </a:solidFill>
                <a:latin typeface="Arial" panose="020B0604020202020204" pitchFamily="34" charset="0"/>
                <a:cs typeface="Arial" panose="020B0604020202020204" pitchFamily="34" charset="0"/>
              </a:rPr>
              <a:t>Using 4C-ID model? (ADL)</a:t>
            </a:r>
          </a:p>
        </p:txBody>
      </p:sp>
      <p:cxnSp>
        <p:nvCxnSpPr>
          <p:cNvPr id="15" name="Straight Arrow Connector 14"/>
          <p:cNvCxnSpPr>
            <a:stCxn id="6" idx="3"/>
            <a:endCxn id="72" idx="1"/>
          </p:cNvCxnSpPr>
          <p:nvPr/>
        </p:nvCxnSpPr>
        <p:spPr>
          <a:xfrm>
            <a:off x="1079938" y="2016705"/>
            <a:ext cx="31228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a:hlinkClick r:id="rId7" action="ppaction://hlinksldjump"/>
          </p:cNvPr>
          <p:cNvSpPr/>
          <p:nvPr/>
        </p:nvSpPr>
        <p:spPr>
          <a:xfrm>
            <a:off x="2957576" y="264310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6.7.4 </a:t>
            </a:r>
            <a:r>
              <a:rPr lang="en-US" sz="800" dirty="0">
                <a:solidFill>
                  <a:schemeClr val="tx1"/>
                </a:solidFill>
                <a:latin typeface="Arial" panose="020B0604020202020204" pitchFamily="34" charset="0"/>
                <a:cs typeface="Arial" panose="020B0604020202020204" pitchFamily="34" charset="0"/>
              </a:rPr>
              <a:t>Consider using CLE if not already predetermined (ADL)</a:t>
            </a:r>
          </a:p>
        </p:txBody>
      </p:sp>
      <p:sp>
        <p:nvSpPr>
          <p:cNvPr id="51" name="Rectangle 50">
            <a:hlinkClick r:id="rId8" action="ppaction://hlinksldjump"/>
          </p:cNvPr>
          <p:cNvSpPr/>
          <p:nvPr/>
        </p:nvSpPr>
        <p:spPr>
          <a:xfrm>
            <a:off x="5394244" y="2362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 </a:t>
            </a:r>
            <a:r>
              <a:rPr lang="en-US" sz="800" dirty="0">
                <a:solidFill>
                  <a:schemeClr val="tx1"/>
                </a:solidFill>
                <a:latin typeface="Arial" panose="020B0604020202020204" pitchFamily="34" charset="0"/>
                <a:cs typeface="Arial" panose="020B0604020202020204" pitchFamily="34" charset="0"/>
              </a:rPr>
              <a:t>Plan </a:t>
            </a:r>
            <a:r>
              <a:rPr lang="en-US" sz="800" dirty="0" err="1">
                <a:solidFill>
                  <a:schemeClr val="tx1"/>
                </a:solidFill>
                <a:latin typeface="Arial" panose="020B0604020202020204" pitchFamily="34" charset="0"/>
                <a:cs typeface="Arial" panose="020B0604020202020204" pitchFamily="34" charset="0"/>
              </a:rPr>
              <a:t>Preinstructional</a:t>
            </a:r>
            <a:r>
              <a:rPr lang="en-US" sz="800" dirty="0">
                <a:solidFill>
                  <a:schemeClr val="tx1"/>
                </a:solidFill>
                <a:latin typeface="Arial" panose="020B0604020202020204" pitchFamily="34" charset="0"/>
                <a:cs typeface="Arial" panose="020B0604020202020204" pitchFamily="34" charset="0"/>
              </a:rPr>
              <a:t> components</a:t>
            </a:r>
          </a:p>
        </p:txBody>
      </p:sp>
      <p:sp>
        <p:nvSpPr>
          <p:cNvPr id="52" name="Rectangle 51">
            <a:hlinkClick r:id="rId9" action="ppaction://hlinksldjump"/>
          </p:cNvPr>
          <p:cNvSpPr/>
          <p:nvPr/>
        </p:nvSpPr>
        <p:spPr>
          <a:xfrm>
            <a:off x="5394244" y="34290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 </a:t>
            </a:r>
            <a:r>
              <a:rPr lang="en-US" sz="800" dirty="0">
                <a:solidFill>
                  <a:schemeClr val="tx1"/>
                </a:solidFill>
                <a:latin typeface="Arial" panose="020B0604020202020204" pitchFamily="34" charset="0"/>
                <a:cs typeface="Arial" panose="020B0604020202020204" pitchFamily="34" charset="0"/>
              </a:rPr>
              <a:t>Plan Content Presentation and Learner Guidance components</a:t>
            </a:r>
          </a:p>
        </p:txBody>
      </p:sp>
      <p:sp>
        <p:nvSpPr>
          <p:cNvPr id="53" name="Rectangle 52">
            <a:hlinkClick r:id="rId10" action="ppaction://hlinksldjump"/>
          </p:cNvPr>
          <p:cNvSpPr/>
          <p:nvPr/>
        </p:nvSpPr>
        <p:spPr>
          <a:xfrm>
            <a:off x="5410200" y="450563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 </a:t>
            </a:r>
            <a:r>
              <a:rPr lang="en-US" sz="800" dirty="0">
                <a:solidFill>
                  <a:schemeClr val="tx1"/>
                </a:solidFill>
                <a:latin typeface="Arial" panose="020B0604020202020204" pitchFamily="34" charset="0"/>
                <a:cs typeface="Arial" panose="020B0604020202020204" pitchFamily="34" charset="0"/>
              </a:rPr>
              <a:t>Plan Participation components</a:t>
            </a:r>
          </a:p>
        </p:txBody>
      </p:sp>
      <p:sp>
        <p:nvSpPr>
          <p:cNvPr id="54" name="Rectangle 53">
            <a:hlinkClick r:id="rId11" action="ppaction://hlinksldjump"/>
          </p:cNvPr>
          <p:cNvSpPr/>
          <p:nvPr/>
        </p:nvSpPr>
        <p:spPr>
          <a:xfrm>
            <a:off x="7226808" y="133090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 </a:t>
            </a:r>
            <a:r>
              <a:rPr lang="en-US" sz="800" dirty="0">
                <a:solidFill>
                  <a:schemeClr val="tx1"/>
                </a:solidFill>
                <a:latin typeface="Arial" panose="020B0604020202020204" pitchFamily="34" charset="0"/>
                <a:cs typeface="Arial" panose="020B0604020202020204" pitchFamily="34" charset="0"/>
              </a:rPr>
              <a:t>Plan Assessment components</a:t>
            </a:r>
          </a:p>
        </p:txBody>
      </p:sp>
      <p:sp>
        <p:nvSpPr>
          <p:cNvPr id="56" name="Rectangle 55">
            <a:hlinkClick r:id="rId12" action="ppaction://hlinksldjump"/>
          </p:cNvPr>
          <p:cNvSpPr/>
          <p:nvPr/>
        </p:nvSpPr>
        <p:spPr>
          <a:xfrm>
            <a:off x="5375956" y="1295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 </a:t>
            </a:r>
            <a:r>
              <a:rPr lang="en-US" sz="800" dirty="0">
                <a:solidFill>
                  <a:schemeClr val="tx1"/>
                </a:solidFill>
                <a:latin typeface="Arial" panose="020B0604020202020204" pitchFamily="34" charset="0"/>
                <a:cs typeface="Arial" panose="020B0604020202020204" pitchFamily="34" charset="0"/>
              </a:rPr>
              <a:t>Determine optimal instructional </a:t>
            </a:r>
            <a:r>
              <a:rPr lang="en-US" sz="800" dirty="0" err="1">
                <a:solidFill>
                  <a:schemeClr val="tx1"/>
                </a:solidFill>
                <a:latin typeface="Arial" panose="020B0604020202020204" pitchFamily="34" charset="0"/>
                <a:cs typeface="Arial" panose="020B0604020202020204" pitchFamily="34" charset="0"/>
              </a:rPr>
              <a:t>microstrategies</a:t>
            </a:r>
            <a:endParaRPr lang="en-US" sz="800" dirty="0">
              <a:solidFill>
                <a:schemeClr val="tx1"/>
              </a:solidFill>
              <a:latin typeface="Arial" panose="020B0604020202020204" pitchFamily="34" charset="0"/>
              <a:cs typeface="Arial" panose="020B0604020202020204" pitchFamily="34" charset="0"/>
            </a:endParaRPr>
          </a:p>
        </p:txBody>
      </p:sp>
      <p:sp>
        <p:nvSpPr>
          <p:cNvPr id="57" name="Rectangle 56">
            <a:hlinkClick r:id="rId13" action="ppaction://hlinksldjump"/>
          </p:cNvPr>
          <p:cNvSpPr/>
          <p:nvPr/>
        </p:nvSpPr>
        <p:spPr>
          <a:xfrm>
            <a:off x="7226808" y="2362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 </a:t>
            </a:r>
            <a:r>
              <a:rPr lang="en-US" sz="800" dirty="0">
                <a:solidFill>
                  <a:schemeClr val="tx1"/>
                </a:solidFill>
                <a:latin typeface="Arial" panose="020B0604020202020204" pitchFamily="34" charset="0"/>
                <a:cs typeface="Arial" panose="020B0604020202020204" pitchFamily="34" charset="0"/>
              </a:rPr>
              <a:t>Plan Follow-through components</a:t>
            </a:r>
          </a:p>
        </p:txBody>
      </p:sp>
      <p:cxnSp>
        <p:nvCxnSpPr>
          <p:cNvPr id="30" name="Straight Arrow Connector 29"/>
          <p:cNvCxnSpPr>
            <a:stCxn id="72" idx="2"/>
            <a:endCxn id="119" idx="0"/>
          </p:cNvCxnSpPr>
          <p:nvPr/>
        </p:nvCxnSpPr>
        <p:spPr>
          <a:xfrm>
            <a:off x="1985864" y="2477715"/>
            <a:ext cx="0" cy="1653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19" idx="2"/>
            <a:endCxn id="83" idx="0"/>
          </p:cNvCxnSpPr>
          <p:nvPr/>
        </p:nvCxnSpPr>
        <p:spPr>
          <a:xfrm>
            <a:off x="1985864" y="3328902"/>
            <a:ext cx="0" cy="21169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a:hlinkClick r:id="rId14" action="ppaction://hlinksldjump"/>
          </p:cNvPr>
          <p:cNvSpPr/>
          <p:nvPr/>
        </p:nvSpPr>
        <p:spPr>
          <a:xfrm>
            <a:off x="2233155" y="480869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6.7.6 </a:t>
            </a:r>
            <a:r>
              <a:rPr lang="en-US" sz="800" dirty="0">
                <a:solidFill>
                  <a:schemeClr val="tx1"/>
                </a:solidFill>
                <a:latin typeface="Arial" panose="020B0604020202020204" pitchFamily="34" charset="0"/>
                <a:cs typeface="Arial" panose="020B0604020202020204" pitchFamily="34" charset="0"/>
              </a:rPr>
              <a:t>Plan for </a:t>
            </a:r>
            <a:r>
              <a:rPr lang="en-US" sz="800" dirty="0" smtClean="0">
                <a:solidFill>
                  <a:schemeClr val="tx1"/>
                </a:solidFill>
                <a:latin typeface="Arial" panose="020B0604020202020204" pitchFamily="34" charset="0"/>
                <a:cs typeface="Arial" panose="020B0604020202020204" pitchFamily="34" charset="0"/>
              </a:rPr>
              <a:t>CLE (ADL)</a:t>
            </a:r>
            <a:endParaRPr lang="en-US" sz="800" dirty="0">
              <a:solidFill>
                <a:schemeClr val="tx1"/>
              </a:solidFill>
              <a:latin typeface="Arial" panose="020B0604020202020204" pitchFamily="34" charset="0"/>
              <a:cs typeface="Arial" panose="020B0604020202020204" pitchFamily="34" charset="0"/>
            </a:endParaRPr>
          </a:p>
        </p:txBody>
      </p:sp>
      <p:sp>
        <p:nvSpPr>
          <p:cNvPr id="65" name="Diamond 64"/>
          <p:cNvSpPr/>
          <p:nvPr/>
        </p:nvSpPr>
        <p:spPr>
          <a:xfrm>
            <a:off x="2878282" y="3549244"/>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6.7.5  </a:t>
            </a:r>
            <a:r>
              <a:rPr lang="en-US" sz="800" dirty="0">
                <a:solidFill>
                  <a:schemeClr val="tx1"/>
                </a:solidFill>
                <a:latin typeface="Arial" panose="020B0604020202020204" pitchFamily="34" charset="0"/>
                <a:cs typeface="Arial" panose="020B0604020202020204" pitchFamily="34" charset="0"/>
              </a:rPr>
              <a:t>Using CLE? (ADL)</a:t>
            </a:r>
          </a:p>
        </p:txBody>
      </p:sp>
      <p:cxnSp>
        <p:nvCxnSpPr>
          <p:cNvPr id="232" name="Straight Arrow Connector 231"/>
          <p:cNvCxnSpPr>
            <a:stCxn id="50" idx="2"/>
            <a:endCxn id="65" idx="0"/>
          </p:cNvCxnSpPr>
          <p:nvPr/>
        </p:nvCxnSpPr>
        <p:spPr>
          <a:xfrm>
            <a:off x="3471926" y="3328902"/>
            <a:ext cx="0" cy="22034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63" idx="1"/>
            <a:endCxn id="255" idx="2"/>
          </p:cNvCxnSpPr>
          <p:nvPr/>
        </p:nvCxnSpPr>
        <p:spPr>
          <a:xfrm flipH="1">
            <a:off x="1143000" y="5151595"/>
            <a:ext cx="1090155" cy="177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1" idx="2"/>
            <a:endCxn id="52" idx="0"/>
          </p:cNvCxnSpPr>
          <p:nvPr/>
        </p:nvCxnSpPr>
        <p:spPr>
          <a:xfrm>
            <a:off x="5908594" y="3048000"/>
            <a:ext cx="0" cy="381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6" idx="2"/>
            <a:endCxn id="51" idx="0"/>
          </p:cNvCxnSpPr>
          <p:nvPr/>
        </p:nvCxnSpPr>
        <p:spPr>
          <a:xfrm>
            <a:off x="5890306" y="1981200"/>
            <a:ext cx="18288" cy="381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4" idx="2"/>
            <a:endCxn id="57" idx="0"/>
          </p:cNvCxnSpPr>
          <p:nvPr/>
        </p:nvCxnSpPr>
        <p:spPr>
          <a:xfrm>
            <a:off x="7741158" y="2016705"/>
            <a:ext cx="0" cy="34549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3" name="Elbow Connector 252"/>
          <p:cNvCxnSpPr>
            <a:stCxn id="83" idx="3"/>
            <a:endCxn id="50" idx="1"/>
          </p:cNvCxnSpPr>
          <p:nvPr/>
        </p:nvCxnSpPr>
        <p:spPr>
          <a:xfrm flipV="1">
            <a:off x="2579508" y="2986002"/>
            <a:ext cx="378068" cy="1015603"/>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83" idx="2"/>
            <a:endCxn id="255" idx="2"/>
          </p:cNvCxnSpPr>
          <p:nvPr/>
        </p:nvCxnSpPr>
        <p:spPr>
          <a:xfrm rot="5400000">
            <a:off x="1219057" y="4386558"/>
            <a:ext cx="690750" cy="84286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5" idx="2"/>
            <a:endCxn id="63" idx="3"/>
          </p:cNvCxnSpPr>
          <p:nvPr/>
        </p:nvCxnSpPr>
        <p:spPr>
          <a:xfrm rot="5400000">
            <a:off x="3026726" y="4706394"/>
            <a:ext cx="680331" cy="21007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72" idx="3"/>
            <a:endCxn id="56" idx="1"/>
          </p:cNvCxnSpPr>
          <p:nvPr/>
        </p:nvCxnSpPr>
        <p:spPr>
          <a:xfrm flipV="1">
            <a:off x="2579508" y="1638300"/>
            <a:ext cx="2796448" cy="378405"/>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65" idx="3"/>
            <a:endCxn id="56" idx="1"/>
          </p:cNvCxnSpPr>
          <p:nvPr/>
        </p:nvCxnSpPr>
        <p:spPr>
          <a:xfrm flipV="1">
            <a:off x="4065570" y="1638300"/>
            <a:ext cx="1310386" cy="2371954"/>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58063" y="24384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6" name="TextBox 95"/>
          <p:cNvSpPr txBox="1"/>
          <p:nvPr/>
        </p:nvSpPr>
        <p:spPr>
          <a:xfrm>
            <a:off x="2474145" y="379481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97" name="TextBox 96"/>
          <p:cNvSpPr txBox="1"/>
          <p:nvPr/>
        </p:nvSpPr>
        <p:spPr>
          <a:xfrm>
            <a:off x="1641843" y="446261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8" name="TextBox 97"/>
          <p:cNvSpPr txBox="1"/>
          <p:nvPr/>
        </p:nvSpPr>
        <p:spPr>
          <a:xfrm>
            <a:off x="3124200" y="446261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9" name="TextBox 98"/>
          <p:cNvSpPr txBox="1"/>
          <p:nvPr/>
        </p:nvSpPr>
        <p:spPr>
          <a:xfrm>
            <a:off x="4065570" y="38100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103" name="Straight Arrow Connector 102"/>
          <p:cNvCxnSpPr>
            <a:stCxn id="52" idx="2"/>
            <a:endCxn id="53" idx="0"/>
          </p:cNvCxnSpPr>
          <p:nvPr/>
        </p:nvCxnSpPr>
        <p:spPr>
          <a:xfrm>
            <a:off x="5908594" y="4114800"/>
            <a:ext cx="15956" cy="3908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3" idx="3"/>
            <a:endCxn id="54" idx="1"/>
          </p:cNvCxnSpPr>
          <p:nvPr/>
        </p:nvCxnSpPr>
        <p:spPr>
          <a:xfrm flipV="1">
            <a:off x="6438900" y="1673805"/>
            <a:ext cx="787908" cy="3174725"/>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Flowchart: Off-page Connector 137">
            <a:hlinkClick r:id="rId3" action="ppaction://hlinksldjump"/>
          </p:cNvPr>
          <p:cNvSpPr/>
          <p:nvPr/>
        </p:nvSpPr>
        <p:spPr>
          <a:xfrm>
            <a:off x="7435688" y="3549244"/>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up to 6. and continue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6.8. </a:t>
            </a:r>
            <a:endParaRPr lang="en-US" sz="800" dirty="0">
              <a:solidFill>
                <a:schemeClr val="tx1"/>
              </a:solidFill>
              <a:latin typeface="Arial" panose="020B0604020202020204" pitchFamily="34" charset="0"/>
              <a:cs typeface="Arial" panose="020B0604020202020204" pitchFamily="34" charset="0"/>
            </a:endParaRPr>
          </a:p>
        </p:txBody>
      </p:sp>
      <p:cxnSp>
        <p:nvCxnSpPr>
          <p:cNvPr id="113" name="Straight Arrow Connector 112"/>
          <p:cNvCxnSpPr>
            <a:stCxn id="57" idx="2"/>
          </p:cNvCxnSpPr>
          <p:nvPr/>
        </p:nvCxnSpPr>
        <p:spPr>
          <a:xfrm>
            <a:off x="7741158" y="3048000"/>
            <a:ext cx="0" cy="50124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a:hlinkClick r:id="rId1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3" name="Oval 122">
            <a:hlinkClick r:id="rId6" action="ppaction://hlinksldjump"/>
          </p:cNvPr>
          <p:cNvSpPr/>
          <p:nvPr/>
        </p:nvSpPr>
        <p:spPr>
          <a:xfrm>
            <a:off x="2347814" y="264136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24" name="Oval 123">
            <a:hlinkClick r:id="rId14" action="ppaction://hlinksldjump"/>
          </p:cNvPr>
          <p:cNvSpPr/>
          <p:nvPr/>
        </p:nvSpPr>
        <p:spPr>
          <a:xfrm>
            <a:off x="3093451" y="482097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25" name="Oval 124">
            <a:hlinkClick r:id="rId7" action="ppaction://hlinksldjump"/>
          </p:cNvPr>
          <p:cNvSpPr/>
          <p:nvPr/>
        </p:nvSpPr>
        <p:spPr>
          <a:xfrm>
            <a:off x="3833876" y="2632256"/>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05337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angle 368"/>
          <p:cNvSpPr/>
          <p:nvPr/>
        </p:nvSpPr>
        <p:spPr>
          <a:xfrm>
            <a:off x="3733800" y="4334749"/>
            <a:ext cx="2209800" cy="1916852"/>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362" name="Rectangle 361"/>
          <p:cNvSpPr/>
          <p:nvPr/>
        </p:nvSpPr>
        <p:spPr>
          <a:xfrm>
            <a:off x="6581327" y="1160954"/>
            <a:ext cx="1205250" cy="2756941"/>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361" name="Rectangle 360"/>
          <p:cNvSpPr/>
          <p:nvPr/>
        </p:nvSpPr>
        <p:spPr>
          <a:xfrm>
            <a:off x="5223795" y="1160954"/>
            <a:ext cx="1219200" cy="2526601"/>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360" name="Rectangle 359"/>
          <p:cNvSpPr/>
          <p:nvPr/>
        </p:nvSpPr>
        <p:spPr>
          <a:xfrm>
            <a:off x="3824177" y="1160954"/>
            <a:ext cx="1219200" cy="2526601"/>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359" name="Rectangle 358"/>
          <p:cNvSpPr/>
          <p:nvPr/>
        </p:nvSpPr>
        <p:spPr>
          <a:xfrm>
            <a:off x="2514600" y="1160954"/>
            <a:ext cx="1219200" cy="5090647"/>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358" name="Rectangle 357"/>
          <p:cNvSpPr/>
          <p:nvPr/>
        </p:nvSpPr>
        <p:spPr>
          <a:xfrm>
            <a:off x="990600" y="1160954"/>
            <a:ext cx="1219200" cy="4339803"/>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6.7.7 </a:t>
            </a:r>
            <a:r>
              <a:rPr lang="en-US" dirty="0"/>
              <a:t>Determine optimal instructional </a:t>
            </a:r>
            <a:r>
              <a:rPr lang="en-US" dirty="0" err="1" smtClean="0"/>
              <a:t>microstrategies</a:t>
            </a:r>
            <a:endParaRPr lang="en-US" dirty="0"/>
          </a:p>
        </p:txBody>
      </p:sp>
      <p:sp>
        <p:nvSpPr>
          <p:cNvPr id="6" name="Flowchart: Terminator 5"/>
          <p:cNvSpPr/>
          <p:nvPr/>
        </p:nvSpPr>
        <p:spPr>
          <a:xfrm>
            <a:off x="152400" y="1477695"/>
            <a:ext cx="762000" cy="2286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9" name="Rectangle 118"/>
          <p:cNvSpPr/>
          <p:nvPr/>
        </p:nvSpPr>
        <p:spPr>
          <a:xfrm>
            <a:off x="1074282" y="124909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6.7.7.1 </a:t>
            </a:r>
            <a:r>
              <a:rPr lang="en-US" sz="800" dirty="0">
                <a:solidFill>
                  <a:schemeClr val="tx1"/>
                </a:solidFill>
                <a:latin typeface="Arial" panose="020B0604020202020204" pitchFamily="34" charset="0"/>
                <a:cs typeface="Arial" panose="020B0604020202020204" pitchFamily="34" charset="0"/>
              </a:rPr>
              <a:t>Determine type of objective</a:t>
            </a:r>
          </a:p>
        </p:txBody>
      </p:sp>
      <p:cxnSp>
        <p:nvCxnSpPr>
          <p:cNvPr id="15" name="Straight Arrow Connector 14"/>
          <p:cNvCxnSpPr>
            <a:stCxn id="6" idx="3"/>
            <a:endCxn id="119" idx="1"/>
          </p:cNvCxnSpPr>
          <p:nvPr/>
        </p:nvCxnSpPr>
        <p:spPr>
          <a:xfrm>
            <a:off x="914400" y="1591995"/>
            <a:ext cx="15988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609850" y="124604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6.7.7.2 </a:t>
            </a:r>
            <a:r>
              <a:rPr lang="en-US" sz="800" dirty="0">
                <a:solidFill>
                  <a:schemeClr val="tx1"/>
                </a:solidFill>
                <a:latin typeface="Arial" panose="020B0604020202020204" pitchFamily="34" charset="0"/>
                <a:cs typeface="Arial" panose="020B0604020202020204" pitchFamily="34" charset="0"/>
              </a:rPr>
              <a:t>Determine objective level</a:t>
            </a:r>
          </a:p>
        </p:txBody>
      </p:sp>
      <p:sp>
        <p:nvSpPr>
          <p:cNvPr id="56" name="Rectangle 55"/>
          <p:cNvSpPr/>
          <p:nvPr/>
        </p:nvSpPr>
        <p:spPr>
          <a:xfrm>
            <a:off x="3916371" y="124909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6.7.7.3 </a:t>
            </a:r>
            <a:r>
              <a:rPr lang="en-US" sz="800" dirty="0">
                <a:solidFill>
                  <a:schemeClr val="tx1"/>
                </a:solidFill>
                <a:latin typeface="Arial" panose="020B0604020202020204" pitchFamily="34" charset="0"/>
                <a:cs typeface="Arial" panose="020B0604020202020204" pitchFamily="34" charset="0"/>
              </a:rPr>
              <a:t>Determine appropriate learning theory</a:t>
            </a:r>
          </a:p>
        </p:txBody>
      </p:sp>
      <p:sp>
        <p:nvSpPr>
          <p:cNvPr id="112" name="Flowchart: Off-page Connector 137">
            <a:hlinkClick r:id="rId6" action="ppaction://hlinksldjump"/>
          </p:cNvPr>
          <p:cNvSpPr/>
          <p:nvPr/>
        </p:nvSpPr>
        <p:spPr>
          <a:xfrm>
            <a:off x="8094471" y="23622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Go </a:t>
            </a:r>
            <a:r>
              <a:rPr lang="en-US" sz="800" dirty="0">
                <a:solidFill>
                  <a:schemeClr val="tx1"/>
                </a:solidFill>
                <a:latin typeface="Arial" panose="020B0604020202020204" pitchFamily="34" charset="0"/>
                <a:cs typeface="Arial" panose="020B0604020202020204" pitchFamily="34" charset="0"/>
              </a:rPr>
              <a:t>to </a:t>
            </a:r>
            <a:r>
              <a:rPr lang="en-US" sz="800" dirty="0" smtClean="0">
                <a:solidFill>
                  <a:schemeClr val="tx1"/>
                </a:solidFill>
                <a:latin typeface="Arial" panose="020B0604020202020204" pitchFamily="34" charset="0"/>
                <a:cs typeface="Arial" panose="020B0604020202020204" pitchFamily="34" charset="0"/>
              </a:rPr>
              <a:t>6.7.8. </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1074282" y="2064379"/>
            <a:ext cx="1028700" cy="28583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Verbal </a:t>
            </a:r>
            <a:r>
              <a:rPr lang="en-US" sz="800" dirty="0" smtClean="0">
                <a:solidFill>
                  <a:schemeClr val="tx1"/>
                </a:solidFill>
                <a:latin typeface="Arial" panose="020B0604020202020204" pitchFamily="34" charset="0"/>
                <a:cs typeface="Arial" panose="020B0604020202020204" pitchFamily="34" charset="0"/>
              </a:rPr>
              <a:t>information</a:t>
            </a:r>
            <a:endParaRPr lang="en-US" sz="800" dirty="0">
              <a:solidFill>
                <a:schemeClr val="tx1"/>
              </a:solidFill>
              <a:latin typeface="Arial" panose="020B0604020202020204" pitchFamily="34" charset="0"/>
              <a:cs typeface="Arial" panose="020B0604020202020204" pitchFamily="34" charset="0"/>
            </a:endParaRPr>
          </a:p>
        </p:txBody>
      </p:sp>
      <p:sp>
        <p:nvSpPr>
          <p:cNvPr id="55" name="Rectangle 54"/>
          <p:cNvSpPr/>
          <p:nvPr/>
        </p:nvSpPr>
        <p:spPr>
          <a:xfrm>
            <a:off x="1074282" y="2567802"/>
            <a:ext cx="1028700" cy="27989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Intellectual </a:t>
            </a:r>
            <a:r>
              <a:rPr lang="en-US" sz="800" dirty="0" smtClean="0">
                <a:solidFill>
                  <a:schemeClr val="tx1"/>
                </a:solidFill>
                <a:latin typeface="Arial" panose="020B0604020202020204" pitchFamily="34" charset="0"/>
                <a:cs typeface="Arial" panose="020B0604020202020204" pitchFamily="34" charset="0"/>
              </a:rPr>
              <a:t>skill</a:t>
            </a:r>
            <a:endParaRPr lang="en-US" sz="800" dirty="0">
              <a:solidFill>
                <a:schemeClr val="tx1"/>
              </a:solidFill>
              <a:latin typeface="Arial" panose="020B0604020202020204" pitchFamily="34" charset="0"/>
              <a:cs typeface="Arial" panose="020B0604020202020204" pitchFamily="34" charset="0"/>
            </a:endParaRPr>
          </a:p>
        </p:txBody>
      </p:sp>
      <p:sp>
        <p:nvSpPr>
          <p:cNvPr id="58" name="Rectangle 57"/>
          <p:cNvSpPr/>
          <p:nvPr/>
        </p:nvSpPr>
        <p:spPr>
          <a:xfrm>
            <a:off x="1074282" y="3687555"/>
            <a:ext cx="1028700" cy="27956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Attitude</a:t>
            </a:r>
            <a:endParaRPr lang="en-US" sz="800" dirty="0">
              <a:solidFill>
                <a:schemeClr val="tx1"/>
              </a:solidFill>
              <a:latin typeface="Arial" panose="020B0604020202020204" pitchFamily="34" charset="0"/>
              <a:cs typeface="Arial" panose="020B0604020202020204" pitchFamily="34" charset="0"/>
            </a:endParaRPr>
          </a:p>
        </p:txBody>
      </p:sp>
      <p:sp>
        <p:nvSpPr>
          <p:cNvPr id="59" name="Rectangle 58"/>
          <p:cNvSpPr/>
          <p:nvPr/>
        </p:nvSpPr>
        <p:spPr>
          <a:xfrm>
            <a:off x="1074282" y="5114086"/>
            <a:ext cx="1028700" cy="26428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Psychomotor </a:t>
            </a:r>
            <a:r>
              <a:rPr lang="en-US" sz="700" dirty="0" smtClean="0">
                <a:solidFill>
                  <a:schemeClr val="tx1"/>
                </a:solidFill>
                <a:latin typeface="Arial" panose="020B0604020202020204" pitchFamily="34" charset="0"/>
                <a:cs typeface="Arial" panose="020B0604020202020204" pitchFamily="34" charset="0"/>
              </a:rPr>
              <a:t>skill</a:t>
            </a:r>
            <a:endParaRPr lang="en-US" sz="700" dirty="0">
              <a:solidFill>
                <a:schemeClr val="tx1"/>
              </a:solidFill>
              <a:latin typeface="Arial" panose="020B0604020202020204" pitchFamily="34" charset="0"/>
              <a:cs typeface="Arial" panose="020B0604020202020204" pitchFamily="34" charset="0"/>
            </a:endParaRPr>
          </a:p>
        </p:txBody>
      </p:sp>
      <p:cxnSp>
        <p:nvCxnSpPr>
          <p:cNvPr id="60" name="Straight Arrow Connector 59"/>
          <p:cNvCxnSpPr>
            <a:stCxn id="119" idx="3"/>
            <a:endCxn id="50" idx="1"/>
          </p:cNvCxnSpPr>
          <p:nvPr/>
        </p:nvCxnSpPr>
        <p:spPr>
          <a:xfrm flipV="1">
            <a:off x="2102982" y="1588947"/>
            <a:ext cx="506868" cy="304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609850" y="2057400"/>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Remembering</a:t>
            </a:r>
            <a:endParaRPr lang="en-US" sz="800"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2609850" y="2337297"/>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Understanding</a:t>
            </a:r>
          </a:p>
        </p:txBody>
      </p:sp>
      <p:sp>
        <p:nvSpPr>
          <p:cNvPr id="64" name="Rectangle 63"/>
          <p:cNvSpPr/>
          <p:nvPr/>
        </p:nvSpPr>
        <p:spPr>
          <a:xfrm>
            <a:off x="2609850" y="2617194"/>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Applying</a:t>
            </a:r>
          </a:p>
        </p:txBody>
      </p:sp>
      <p:sp>
        <p:nvSpPr>
          <p:cNvPr id="66" name="Rectangle 65"/>
          <p:cNvSpPr/>
          <p:nvPr/>
        </p:nvSpPr>
        <p:spPr>
          <a:xfrm>
            <a:off x="2609850" y="2897091"/>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Analyzing</a:t>
            </a:r>
          </a:p>
        </p:txBody>
      </p:sp>
      <p:sp>
        <p:nvSpPr>
          <p:cNvPr id="67" name="Rectangle 66"/>
          <p:cNvSpPr/>
          <p:nvPr/>
        </p:nvSpPr>
        <p:spPr>
          <a:xfrm>
            <a:off x="2609850" y="3176988"/>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Evaluating</a:t>
            </a:r>
          </a:p>
        </p:txBody>
      </p:sp>
      <p:sp>
        <p:nvSpPr>
          <p:cNvPr id="68" name="Rectangle 67"/>
          <p:cNvSpPr/>
          <p:nvPr/>
        </p:nvSpPr>
        <p:spPr>
          <a:xfrm>
            <a:off x="2609850" y="3456885"/>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Creating</a:t>
            </a:r>
          </a:p>
        </p:txBody>
      </p:sp>
      <p:sp>
        <p:nvSpPr>
          <p:cNvPr id="69" name="Rectangle 68"/>
          <p:cNvSpPr/>
          <p:nvPr/>
        </p:nvSpPr>
        <p:spPr>
          <a:xfrm>
            <a:off x="2609850" y="3736782"/>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Receiving</a:t>
            </a:r>
          </a:p>
        </p:txBody>
      </p:sp>
      <p:sp>
        <p:nvSpPr>
          <p:cNvPr id="70" name="Rectangle 69"/>
          <p:cNvSpPr/>
          <p:nvPr/>
        </p:nvSpPr>
        <p:spPr>
          <a:xfrm>
            <a:off x="2609850" y="4016679"/>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Responding</a:t>
            </a:r>
          </a:p>
        </p:txBody>
      </p:sp>
      <p:sp>
        <p:nvSpPr>
          <p:cNvPr id="71" name="Rectangle 70"/>
          <p:cNvSpPr/>
          <p:nvPr/>
        </p:nvSpPr>
        <p:spPr>
          <a:xfrm>
            <a:off x="2609850" y="4270473"/>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Valuing</a:t>
            </a:r>
          </a:p>
        </p:txBody>
      </p:sp>
      <p:sp>
        <p:nvSpPr>
          <p:cNvPr id="73" name="Rectangle 72"/>
          <p:cNvSpPr/>
          <p:nvPr/>
        </p:nvSpPr>
        <p:spPr>
          <a:xfrm>
            <a:off x="2609850" y="4524599"/>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Organization</a:t>
            </a:r>
          </a:p>
        </p:txBody>
      </p:sp>
      <p:sp>
        <p:nvSpPr>
          <p:cNvPr id="75" name="Rectangle 74"/>
          <p:cNvSpPr/>
          <p:nvPr/>
        </p:nvSpPr>
        <p:spPr>
          <a:xfrm>
            <a:off x="2609850" y="4769900"/>
            <a:ext cx="1028700" cy="35394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Characterization by Value </a:t>
            </a:r>
            <a:r>
              <a:rPr lang="en-US" sz="800" dirty="0" smtClean="0">
                <a:solidFill>
                  <a:schemeClr val="tx1"/>
                </a:solidFill>
                <a:latin typeface="Arial" panose="020B0604020202020204" pitchFamily="34" charset="0"/>
                <a:cs typeface="Arial" panose="020B0604020202020204" pitchFamily="34" charset="0"/>
              </a:rPr>
              <a:t>Set</a:t>
            </a:r>
            <a:endParaRPr lang="en-US" sz="800" dirty="0">
              <a:solidFill>
                <a:schemeClr val="tx1"/>
              </a:solidFill>
              <a:latin typeface="Arial" panose="020B0604020202020204" pitchFamily="34" charset="0"/>
              <a:cs typeface="Arial" panose="020B0604020202020204" pitchFamily="34" charset="0"/>
            </a:endParaRPr>
          </a:p>
        </p:txBody>
      </p:sp>
      <p:sp>
        <p:nvSpPr>
          <p:cNvPr id="76" name="Rectangle 75"/>
          <p:cNvSpPr/>
          <p:nvPr/>
        </p:nvSpPr>
        <p:spPr>
          <a:xfrm>
            <a:off x="2609850" y="5685679"/>
            <a:ext cx="1028700" cy="3048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Basic Fundamental Movement</a:t>
            </a:r>
          </a:p>
        </p:txBody>
      </p:sp>
      <p:sp>
        <p:nvSpPr>
          <p:cNvPr id="78" name="Rectangle 77"/>
          <p:cNvSpPr/>
          <p:nvPr/>
        </p:nvSpPr>
        <p:spPr>
          <a:xfrm>
            <a:off x="2609850" y="6070489"/>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Perceptual</a:t>
            </a:r>
          </a:p>
        </p:txBody>
      </p:sp>
      <p:sp>
        <p:nvSpPr>
          <p:cNvPr id="79" name="Rectangle 78"/>
          <p:cNvSpPr/>
          <p:nvPr/>
        </p:nvSpPr>
        <p:spPr>
          <a:xfrm>
            <a:off x="4548077" y="4419600"/>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Physical Activities</a:t>
            </a:r>
          </a:p>
        </p:txBody>
      </p:sp>
      <p:sp>
        <p:nvSpPr>
          <p:cNvPr id="81" name="Rectangle 80"/>
          <p:cNvSpPr/>
          <p:nvPr/>
        </p:nvSpPr>
        <p:spPr>
          <a:xfrm>
            <a:off x="4548077" y="4734616"/>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Skilled Movements</a:t>
            </a:r>
          </a:p>
        </p:txBody>
      </p:sp>
      <p:sp>
        <p:nvSpPr>
          <p:cNvPr id="82" name="Rectangle 81"/>
          <p:cNvSpPr/>
          <p:nvPr/>
        </p:nvSpPr>
        <p:spPr>
          <a:xfrm>
            <a:off x="4548077" y="5105069"/>
            <a:ext cx="1028700" cy="28983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Non-discursive Communication</a:t>
            </a:r>
          </a:p>
        </p:txBody>
      </p:sp>
      <p:cxnSp>
        <p:nvCxnSpPr>
          <p:cNvPr id="19" name="Elbow Connector 18"/>
          <p:cNvCxnSpPr>
            <a:stCxn id="48" idx="3"/>
            <a:endCxn id="61" idx="1"/>
          </p:cNvCxnSpPr>
          <p:nvPr/>
        </p:nvCxnSpPr>
        <p:spPr>
          <a:xfrm flipV="1">
            <a:off x="2102982" y="2147957"/>
            <a:ext cx="506868" cy="5934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48" idx="3"/>
            <a:endCxn id="62" idx="1"/>
          </p:cNvCxnSpPr>
          <p:nvPr/>
        </p:nvCxnSpPr>
        <p:spPr>
          <a:xfrm>
            <a:off x="2102982" y="2207299"/>
            <a:ext cx="506868" cy="220555"/>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55" idx="3"/>
            <a:endCxn id="68" idx="1"/>
          </p:cNvCxnSpPr>
          <p:nvPr/>
        </p:nvCxnSpPr>
        <p:spPr>
          <a:xfrm>
            <a:off x="2102982" y="2707751"/>
            <a:ext cx="506868" cy="839691"/>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58" idx="3"/>
            <a:endCxn id="69" idx="1"/>
          </p:cNvCxnSpPr>
          <p:nvPr/>
        </p:nvCxnSpPr>
        <p:spPr>
          <a:xfrm>
            <a:off x="2102982" y="3827338"/>
            <a:ext cx="506868" cy="1"/>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58" idx="3"/>
            <a:endCxn id="70" idx="1"/>
          </p:cNvCxnSpPr>
          <p:nvPr/>
        </p:nvCxnSpPr>
        <p:spPr>
          <a:xfrm>
            <a:off x="2102982" y="3827338"/>
            <a:ext cx="506868" cy="27989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58" idx="3"/>
            <a:endCxn id="71" idx="1"/>
          </p:cNvCxnSpPr>
          <p:nvPr/>
        </p:nvCxnSpPr>
        <p:spPr>
          <a:xfrm>
            <a:off x="2102982" y="3827338"/>
            <a:ext cx="506868" cy="53369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58" idx="3"/>
            <a:endCxn id="73" idx="1"/>
          </p:cNvCxnSpPr>
          <p:nvPr/>
        </p:nvCxnSpPr>
        <p:spPr>
          <a:xfrm>
            <a:off x="2102982" y="3827338"/>
            <a:ext cx="506868" cy="78781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58" idx="3"/>
            <a:endCxn id="75" idx="1"/>
          </p:cNvCxnSpPr>
          <p:nvPr/>
        </p:nvCxnSpPr>
        <p:spPr>
          <a:xfrm>
            <a:off x="2102982" y="3827338"/>
            <a:ext cx="506868" cy="1119534"/>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609850" y="5410200"/>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Reflex movements</a:t>
            </a:r>
            <a:endParaRPr lang="en-US" sz="800" dirty="0">
              <a:solidFill>
                <a:schemeClr val="tx1"/>
              </a:solidFill>
              <a:latin typeface="Arial" panose="020B0604020202020204" pitchFamily="34" charset="0"/>
              <a:cs typeface="Arial" panose="020B0604020202020204" pitchFamily="34" charset="0"/>
            </a:endParaRPr>
          </a:p>
        </p:txBody>
      </p:sp>
      <p:cxnSp>
        <p:nvCxnSpPr>
          <p:cNvPr id="239" name="Elbow Connector 238"/>
          <p:cNvCxnSpPr>
            <a:stCxn id="59" idx="3"/>
            <a:endCxn id="100" idx="1"/>
          </p:cNvCxnSpPr>
          <p:nvPr/>
        </p:nvCxnSpPr>
        <p:spPr>
          <a:xfrm>
            <a:off x="2102982" y="5246229"/>
            <a:ext cx="506868" cy="25452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1" name="Elbow Connector 240"/>
          <p:cNvCxnSpPr>
            <a:stCxn id="59" idx="3"/>
            <a:endCxn id="76" idx="1"/>
          </p:cNvCxnSpPr>
          <p:nvPr/>
        </p:nvCxnSpPr>
        <p:spPr>
          <a:xfrm>
            <a:off x="2102982" y="5246229"/>
            <a:ext cx="506868" cy="59185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59" idx="3"/>
            <a:endCxn id="78" idx="1"/>
          </p:cNvCxnSpPr>
          <p:nvPr/>
        </p:nvCxnSpPr>
        <p:spPr>
          <a:xfrm>
            <a:off x="2102982" y="5246229"/>
            <a:ext cx="506868" cy="914817"/>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5" name="Elbow Connector 244"/>
          <p:cNvCxnSpPr>
            <a:stCxn id="59" idx="3"/>
            <a:endCxn id="82" idx="1"/>
          </p:cNvCxnSpPr>
          <p:nvPr/>
        </p:nvCxnSpPr>
        <p:spPr>
          <a:xfrm>
            <a:off x="2102982" y="5246229"/>
            <a:ext cx="2445095" cy="3758"/>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a:endCxn id="81" idx="1"/>
          </p:cNvCxnSpPr>
          <p:nvPr/>
        </p:nvCxnSpPr>
        <p:spPr>
          <a:xfrm flipV="1">
            <a:off x="3887239" y="4825173"/>
            <a:ext cx="660838" cy="424814"/>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p:cNvCxnSpPr>
            <a:endCxn id="79" idx="1"/>
          </p:cNvCxnSpPr>
          <p:nvPr/>
        </p:nvCxnSpPr>
        <p:spPr>
          <a:xfrm rot="5400000" flipH="1" flipV="1">
            <a:off x="4012952" y="4714863"/>
            <a:ext cx="739830" cy="330419"/>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916371" y="2057400"/>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Behaviorist theory</a:t>
            </a:r>
            <a:endParaRPr lang="en-US" sz="800" dirty="0">
              <a:solidFill>
                <a:schemeClr val="tx1"/>
              </a:solidFill>
              <a:latin typeface="Arial" panose="020B0604020202020204" pitchFamily="34" charset="0"/>
              <a:cs typeface="Arial" panose="020B0604020202020204" pitchFamily="34" charset="0"/>
            </a:endParaRPr>
          </a:p>
        </p:txBody>
      </p:sp>
      <p:sp>
        <p:nvSpPr>
          <p:cNvPr id="126" name="Rectangle 125"/>
          <p:cNvSpPr/>
          <p:nvPr/>
        </p:nvSpPr>
        <p:spPr>
          <a:xfrm>
            <a:off x="3916371" y="3048000"/>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Cognitivist theory</a:t>
            </a:r>
            <a:endParaRPr lang="en-US" sz="800" dirty="0">
              <a:solidFill>
                <a:schemeClr val="tx1"/>
              </a:solidFill>
              <a:latin typeface="Arial" panose="020B0604020202020204" pitchFamily="34" charset="0"/>
              <a:cs typeface="Arial" panose="020B0604020202020204" pitchFamily="34" charset="0"/>
            </a:endParaRPr>
          </a:p>
        </p:txBody>
      </p:sp>
      <p:sp>
        <p:nvSpPr>
          <p:cNvPr id="127" name="Rectangle 126"/>
          <p:cNvSpPr/>
          <p:nvPr/>
        </p:nvSpPr>
        <p:spPr>
          <a:xfrm>
            <a:off x="3916371" y="3400287"/>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Constructivist theory</a:t>
            </a:r>
            <a:endParaRPr lang="en-US" sz="800" dirty="0">
              <a:solidFill>
                <a:schemeClr val="tx1"/>
              </a:solidFill>
              <a:latin typeface="Arial" panose="020B0604020202020204" pitchFamily="34" charset="0"/>
              <a:cs typeface="Arial" panose="020B0604020202020204" pitchFamily="34" charset="0"/>
            </a:endParaRPr>
          </a:p>
        </p:txBody>
      </p:sp>
      <p:sp>
        <p:nvSpPr>
          <p:cNvPr id="129" name="Rectangle 128">
            <a:hlinkClick r:id="rId7" action="ppaction://hlinksldjump"/>
          </p:cNvPr>
          <p:cNvSpPr/>
          <p:nvPr/>
        </p:nvSpPr>
        <p:spPr>
          <a:xfrm>
            <a:off x="7900877" y="124604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6.7.7.6 </a:t>
            </a:r>
            <a:r>
              <a:rPr lang="en-US" sz="800" dirty="0">
                <a:solidFill>
                  <a:schemeClr val="tx1"/>
                </a:solidFill>
                <a:latin typeface="Arial" panose="020B0604020202020204" pitchFamily="34" charset="0"/>
                <a:cs typeface="Arial" panose="020B0604020202020204" pitchFamily="34" charset="0"/>
              </a:rPr>
              <a:t>Determine instructional </a:t>
            </a:r>
            <a:r>
              <a:rPr lang="en-US" sz="800" dirty="0" err="1">
                <a:solidFill>
                  <a:schemeClr val="tx1"/>
                </a:solidFill>
                <a:latin typeface="Arial" panose="020B0604020202020204" pitchFamily="34" charset="0"/>
                <a:cs typeface="Arial" panose="020B0604020202020204" pitchFamily="34" charset="0"/>
              </a:rPr>
              <a:t>microstrategy</a:t>
            </a:r>
            <a:endParaRPr lang="en-US" sz="800" dirty="0">
              <a:solidFill>
                <a:schemeClr val="tx1"/>
              </a:solidFill>
              <a:latin typeface="Arial" panose="020B0604020202020204" pitchFamily="34" charset="0"/>
              <a:cs typeface="Arial" panose="020B0604020202020204" pitchFamily="34" charset="0"/>
            </a:endParaRPr>
          </a:p>
        </p:txBody>
      </p:sp>
      <p:sp>
        <p:nvSpPr>
          <p:cNvPr id="131" name="Oval 130"/>
          <p:cNvSpPr/>
          <p:nvPr/>
        </p:nvSpPr>
        <p:spPr>
          <a:xfrm>
            <a:off x="6051913" y="5455258"/>
            <a:ext cx="591664" cy="5645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To Connector A</a:t>
            </a:r>
            <a:endParaRPr lang="en-US" sz="700" dirty="0">
              <a:solidFill>
                <a:schemeClr val="tx1"/>
              </a:solidFill>
              <a:latin typeface="Arial" panose="020B0604020202020204" pitchFamily="34" charset="0"/>
              <a:cs typeface="Arial" panose="020B0604020202020204" pitchFamily="34" charset="0"/>
            </a:endParaRPr>
          </a:p>
        </p:txBody>
      </p:sp>
      <p:cxnSp>
        <p:nvCxnSpPr>
          <p:cNvPr id="84" name="Elbow Connector 83"/>
          <p:cNvCxnSpPr>
            <a:stCxn id="79" idx="3"/>
            <a:endCxn id="131" idx="2"/>
          </p:cNvCxnSpPr>
          <p:nvPr/>
        </p:nvCxnSpPr>
        <p:spPr>
          <a:xfrm>
            <a:off x="5576777" y="4510157"/>
            <a:ext cx="475136" cy="122737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81" idx="3"/>
            <a:endCxn id="131" idx="2"/>
          </p:cNvCxnSpPr>
          <p:nvPr/>
        </p:nvCxnSpPr>
        <p:spPr>
          <a:xfrm>
            <a:off x="5576777" y="4825173"/>
            <a:ext cx="475136" cy="912356"/>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2" idx="3"/>
            <a:endCxn id="131" idx="2"/>
          </p:cNvCxnSpPr>
          <p:nvPr/>
        </p:nvCxnSpPr>
        <p:spPr>
          <a:xfrm>
            <a:off x="5576777" y="5249987"/>
            <a:ext cx="475136" cy="48754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100" idx="3"/>
            <a:endCxn id="131" idx="2"/>
          </p:cNvCxnSpPr>
          <p:nvPr/>
        </p:nvCxnSpPr>
        <p:spPr>
          <a:xfrm>
            <a:off x="3638550" y="5500757"/>
            <a:ext cx="2413363" cy="23677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76" idx="3"/>
            <a:endCxn id="131" idx="2"/>
          </p:cNvCxnSpPr>
          <p:nvPr/>
        </p:nvCxnSpPr>
        <p:spPr>
          <a:xfrm flipV="1">
            <a:off x="3638550" y="5737529"/>
            <a:ext cx="2413363" cy="10055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78" idx="3"/>
            <a:endCxn id="131" idx="2"/>
          </p:cNvCxnSpPr>
          <p:nvPr/>
        </p:nvCxnSpPr>
        <p:spPr>
          <a:xfrm flipV="1">
            <a:off x="3638550" y="5737529"/>
            <a:ext cx="2413363" cy="423517"/>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62" idx="3"/>
            <a:endCxn id="125" idx="1"/>
          </p:cNvCxnSpPr>
          <p:nvPr/>
        </p:nvCxnSpPr>
        <p:spPr>
          <a:xfrm flipV="1">
            <a:off x="3638550" y="2147957"/>
            <a:ext cx="277821" cy="279897"/>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61" idx="3"/>
            <a:endCxn id="125" idx="1"/>
          </p:cNvCxnSpPr>
          <p:nvPr/>
        </p:nvCxnSpPr>
        <p:spPr>
          <a:xfrm>
            <a:off x="3638550" y="2147957"/>
            <a:ext cx="27782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46" idx="2"/>
            <a:endCxn id="125" idx="1"/>
          </p:cNvCxnSpPr>
          <p:nvPr/>
        </p:nvCxnSpPr>
        <p:spPr>
          <a:xfrm rot="10800000">
            <a:off x="3916371" y="2147957"/>
            <a:ext cx="89338" cy="465372"/>
          </a:xfrm>
          <a:prstGeom prst="bentConnector3">
            <a:avLst>
              <a:gd name="adj1" fmla="val 24329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64" idx="3"/>
            <a:endCxn id="126" idx="1"/>
          </p:cNvCxnSpPr>
          <p:nvPr/>
        </p:nvCxnSpPr>
        <p:spPr>
          <a:xfrm>
            <a:off x="3638550" y="2707751"/>
            <a:ext cx="277821" cy="430806"/>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66" idx="3"/>
            <a:endCxn id="126" idx="1"/>
          </p:cNvCxnSpPr>
          <p:nvPr/>
        </p:nvCxnSpPr>
        <p:spPr>
          <a:xfrm>
            <a:off x="3638550" y="2987648"/>
            <a:ext cx="277821" cy="15090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stCxn id="67" idx="3"/>
            <a:endCxn id="127" idx="1"/>
          </p:cNvCxnSpPr>
          <p:nvPr/>
        </p:nvCxnSpPr>
        <p:spPr>
          <a:xfrm>
            <a:off x="3638550" y="3267545"/>
            <a:ext cx="277821" cy="223299"/>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68" idx="3"/>
            <a:endCxn id="127" idx="1"/>
          </p:cNvCxnSpPr>
          <p:nvPr/>
        </p:nvCxnSpPr>
        <p:spPr>
          <a:xfrm flipV="1">
            <a:off x="3638550" y="3490844"/>
            <a:ext cx="277821" cy="5659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5319045" y="3049827"/>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Cognitivist tactics</a:t>
            </a:r>
            <a:endParaRPr lang="en-US" sz="800" dirty="0">
              <a:solidFill>
                <a:schemeClr val="tx1"/>
              </a:solidFill>
              <a:latin typeface="Arial" panose="020B0604020202020204" pitchFamily="34" charset="0"/>
              <a:cs typeface="Arial" panose="020B0604020202020204" pitchFamily="34" charset="0"/>
            </a:endParaRPr>
          </a:p>
        </p:txBody>
      </p:sp>
      <p:cxnSp>
        <p:nvCxnSpPr>
          <p:cNvPr id="171" name="Elbow Connector 170"/>
          <p:cNvCxnSpPr>
            <a:stCxn id="69" idx="3"/>
          </p:cNvCxnSpPr>
          <p:nvPr/>
        </p:nvCxnSpPr>
        <p:spPr>
          <a:xfrm>
            <a:off x="3638550" y="3827339"/>
            <a:ext cx="298188" cy="189340"/>
          </a:xfrm>
          <a:prstGeom prst="bentConnector3">
            <a:avLst>
              <a:gd name="adj1" fmla="val 10213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70" idx="3"/>
          </p:cNvCxnSpPr>
          <p:nvPr/>
        </p:nvCxnSpPr>
        <p:spPr>
          <a:xfrm flipV="1">
            <a:off x="3638550" y="4016679"/>
            <a:ext cx="298188" cy="90557"/>
          </a:xfrm>
          <a:prstGeom prst="bentConnector3">
            <a:avLst>
              <a:gd name="adj1" fmla="val 99064"/>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71" idx="3"/>
          </p:cNvCxnSpPr>
          <p:nvPr/>
        </p:nvCxnSpPr>
        <p:spPr>
          <a:xfrm flipV="1">
            <a:off x="3638550" y="4054343"/>
            <a:ext cx="298188" cy="306687"/>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73" idx="3"/>
          </p:cNvCxnSpPr>
          <p:nvPr/>
        </p:nvCxnSpPr>
        <p:spPr>
          <a:xfrm flipV="1">
            <a:off x="3638550" y="4054343"/>
            <a:ext cx="298188" cy="560813"/>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a:xfrm>
            <a:off x="5308963" y="3400287"/>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Constructivist tactics</a:t>
            </a:r>
            <a:endParaRPr lang="en-US" sz="800" dirty="0">
              <a:solidFill>
                <a:schemeClr val="tx1"/>
              </a:solidFill>
              <a:latin typeface="Arial" panose="020B0604020202020204" pitchFamily="34" charset="0"/>
              <a:cs typeface="Arial" panose="020B0604020202020204" pitchFamily="34" charset="0"/>
            </a:endParaRPr>
          </a:p>
        </p:txBody>
      </p:sp>
      <p:sp>
        <p:nvSpPr>
          <p:cNvPr id="257" name="Rectangle 256"/>
          <p:cNvSpPr/>
          <p:nvPr/>
        </p:nvSpPr>
        <p:spPr>
          <a:xfrm>
            <a:off x="5319045" y="2064379"/>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Behaviorist tactics</a:t>
            </a:r>
            <a:endParaRPr lang="en-US" sz="800" dirty="0">
              <a:solidFill>
                <a:schemeClr val="tx1"/>
              </a:solidFill>
              <a:latin typeface="Arial" panose="020B0604020202020204" pitchFamily="34" charset="0"/>
              <a:cs typeface="Arial" panose="020B0604020202020204" pitchFamily="34" charset="0"/>
            </a:endParaRPr>
          </a:p>
        </p:txBody>
      </p:sp>
      <p:sp>
        <p:nvSpPr>
          <p:cNvPr id="258" name="Rectangle 257"/>
          <p:cNvSpPr/>
          <p:nvPr/>
        </p:nvSpPr>
        <p:spPr>
          <a:xfrm>
            <a:off x="6667500" y="2060889"/>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Formal</a:t>
            </a:r>
            <a:endParaRPr lang="en-US" sz="800" dirty="0">
              <a:solidFill>
                <a:schemeClr val="tx1"/>
              </a:solidFill>
              <a:latin typeface="Arial" panose="020B0604020202020204" pitchFamily="34" charset="0"/>
              <a:cs typeface="Arial" panose="020B0604020202020204" pitchFamily="34" charset="0"/>
            </a:endParaRPr>
          </a:p>
        </p:txBody>
      </p:sp>
      <p:sp>
        <p:nvSpPr>
          <p:cNvPr id="259" name="Rectangle 258"/>
          <p:cNvSpPr/>
          <p:nvPr/>
        </p:nvSpPr>
        <p:spPr>
          <a:xfrm>
            <a:off x="6684959" y="2505435"/>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Non-formal</a:t>
            </a:r>
            <a:endParaRPr lang="en-US" sz="800" dirty="0">
              <a:solidFill>
                <a:schemeClr val="tx1"/>
              </a:solidFill>
              <a:latin typeface="Arial" panose="020B0604020202020204" pitchFamily="34" charset="0"/>
              <a:cs typeface="Arial" panose="020B0604020202020204" pitchFamily="34" charset="0"/>
            </a:endParaRPr>
          </a:p>
        </p:txBody>
      </p:sp>
      <p:sp>
        <p:nvSpPr>
          <p:cNvPr id="260" name="Rectangle 259"/>
          <p:cNvSpPr/>
          <p:nvPr/>
        </p:nvSpPr>
        <p:spPr>
          <a:xfrm>
            <a:off x="6669602" y="3171687"/>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Informal autonomous</a:t>
            </a:r>
            <a:endParaRPr lang="en-US" sz="800" dirty="0">
              <a:solidFill>
                <a:schemeClr val="tx1"/>
              </a:solidFill>
              <a:latin typeface="Arial" panose="020B0604020202020204" pitchFamily="34" charset="0"/>
              <a:cs typeface="Arial" panose="020B0604020202020204" pitchFamily="34" charset="0"/>
            </a:endParaRPr>
          </a:p>
        </p:txBody>
      </p:sp>
      <p:sp>
        <p:nvSpPr>
          <p:cNvPr id="261" name="Rectangle 260"/>
          <p:cNvSpPr/>
          <p:nvPr/>
        </p:nvSpPr>
        <p:spPr>
          <a:xfrm>
            <a:off x="6669602" y="3476487"/>
            <a:ext cx="1028700" cy="1811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Informal directed</a:t>
            </a:r>
            <a:endParaRPr lang="en-US" sz="800" dirty="0">
              <a:solidFill>
                <a:schemeClr val="tx1"/>
              </a:solidFill>
              <a:latin typeface="Arial" panose="020B0604020202020204" pitchFamily="34" charset="0"/>
              <a:cs typeface="Arial" panose="020B0604020202020204" pitchFamily="34" charset="0"/>
            </a:endParaRPr>
          </a:p>
        </p:txBody>
      </p:sp>
      <p:cxnSp>
        <p:nvCxnSpPr>
          <p:cNvPr id="208" name="Straight Arrow Connector 207"/>
          <p:cNvCxnSpPr>
            <a:stCxn id="55" idx="3"/>
            <a:endCxn id="64" idx="1"/>
          </p:cNvCxnSpPr>
          <p:nvPr/>
        </p:nvCxnSpPr>
        <p:spPr>
          <a:xfrm>
            <a:off x="2102982" y="2707751"/>
            <a:ext cx="50686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Elbow Connector 263"/>
          <p:cNvCxnSpPr>
            <a:stCxn id="55" idx="3"/>
            <a:endCxn id="67" idx="1"/>
          </p:cNvCxnSpPr>
          <p:nvPr/>
        </p:nvCxnSpPr>
        <p:spPr>
          <a:xfrm>
            <a:off x="2102982" y="2707751"/>
            <a:ext cx="506868" cy="559794"/>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Elbow Connector 264"/>
          <p:cNvCxnSpPr>
            <a:stCxn id="55" idx="3"/>
            <a:endCxn id="66" idx="1"/>
          </p:cNvCxnSpPr>
          <p:nvPr/>
        </p:nvCxnSpPr>
        <p:spPr>
          <a:xfrm>
            <a:off x="2102982" y="2707751"/>
            <a:ext cx="506868" cy="279897"/>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005709" y="2331058"/>
            <a:ext cx="591664" cy="56454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From Connector A</a:t>
            </a:r>
            <a:endParaRPr lang="en-US" sz="700" dirty="0">
              <a:solidFill>
                <a:schemeClr val="tx1"/>
              </a:solidFill>
              <a:latin typeface="Arial" panose="020B0604020202020204" pitchFamily="34" charset="0"/>
              <a:cs typeface="Arial" panose="020B0604020202020204" pitchFamily="34" charset="0"/>
            </a:endParaRPr>
          </a:p>
        </p:txBody>
      </p:sp>
      <p:sp>
        <p:nvSpPr>
          <p:cNvPr id="351" name="Oval 350"/>
          <p:cNvSpPr/>
          <p:nvPr/>
        </p:nvSpPr>
        <p:spPr>
          <a:xfrm>
            <a:off x="4514959" y="3705931"/>
            <a:ext cx="591664" cy="5645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To Connector B</a:t>
            </a:r>
            <a:endParaRPr lang="en-US" sz="700" dirty="0">
              <a:solidFill>
                <a:schemeClr val="tx1"/>
              </a:solidFill>
              <a:latin typeface="Arial" panose="020B0604020202020204" pitchFamily="34" charset="0"/>
              <a:cs typeface="Arial" panose="020B0604020202020204" pitchFamily="34" charset="0"/>
            </a:endParaRPr>
          </a:p>
        </p:txBody>
      </p:sp>
      <p:cxnSp>
        <p:nvCxnSpPr>
          <p:cNvPr id="353" name="Elbow Connector 352"/>
          <p:cNvCxnSpPr/>
          <p:nvPr/>
        </p:nvCxnSpPr>
        <p:spPr>
          <a:xfrm rot="10800000" flipV="1">
            <a:off x="4691509" y="2620916"/>
            <a:ext cx="56036" cy="42708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6" name="Elbow Connector 355"/>
          <p:cNvCxnSpPr>
            <a:stCxn id="75" idx="3"/>
            <a:endCxn id="351" idx="2"/>
          </p:cNvCxnSpPr>
          <p:nvPr/>
        </p:nvCxnSpPr>
        <p:spPr>
          <a:xfrm flipV="1">
            <a:off x="3638550" y="3988202"/>
            <a:ext cx="876409" cy="958670"/>
          </a:xfrm>
          <a:prstGeom prst="bentConnector3">
            <a:avLst>
              <a:gd name="adj1" fmla="val 3435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4718413" y="2338645"/>
            <a:ext cx="591664" cy="56454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From Connector B</a:t>
            </a:r>
            <a:endParaRPr lang="en-US" sz="700" dirty="0">
              <a:solidFill>
                <a:schemeClr val="tx1"/>
              </a:solidFill>
              <a:latin typeface="Arial" panose="020B0604020202020204" pitchFamily="34" charset="0"/>
              <a:cs typeface="Arial" panose="020B0604020202020204" pitchFamily="34" charset="0"/>
            </a:endParaRPr>
          </a:p>
        </p:txBody>
      </p:sp>
      <p:cxnSp>
        <p:nvCxnSpPr>
          <p:cNvPr id="368" name="Straight Arrow Connector 367"/>
          <p:cNvCxnSpPr>
            <a:stCxn id="129" idx="2"/>
          </p:cNvCxnSpPr>
          <p:nvPr/>
        </p:nvCxnSpPr>
        <p:spPr>
          <a:xfrm>
            <a:off x="8415227" y="1931847"/>
            <a:ext cx="0" cy="42605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a:stCxn id="50" idx="3"/>
            <a:endCxn id="56" idx="1"/>
          </p:cNvCxnSpPr>
          <p:nvPr/>
        </p:nvCxnSpPr>
        <p:spPr>
          <a:xfrm>
            <a:off x="3638550" y="1588947"/>
            <a:ext cx="277821" cy="304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a:stCxn id="56" idx="3"/>
            <a:endCxn id="54" idx="1"/>
          </p:cNvCxnSpPr>
          <p:nvPr/>
        </p:nvCxnSpPr>
        <p:spPr>
          <a:xfrm flipV="1">
            <a:off x="4945071" y="1588947"/>
            <a:ext cx="373974" cy="304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54" idx="3"/>
            <a:endCxn id="128" idx="1"/>
          </p:cNvCxnSpPr>
          <p:nvPr/>
        </p:nvCxnSpPr>
        <p:spPr>
          <a:xfrm>
            <a:off x="6347745" y="1588947"/>
            <a:ext cx="32502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a:stCxn id="128" idx="3"/>
            <a:endCxn id="129" idx="1"/>
          </p:cNvCxnSpPr>
          <p:nvPr/>
        </p:nvCxnSpPr>
        <p:spPr>
          <a:xfrm>
            <a:off x="7701467" y="1588947"/>
            <a:ext cx="19941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125" idx="3"/>
            <a:endCxn id="257" idx="1"/>
          </p:cNvCxnSpPr>
          <p:nvPr/>
        </p:nvCxnSpPr>
        <p:spPr>
          <a:xfrm>
            <a:off x="4945071" y="2147957"/>
            <a:ext cx="373974" cy="69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a:stCxn id="126" idx="3"/>
          </p:cNvCxnSpPr>
          <p:nvPr/>
        </p:nvCxnSpPr>
        <p:spPr>
          <a:xfrm flipV="1">
            <a:off x="4945071" y="3138556"/>
            <a:ext cx="373974"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a:stCxn id="127" idx="3"/>
          </p:cNvCxnSpPr>
          <p:nvPr/>
        </p:nvCxnSpPr>
        <p:spPr>
          <a:xfrm flipV="1">
            <a:off x="4945071" y="3490843"/>
            <a:ext cx="373974"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4" name="Elbow Connector 393"/>
          <p:cNvCxnSpPr>
            <a:stCxn id="256" idx="3"/>
            <a:endCxn id="260" idx="1"/>
          </p:cNvCxnSpPr>
          <p:nvPr/>
        </p:nvCxnSpPr>
        <p:spPr>
          <a:xfrm flipV="1">
            <a:off x="6337663" y="3262244"/>
            <a:ext cx="331939" cy="228600"/>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6" name="Elbow Connector 395"/>
          <p:cNvCxnSpPr>
            <a:stCxn id="256" idx="3"/>
          </p:cNvCxnSpPr>
          <p:nvPr/>
        </p:nvCxnSpPr>
        <p:spPr>
          <a:xfrm>
            <a:off x="6337663" y="3490844"/>
            <a:ext cx="347296" cy="9055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9" name="Elbow Connector 398"/>
          <p:cNvCxnSpPr>
            <a:stCxn id="204" idx="3"/>
            <a:endCxn id="258" idx="1"/>
          </p:cNvCxnSpPr>
          <p:nvPr/>
        </p:nvCxnSpPr>
        <p:spPr>
          <a:xfrm flipV="1">
            <a:off x="6347745" y="2151446"/>
            <a:ext cx="319755" cy="98893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Elbow Connector 400"/>
          <p:cNvCxnSpPr>
            <a:stCxn id="204" idx="3"/>
            <a:endCxn id="259" idx="1"/>
          </p:cNvCxnSpPr>
          <p:nvPr/>
        </p:nvCxnSpPr>
        <p:spPr>
          <a:xfrm flipV="1">
            <a:off x="6347745" y="2595992"/>
            <a:ext cx="337214" cy="54439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a:stCxn id="257" idx="3"/>
            <a:endCxn id="258" idx="1"/>
          </p:cNvCxnSpPr>
          <p:nvPr/>
        </p:nvCxnSpPr>
        <p:spPr>
          <a:xfrm flipV="1">
            <a:off x="6347745" y="2151446"/>
            <a:ext cx="319755" cy="349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Rectangle 127">
            <a:hlinkClick r:id="rId8" action="ppaction://hlinksldjump"/>
          </p:cNvPr>
          <p:cNvSpPr/>
          <p:nvPr/>
        </p:nvSpPr>
        <p:spPr>
          <a:xfrm>
            <a:off x="6672767" y="124604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6.7.7.5 </a:t>
            </a:r>
            <a:r>
              <a:rPr lang="en-US" sz="800" dirty="0">
                <a:solidFill>
                  <a:schemeClr val="tx1"/>
                </a:solidFill>
                <a:latin typeface="Arial" panose="020B0604020202020204" pitchFamily="34" charset="0"/>
                <a:cs typeface="Arial" panose="020B0604020202020204" pitchFamily="34" charset="0"/>
              </a:rPr>
              <a:t>Determine appropriate learning approach</a:t>
            </a:r>
          </a:p>
        </p:txBody>
      </p:sp>
      <p:sp>
        <p:nvSpPr>
          <p:cNvPr id="54" name="Rectangle 53">
            <a:hlinkClick r:id="rId9" action="ppaction://hlinksldjump"/>
          </p:cNvPr>
          <p:cNvSpPr/>
          <p:nvPr/>
        </p:nvSpPr>
        <p:spPr>
          <a:xfrm>
            <a:off x="5319045" y="124604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6.7.7.4 </a:t>
            </a:r>
            <a:r>
              <a:rPr lang="en-US" sz="800" dirty="0">
                <a:solidFill>
                  <a:schemeClr val="tx1"/>
                </a:solidFill>
                <a:latin typeface="Arial" panose="020B0604020202020204" pitchFamily="34" charset="0"/>
                <a:cs typeface="Arial" panose="020B0604020202020204" pitchFamily="34" charset="0"/>
              </a:rPr>
              <a:t>Determine appropriate instructional tactics</a:t>
            </a:r>
          </a:p>
        </p:txBody>
      </p:sp>
      <p:sp>
        <p:nvSpPr>
          <p:cNvPr id="138" name="TextBox 137">
            <a:hlinkClick r:id="rId10"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0" name="Oval 139">
            <a:hlinkClick r:id="rId9" action="ppaction://hlinksldjump"/>
          </p:cNvPr>
          <p:cNvSpPr/>
          <p:nvPr/>
        </p:nvSpPr>
        <p:spPr>
          <a:xfrm>
            <a:off x="6185263" y="124909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2" name="Oval 141">
            <a:hlinkClick r:id="rId8" action="ppaction://hlinksldjump"/>
          </p:cNvPr>
          <p:cNvSpPr/>
          <p:nvPr/>
        </p:nvSpPr>
        <p:spPr>
          <a:xfrm>
            <a:off x="7561259" y="125135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3" name="Oval 142">
            <a:hlinkClick r:id="rId7" action="ppaction://hlinksldjump"/>
          </p:cNvPr>
          <p:cNvSpPr/>
          <p:nvPr/>
        </p:nvSpPr>
        <p:spPr>
          <a:xfrm>
            <a:off x="8779692" y="125135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32570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4370741" y="4002071"/>
            <a:ext cx="3831024" cy="119565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Apply if consistent with chosen </a:t>
            </a:r>
            <a:r>
              <a:rPr lang="en-US" sz="1200" b="1" dirty="0" err="1" smtClean="0">
                <a:solidFill>
                  <a:schemeClr val="tx1"/>
                </a:solidFill>
                <a:latin typeface="Arial" panose="020B0604020202020204" pitchFamily="34" charset="0"/>
                <a:cs typeface="Arial" panose="020B0604020202020204" pitchFamily="34" charset="0"/>
              </a:rPr>
              <a:t>microstrategy</a:t>
            </a:r>
            <a:endParaRPr lang="en-US" sz="1200" b="1"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6.7.8 Plan </a:t>
            </a:r>
            <a:r>
              <a:rPr lang="en-US" dirty="0" err="1"/>
              <a:t>p</a:t>
            </a:r>
            <a:r>
              <a:rPr lang="en-US" dirty="0" err="1" smtClean="0"/>
              <a:t>reinstructional</a:t>
            </a:r>
            <a:r>
              <a:rPr lang="en-US" dirty="0" smtClean="0"/>
              <a:t> components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505447"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514350" y="13716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9" name="Diamond 38"/>
          <p:cNvSpPr/>
          <p:nvPr/>
        </p:nvSpPr>
        <p:spPr>
          <a:xfrm>
            <a:off x="1657847" y="1694382"/>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6.7.8.2 Verbal </a:t>
            </a:r>
            <a:r>
              <a:rPr lang="en-US" sz="800" dirty="0">
                <a:solidFill>
                  <a:schemeClr val="tx1"/>
                </a:solidFill>
                <a:latin typeface="Arial" panose="020B0604020202020204" pitchFamily="34" charset="0"/>
                <a:cs typeface="Arial" panose="020B0604020202020204" pitchFamily="34" charset="0"/>
              </a:rPr>
              <a:t>Information?</a:t>
            </a:r>
          </a:p>
        </p:txBody>
      </p:sp>
      <p:sp>
        <p:nvSpPr>
          <p:cNvPr id="56" name="Diamond 55"/>
          <p:cNvSpPr/>
          <p:nvPr/>
        </p:nvSpPr>
        <p:spPr>
          <a:xfrm>
            <a:off x="1657847" y="286460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6.7.8.4 Intellectual </a:t>
            </a:r>
            <a:r>
              <a:rPr lang="en-US" sz="800" dirty="0">
                <a:solidFill>
                  <a:schemeClr val="tx1"/>
                </a:solidFill>
                <a:latin typeface="Arial" panose="020B0604020202020204" pitchFamily="34" charset="0"/>
                <a:cs typeface="Arial" panose="020B0604020202020204" pitchFamily="34" charset="0"/>
              </a:rPr>
              <a:t>Skills?</a:t>
            </a:r>
          </a:p>
        </p:txBody>
      </p:sp>
      <p:sp>
        <p:nvSpPr>
          <p:cNvPr id="57" name="Diamond 56"/>
          <p:cNvSpPr/>
          <p:nvPr/>
        </p:nvSpPr>
        <p:spPr>
          <a:xfrm>
            <a:off x="1657847" y="4060262"/>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6.7.8.8 Attitudes</a:t>
            </a:r>
            <a:r>
              <a:rPr lang="en-US" sz="800" dirty="0">
                <a:solidFill>
                  <a:schemeClr val="tx1"/>
                </a:solidFill>
                <a:latin typeface="Arial" panose="020B0604020202020204" pitchFamily="34" charset="0"/>
                <a:cs typeface="Arial" panose="020B0604020202020204" pitchFamily="34" charset="0"/>
              </a:rPr>
              <a:t>?</a:t>
            </a:r>
          </a:p>
        </p:txBody>
      </p:sp>
      <p:sp>
        <p:nvSpPr>
          <p:cNvPr id="60" name="Diamond 59"/>
          <p:cNvSpPr/>
          <p:nvPr/>
        </p:nvSpPr>
        <p:spPr>
          <a:xfrm>
            <a:off x="1661610" y="5250180"/>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6.7.8.13 Psycho-motor</a:t>
            </a:r>
            <a:r>
              <a:rPr lang="en-US" sz="800" dirty="0">
                <a:solidFill>
                  <a:schemeClr val="tx1"/>
                </a:solidFill>
                <a:latin typeface="Arial" panose="020B0604020202020204" pitchFamily="34" charset="0"/>
                <a:cs typeface="Arial" panose="020B0604020202020204" pitchFamily="34" charset="0"/>
              </a:rPr>
              <a:t>?</a:t>
            </a:r>
          </a:p>
        </p:txBody>
      </p:sp>
      <p:cxnSp>
        <p:nvCxnSpPr>
          <p:cNvPr id="70" name="Straight Arrow Connector 69"/>
          <p:cNvCxnSpPr>
            <a:stCxn id="39" idx="3"/>
            <a:endCxn id="48" idx="1"/>
          </p:cNvCxnSpPr>
          <p:nvPr/>
        </p:nvCxnSpPr>
        <p:spPr>
          <a:xfrm flipV="1">
            <a:off x="2845135" y="2152217"/>
            <a:ext cx="329924"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56" idx="0"/>
          </p:cNvCxnSpPr>
          <p:nvPr/>
        </p:nvCxnSpPr>
        <p:spPr>
          <a:xfrm>
            <a:off x="2251491" y="2616402"/>
            <a:ext cx="0" cy="2482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6" idx="2"/>
            <a:endCxn id="57" idx="0"/>
          </p:cNvCxnSpPr>
          <p:nvPr/>
        </p:nvCxnSpPr>
        <p:spPr>
          <a:xfrm>
            <a:off x="2251491" y="3786626"/>
            <a:ext cx="0" cy="27363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7" idx="2"/>
            <a:endCxn id="60" idx="0"/>
          </p:cNvCxnSpPr>
          <p:nvPr/>
        </p:nvCxnSpPr>
        <p:spPr>
          <a:xfrm>
            <a:off x="2251491" y="4982282"/>
            <a:ext cx="3763" cy="26789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233734" y="261680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7" name="TextBox 76"/>
          <p:cNvSpPr txBox="1"/>
          <p:nvPr/>
        </p:nvSpPr>
        <p:spPr>
          <a:xfrm>
            <a:off x="2233733" y="378662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p:cNvSpPr txBox="1"/>
          <p:nvPr/>
        </p:nvSpPr>
        <p:spPr>
          <a:xfrm>
            <a:off x="2756916" y="189930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2" name="Rectangle 91"/>
          <p:cNvSpPr/>
          <p:nvPr/>
        </p:nvSpPr>
        <p:spPr>
          <a:xfrm>
            <a:off x="3172565" y="297430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6.7.8.5 </a:t>
            </a:r>
            <a:r>
              <a:rPr lang="en-US" sz="800" dirty="0">
                <a:solidFill>
                  <a:schemeClr val="tx1"/>
                </a:solidFill>
                <a:latin typeface="Arial" panose="020B0604020202020204" pitchFamily="34" charset="0"/>
                <a:cs typeface="Arial" panose="020B0604020202020204" pitchFamily="34" charset="0"/>
              </a:rPr>
              <a:t>Inform learner of objectives</a:t>
            </a:r>
          </a:p>
        </p:txBody>
      </p:sp>
      <p:sp>
        <p:nvSpPr>
          <p:cNvPr id="94" name="TextBox 93"/>
          <p:cNvSpPr txBox="1"/>
          <p:nvPr/>
        </p:nvSpPr>
        <p:spPr>
          <a:xfrm>
            <a:off x="2808028" y="310176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5" name="Straight Arrow Connector 94"/>
          <p:cNvCxnSpPr>
            <a:stCxn id="56" idx="3"/>
            <a:endCxn id="92" idx="1"/>
          </p:cNvCxnSpPr>
          <p:nvPr/>
        </p:nvCxnSpPr>
        <p:spPr>
          <a:xfrm flipV="1">
            <a:off x="2845135" y="3317205"/>
            <a:ext cx="327430" cy="84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3172565" y="418190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6.7.8.9 </a:t>
            </a:r>
            <a:r>
              <a:rPr lang="en-US" sz="800" dirty="0">
                <a:solidFill>
                  <a:schemeClr val="tx1"/>
                </a:solidFill>
                <a:latin typeface="Arial" panose="020B0604020202020204" pitchFamily="34" charset="0"/>
                <a:cs typeface="Arial" panose="020B0604020202020204" pitchFamily="34" charset="0"/>
              </a:rPr>
              <a:t>Inform learner of objectives</a:t>
            </a:r>
          </a:p>
        </p:txBody>
      </p:sp>
      <p:cxnSp>
        <p:nvCxnSpPr>
          <p:cNvPr id="101" name="Straight Arrow Connector 100"/>
          <p:cNvCxnSpPr>
            <a:stCxn id="57" idx="3"/>
            <a:endCxn id="100" idx="1"/>
          </p:cNvCxnSpPr>
          <p:nvPr/>
        </p:nvCxnSpPr>
        <p:spPr>
          <a:xfrm>
            <a:off x="2845135" y="4521272"/>
            <a:ext cx="327430" cy="35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3182956" y="536829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6.7.8.14 </a:t>
            </a:r>
            <a:r>
              <a:rPr lang="en-US" sz="800" dirty="0">
                <a:solidFill>
                  <a:schemeClr val="tx1"/>
                </a:solidFill>
                <a:latin typeface="Arial" panose="020B0604020202020204" pitchFamily="34" charset="0"/>
                <a:cs typeface="Arial" panose="020B0604020202020204" pitchFamily="34" charset="0"/>
              </a:rPr>
              <a:t>Illustrate skill to be performed and recall of prerequisites (oral description of plan)</a:t>
            </a:r>
          </a:p>
        </p:txBody>
      </p:sp>
      <p:cxnSp>
        <p:nvCxnSpPr>
          <p:cNvPr id="167" name="Straight Arrow Connector 166"/>
          <p:cNvCxnSpPr>
            <a:stCxn id="60" idx="3"/>
            <a:endCxn id="107" idx="1"/>
          </p:cNvCxnSpPr>
          <p:nvPr/>
        </p:nvCxnSpPr>
        <p:spPr>
          <a:xfrm>
            <a:off x="2848898" y="5711190"/>
            <a:ext cx="33405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808028" y="428186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2806781" y="548764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49" name="Flowchart: Off-page Connector 137">
            <a:hlinkClick r:id="rId6" action="ppaction://hlinksldjump"/>
          </p:cNvPr>
          <p:cNvSpPr/>
          <p:nvPr/>
        </p:nvSpPr>
        <p:spPr>
          <a:xfrm>
            <a:off x="8298272" y="4230302"/>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6.7.9.</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3175059" y="180931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6.7.8.3 </a:t>
            </a:r>
            <a:r>
              <a:rPr lang="en-US" sz="800" dirty="0">
                <a:solidFill>
                  <a:schemeClr val="tx1"/>
                </a:solidFill>
                <a:latin typeface="Arial" panose="020B0604020202020204" pitchFamily="34" charset="0"/>
                <a:cs typeface="Arial" panose="020B0604020202020204" pitchFamily="34" charset="0"/>
              </a:rPr>
              <a:t>Inform learner of objectives</a:t>
            </a:r>
          </a:p>
        </p:txBody>
      </p:sp>
      <p:sp>
        <p:nvSpPr>
          <p:cNvPr id="50" name="Rectangle 49"/>
          <p:cNvSpPr/>
          <p:nvPr/>
        </p:nvSpPr>
        <p:spPr>
          <a:xfrm>
            <a:off x="381000" y="18061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 </a:t>
            </a:r>
            <a:r>
              <a:rPr lang="en-US" sz="800" dirty="0">
                <a:solidFill>
                  <a:schemeClr val="tx1"/>
                </a:solidFill>
                <a:latin typeface="Arial" panose="020B0604020202020204" pitchFamily="34" charset="0"/>
                <a:cs typeface="Arial" panose="020B0604020202020204" pitchFamily="34" charset="0"/>
              </a:rPr>
              <a:t>Determine type of each objective</a:t>
            </a:r>
          </a:p>
        </p:txBody>
      </p:sp>
      <p:cxnSp>
        <p:nvCxnSpPr>
          <p:cNvPr id="59" name="Straight Arrow Connector 58"/>
          <p:cNvCxnSpPr>
            <a:stCxn id="50" idx="3"/>
            <a:endCxn id="39" idx="1"/>
          </p:cNvCxnSpPr>
          <p:nvPr/>
        </p:nvCxnSpPr>
        <p:spPr>
          <a:xfrm>
            <a:off x="1409700" y="2149042"/>
            <a:ext cx="248147" cy="63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515833" y="297430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6.7.8.6 </a:t>
            </a:r>
            <a:r>
              <a:rPr lang="en-US" sz="800" dirty="0">
                <a:solidFill>
                  <a:schemeClr val="tx1"/>
                </a:solidFill>
                <a:latin typeface="Arial" panose="020B0604020202020204" pitchFamily="34" charset="0"/>
                <a:cs typeface="Arial" panose="020B0604020202020204" pitchFamily="34" charset="0"/>
              </a:rPr>
              <a:t>Promote recall of prerequisites</a:t>
            </a:r>
          </a:p>
        </p:txBody>
      </p:sp>
      <p:cxnSp>
        <p:nvCxnSpPr>
          <p:cNvPr id="74" name="Straight Arrow Connector 73"/>
          <p:cNvCxnSpPr>
            <a:stCxn id="92" idx="3"/>
            <a:endCxn id="73" idx="1"/>
          </p:cNvCxnSpPr>
          <p:nvPr/>
        </p:nvCxnSpPr>
        <p:spPr>
          <a:xfrm>
            <a:off x="4201265" y="3317205"/>
            <a:ext cx="31456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11233" y="297430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6.7.8.7 </a:t>
            </a:r>
            <a:r>
              <a:rPr lang="en-US" sz="800" dirty="0">
                <a:solidFill>
                  <a:schemeClr val="tx1"/>
                </a:solidFill>
                <a:latin typeface="Arial" panose="020B0604020202020204" pitchFamily="34" charset="0"/>
                <a:cs typeface="Arial" panose="020B0604020202020204" pitchFamily="34" charset="0"/>
              </a:rPr>
              <a:t>Link new content to existing knowledge/skills</a:t>
            </a:r>
          </a:p>
        </p:txBody>
      </p:sp>
      <p:cxnSp>
        <p:nvCxnSpPr>
          <p:cNvPr id="85" name="Straight Arrow Connector 84"/>
          <p:cNvCxnSpPr>
            <a:stCxn id="73" idx="3"/>
            <a:endCxn id="84" idx="1"/>
          </p:cNvCxnSpPr>
          <p:nvPr/>
        </p:nvCxnSpPr>
        <p:spPr>
          <a:xfrm>
            <a:off x="5544533" y="3317205"/>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540217" y="41826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6.7.8.10 </a:t>
            </a:r>
            <a:r>
              <a:rPr lang="en-US" sz="800" dirty="0">
                <a:solidFill>
                  <a:schemeClr val="tx1"/>
                </a:solidFill>
                <a:latin typeface="Arial" panose="020B0604020202020204" pitchFamily="34" charset="0"/>
                <a:cs typeface="Arial" panose="020B0604020202020204" pitchFamily="34" charset="0"/>
              </a:rPr>
              <a:t>Illustrate benefits and problems (consequences) of a particular attitude</a:t>
            </a:r>
          </a:p>
        </p:txBody>
      </p:sp>
      <p:sp>
        <p:nvSpPr>
          <p:cNvPr id="87" name="Rectangle 86"/>
          <p:cNvSpPr/>
          <p:nvPr/>
        </p:nvSpPr>
        <p:spPr>
          <a:xfrm>
            <a:off x="5835617" y="41826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6.7.8.11 </a:t>
            </a:r>
            <a:r>
              <a:rPr lang="en-US" sz="800" dirty="0">
                <a:solidFill>
                  <a:schemeClr val="tx1"/>
                </a:solidFill>
                <a:latin typeface="Arial" panose="020B0604020202020204" pitchFamily="34" charset="0"/>
                <a:cs typeface="Arial" panose="020B0604020202020204" pitchFamily="34" charset="0"/>
              </a:rPr>
              <a:t>Evoke empathy for character in illustration</a:t>
            </a:r>
          </a:p>
        </p:txBody>
      </p:sp>
      <p:cxnSp>
        <p:nvCxnSpPr>
          <p:cNvPr id="88" name="Straight Arrow Connector 87"/>
          <p:cNvCxnSpPr>
            <a:stCxn id="86" idx="3"/>
            <a:endCxn id="87" idx="1"/>
          </p:cNvCxnSpPr>
          <p:nvPr/>
        </p:nvCxnSpPr>
        <p:spPr>
          <a:xfrm>
            <a:off x="5568917" y="4525581"/>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a:endCxn id="86" idx="1"/>
          </p:cNvCxnSpPr>
          <p:nvPr/>
        </p:nvCxnSpPr>
        <p:spPr>
          <a:xfrm>
            <a:off x="4201265" y="4524802"/>
            <a:ext cx="338952" cy="7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022051" y="41826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6.7.8.12 </a:t>
            </a:r>
            <a:r>
              <a:rPr lang="en-US" sz="800" dirty="0">
                <a:solidFill>
                  <a:schemeClr val="tx1"/>
                </a:solidFill>
                <a:latin typeface="Arial" panose="020B0604020202020204" pitchFamily="34" charset="0"/>
                <a:cs typeface="Arial" panose="020B0604020202020204" pitchFamily="34" charset="0"/>
              </a:rPr>
              <a:t>Provide for reflection or discussion of similar situations or people in their lives</a:t>
            </a:r>
          </a:p>
        </p:txBody>
      </p:sp>
      <p:cxnSp>
        <p:nvCxnSpPr>
          <p:cNvPr id="91" name="Straight Arrow Connector 90"/>
          <p:cNvCxnSpPr>
            <a:stCxn id="87" idx="3"/>
            <a:endCxn id="90" idx="1"/>
          </p:cNvCxnSpPr>
          <p:nvPr/>
        </p:nvCxnSpPr>
        <p:spPr>
          <a:xfrm>
            <a:off x="6864317" y="4525581"/>
            <a:ext cx="15773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15833" y="536829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6.7.8.15 </a:t>
            </a:r>
            <a:r>
              <a:rPr lang="en-US" sz="800" dirty="0">
                <a:solidFill>
                  <a:schemeClr val="tx1"/>
                </a:solidFill>
                <a:latin typeface="Arial" panose="020B0604020202020204" pitchFamily="34" charset="0"/>
                <a:cs typeface="Arial" panose="020B0604020202020204" pitchFamily="34" charset="0"/>
              </a:rPr>
              <a:t>Provide information on benefits</a:t>
            </a:r>
          </a:p>
        </p:txBody>
      </p:sp>
      <p:cxnSp>
        <p:nvCxnSpPr>
          <p:cNvPr id="99" name="Straight Arrow Connector 98"/>
          <p:cNvCxnSpPr>
            <a:stCxn id="107" idx="3"/>
            <a:endCxn id="98" idx="1"/>
          </p:cNvCxnSpPr>
          <p:nvPr/>
        </p:nvCxnSpPr>
        <p:spPr>
          <a:xfrm>
            <a:off x="4211656" y="5711190"/>
            <a:ext cx="30417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233733" y="498228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52" name="Straight Arrow Connector 251"/>
          <p:cNvCxnSpPr>
            <a:stCxn id="42" idx="2"/>
            <a:endCxn id="50" idx="0"/>
          </p:cNvCxnSpPr>
          <p:nvPr/>
        </p:nvCxnSpPr>
        <p:spPr>
          <a:xfrm>
            <a:off x="895350" y="1600200"/>
            <a:ext cx="0" cy="20594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4" name="Elbow Connector 253"/>
          <p:cNvCxnSpPr>
            <a:stCxn id="48" idx="3"/>
          </p:cNvCxnSpPr>
          <p:nvPr/>
        </p:nvCxnSpPr>
        <p:spPr>
          <a:xfrm>
            <a:off x="4203759" y="2152217"/>
            <a:ext cx="4415269" cy="2030464"/>
          </a:xfrm>
          <a:prstGeom prst="bentConnector3">
            <a:avLst>
              <a:gd name="adj1" fmla="val 9991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4" idx="3"/>
          </p:cNvCxnSpPr>
          <p:nvPr/>
        </p:nvCxnSpPr>
        <p:spPr>
          <a:xfrm>
            <a:off x="6839933" y="3317205"/>
            <a:ext cx="1779095" cy="864697"/>
          </a:xfrm>
          <a:prstGeom prst="bentConnector3">
            <a:avLst>
              <a:gd name="adj1" fmla="val 9985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0" idx="3"/>
            <a:endCxn id="49" idx="4"/>
          </p:cNvCxnSpPr>
          <p:nvPr/>
        </p:nvCxnSpPr>
        <p:spPr>
          <a:xfrm>
            <a:off x="8050751" y="4525581"/>
            <a:ext cx="255219"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98" idx="3"/>
            <a:endCxn id="49" idx="3"/>
          </p:cNvCxnSpPr>
          <p:nvPr/>
        </p:nvCxnSpPr>
        <p:spPr>
          <a:xfrm flipV="1">
            <a:off x="5544533" y="4820860"/>
            <a:ext cx="3074495" cy="890330"/>
          </a:xfrm>
          <a:prstGeom prst="bentConnector3">
            <a:avLst>
              <a:gd name="adj1" fmla="val 10032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20540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7374947" y="3166417"/>
            <a:ext cx="1443892" cy="907897"/>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200" dirty="0" smtClean="0">
              <a:solidFill>
                <a:schemeClr val="tx1"/>
              </a:solidFill>
              <a:latin typeface="Arial" panose="020B0604020202020204" pitchFamily="34" charset="0"/>
              <a:cs typeface="Arial" panose="020B0604020202020204" pitchFamily="34" charset="0"/>
            </a:endParaRPr>
          </a:p>
        </p:txBody>
      </p:sp>
      <p:sp>
        <p:nvSpPr>
          <p:cNvPr id="106" name="Rectangle 105"/>
          <p:cNvSpPr/>
          <p:nvPr/>
        </p:nvSpPr>
        <p:spPr>
          <a:xfrm>
            <a:off x="2746797" y="1905001"/>
            <a:ext cx="4787859" cy="4338626"/>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Apply if consistent with chosen </a:t>
            </a:r>
            <a:r>
              <a:rPr lang="en-US" sz="1200" b="1" dirty="0" err="1" smtClean="0">
                <a:solidFill>
                  <a:schemeClr val="tx1"/>
                </a:solidFill>
                <a:latin typeface="Arial" panose="020B0604020202020204" pitchFamily="34" charset="0"/>
                <a:cs typeface="Arial" panose="020B0604020202020204" pitchFamily="34" charset="0"/>
              </a:rPr>
              <a:t>microstrategy</a:t>
            </a:r>
            <a:endParaRPr lang="en-US" sz="1200" b="1"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6.7.9 Plan content presentation &amp; learner guidance components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7971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600200" y="15240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9" name="Diamond 38"/>
          <p:cNvSpPr/>
          <p:nvPr/>
        </p:nvSpPr>
        <p:spPr>
          <a:xfrm>
            <a:off x="304800" y="213644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 Verbal </a:t>
            </a:r>
            <a:r>
              <a:rPr lang="en-US" sz="800" dirty="0">
                <a:solidFill>
                  <a:schemeClr val="tx1"/>
                </a:solidFill>
                <a:latin typeface="Arial" panose="020B0604020202020204" pitchFamily="34" charset="0"/>
                <a:cs typeface="Arial" panose="020B0604020202020204" pitchFamily="34" charset="0"/>
              </a:rPr>
              <a:t>Information?</a:t>
            </a:r>
          </a:p>
        </p:txBody>
      </p:sp>
      <p:sp>
        <p:nvSpPr>
          <p:cNvPr id="56" name="Diamond 55"/>
          <p:cNvSpPr/>
          <p:nvPr/>
        </p:nvSpPr>
        <p:spPr>
          <a:xfrm>
            <a:off x="304800" y="319947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6.7.9.9 Intellectual </a:t>
            </a:r>
            <a:r>
              <a:rPr lang="en-US" sz="800" dirty="0">
                <a:solidFill>
                  <a:schemeClr val="tx1"/>
                </a:solidFill>
                <a:latin typeface="Arial" panose="020B0604020202020204" pitchFamily="34" charset="0"/>
                <a:cs typeface="Arial" panose="020B0604020202020204" pitchFamily="34" charset="0"/>
              </a:rPr>
              <a:t>Skills?</a:t>
            </a:r>
          </a:p>
        </p:txBody>
      </p:sp>
      <p:sp>
        <p:nvSpPr>
          <p:cNvPr id="57" name="Diamond 56"/>
          <p:cNvSpPr/>
          <p:nvPr/>
        </p:nvSpPr>
        <p:spPr>
          <a:xfrm>
            <a:off x="304800" y="4291708"/>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6.7.9.17 Attitudes</a:t>
            </a:r>
            <a:r>
              <a:rPr lang="en-US" sz="800" dirty="0">
                <a:solidFill>
                  <a:schemeClr val="tx1"/>
                </a:solidFill>
                <a:latin typeface="Arial" panose="020B0604020202020204" pitchFamily="34" charset="0"/>
                <a:cs typeface="Arial" panose="020B0604020202020204" pitchFamily="34" charset="0"/>
              </a:rPr>
              <a:t>?</a:t>
            </a:r>
          </a:p>
        </p:txBody>
      </p:sp>
      <p:sp>
        <p:nvSpPr>
          <p:cNvPr id="60" name="Diamond 59"/>
          <p:cNvSpPr/>
          <p:nvPr/>
        </p:nvSpPr>
        <p:spPr>
          <a:xfrm>
            <a:off x="308563" y="532160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6.7.9.22 Psycho-motor</a:t>
            </a:r>
            <a:r>
              <a:rPr lang="en-US" sz="800" dirty="0">
                <a:solidFill>
                  <a:schemeClr val="tx1"/>
                </a:solidFill>
                <a:latin typeface="Arial" panose="020B0604020202020204" pitchFamily="34" charset="0"/>
                <a:cs typeface="Arial" panose="020B0604020202020204" pitchFamily="34" charset="0"/>
              </a:rPr>
              <a:t>?</a:t>
            </a:r>
          </a:p>
        </p:txBody>
      </p:sp>
      <p:cxnSp>
        <p:nvCxnSpPr>
          <p:cNvPr id="70" name="Straight Arrow Connector 69"/>
          <p:cNvCxnSpPr>
            <a:stCxn id="39" idx="3"/>
            <a:endCxn id="48" idx="1"/>
          </p:cNvCxnSpPr>
          <p:nvPr/>
        </p:nvCxnSpPr>
        <p:spPr>
          <a:xfrm flipV="1">
            <a:off x="1492088" y="2594281"/>
            <a:ext cx="142518"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56" idx="0"/>
          </p:cNvCxnSpPr>
          <p:nvPr/>
        </p:nvCxnSpPr>
        <p:spPr>
          <a:xfrm>
            <a:off x="898444" y="3058466"/>
            <a:ext cx="0" cy="1410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6" idx="2"/>
            <a:endCxn id="57" idx="0"/>
          </p:cNvCxnSpPr>
          <p:nvPr/>
        </p:nvCxnSpPr>
        <p:spPr>
          <a:xfrm>
            <a:off x="898444" y="4121496"/>
            <a:ext cx="0" cy="1702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7" idx="2"/>
            <a:endCxn id="60" idx="0"/>
          </p:cNvCxnSpPr>
          <p:nvPr/>
        </p:nvCxnSpPr>
        <p:spPr>
          <a:xfrm>
            <a:off x="898444" y="5213728"/>
            <a:ext cx="3763" cy="10787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92970" y="302124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7" name="TextBox 76"/>
          <p:cNvSpPr txBox="1"/>
          <p:nvPr/>
        </p:nvSpPr>
        <p:spPr>
          <a:xfrm>
            <a:off x="891263" y="408442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p:cNvSpPr txBox="1"/>
          <p:nvPr/>
        </p:nvSpPr>
        <p:spPr>
          <a:xfrm>
            <a:off x="1327669" y="234137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2" name="Rectangle 91"/>
          <p:cNvSpPr/>
          <p:nvPr/>
        </p:nvSpPr>
        <p:spPr>
          <a:xfrm>
            <a:off x="1632112"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6.7.9.10 </a:t>
            </a:r>
            <a:r>
              <a:rPr lang="en-US" sz="800" dirty="0">
                <a:solidFill>
                  <a:schemeClr val="tx1"/>
                </a:solidFill>
                <a:latin typeface="Arial" panose="020B0604020202020204" pitchFamily="34" charset="0"/>
                <a:cs typeface="Arial" panose="020B0604020202020204" pitchFamily="34" charset="0"/>
              </a:rPr>
              <a:t>Sequence based on hierarchy among skills</a:t>
            </a:r>
          </a:p>
        </p:txBody>
      </p:sp>
      <p:sp>
        <p:nvSpPr>
          <p:cNvPr id="94" name="TextBox 93"/>
          <p:cNvSpPr txBox="1"/>
          <p:nvPr/>
        </p:nvSpPr>
        <p:spPr>
          <a:xfrm>
            <a:off x="1296647" y="343663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5" name="Straight Arrow Connector 94"/>
          <p:cNvCxnSpPr>
            <a:stCxn id="56" idx="3"/>
            <a:endCxn id="92" idx="1"/>
          </p:cNvCxnSpPr>
          <p:nvPr/>
        </p:nvCxnSpPr>
        <p:spPr>
          <a:xfrm flipV="1">
            <a:off x="1492088" y="3652075"/>
            <a:ext cx="140024" cy="84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632112" y="441334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6.7.9.18 </a:t>
            </a:r>
            <a:r>
              <a:rPr lang="en-US" sz="700" dirty="0">
                <a:solidFill>
                  <a:schemeClr val="tx1"/>
                </a:solidFill>
                <a:latin typeface="Arial" panose="020B0604020202020204" pitchFamily="34" charset="0"/>
                <a:cs typeface="Arial" panose="020B0604020202020204" pitchFamily="34" charset="0"/>
              </a:rPr>
              <a:t>Provide respected human model to display the behaviors sought and to describe or show why they are important</a:t>
            </a:r>
          </a:p>
        </p:txBody>
      </p:sp>
      <p:cxnSp>
        <p:nvCxnSpPr>
          <p:cNvPr id="101" name="Straight Arrow Connector 100"/>
          <p:cNvCxnSpPr>
            <a:stCxn id="57" idx="3"/>
            <a:endCxn id="100" idx="1"/>
          </p:cNvCxnSpPr>
          <p:nvPr/>
        </p:nvCxnSpPr>
        <p:spPr>
          <a:xfrm>
            <a:off x="1492088" y="4752718"/>
            <a:ext cx="140024" cy="35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642503"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6.7.9.23 </a:t>
            </a:r>
            <a:r>
              <a:rPr lang="en-US" sz="800" dirty="0">
                <a:solidFill>
                  <a:schemeClr val="tx1"/>
                </a:solidFill>
                <a:latin typeface="Arial" panose="020B0604020202020204" pitchFamily="34" charset="0"/>
                <a:cs typeface="Arial" panose="020B0604020202020204" pitchFamily="34" charset="0"/>
              </a:rPr>
              <a:t>Plan skill organization for presentation</a:t>
            </a:r>
          </a:p>
        </p:txBody>
      </p:sp>
      <p:cxnSp>
        <p:nvCxnSpPr>
          <p:cNvPr id="167" name="Straight Arrow Connector 166"/>
          <p:cNvCxnSpPr>
            <a:stCxn id="60" idx="3"/>
            <a:endCxn id="107" idx="1"/>
          </p:cNvCxnSpPr>
          <p:nvPr/>
        </p:nvCxnSpPr>
        <p:spPr>
          <a:xfrm>
            <a:off x="1495851" y="5782616"/>
            <a:ext cx="14665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296647" y="451331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1295400" y="555907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49" name="Flowchart: Off-page Connector 137">
            <a:hlinkClick r:id="rId6" action="ppaction://hlinksldjump"/>
          </p:cNvPr>
          <p:cNvSpPr/>
          <p:nvPr/>
        </p:nvSpPr>
        <p:spPr>
          <a:xfrm>
            <a:off x="7851694" y="51054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6.7.10.</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1634606"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6.7.9.3 </a:t>
            </a:r>
            <a:r>
              <a:rPr lang="en-US" sz="800" dirty="0">
                <a:solidFill>
                  <a:schemeClr val="tx1"/>
                </a:solidFill>
                <a:latin typeface="Arial" panose="020B0604020202020204" pitchFamily="34" charset="0"/>
                <a:cs typeface="Arial" panose="020B0604020202020204" pitchFamily="34" charset="0"/>
              </a:rPr>
              <a:t>Link new information to existing knowledge/skills</a:t>
            </a:r>
          </a:p>
        </p:txBody>
      </p:sp>
      <p:sp>
        <p:nvSpPr>
          <p:cNvPr id="50" name="Rectangle 49"/>
          <p:cNvSpPr/>
          <p:nvPr/>
        </p:nvSpPr>
        <p:spPr>
          <a:xfrm>
            <a:off x="381000" y="1295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 </a:t>
            </a:r>
            <a:r>
              <a:rPr lang="en-US" sz="800" dirty="0">
                <a:solidFill>
                  <a:schemeClr val="tx1"/>
                </a:solidFill>
                <a:latin typeface="Arial" panose="020B0604020202020204" pitchFamily="34" charset="0"/>
                <a:cs typeface="Arial" panose="020B0604020202020204" pitchFamily="34" charset="0"/>
              </a:rPr>
              <a:t>Determine type of each objective</a:t>
            </a:r>
          </a:p>
        </p:txBody>
      </p:sp>
      <p:sp>
        <p:nvSpPr>
          <p:cNvPr id="73" name="Rectangle 72"/>
          <p:cNvSpPr/>
          <p:nvPr/>
        </p:nvSpPr>
        <p:spPr>
          <a:xfrm>
            <a:off x="28194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6.7.9.11 </a:t>
            </a:r>
            <a:r>
              <a:rPr lang="en-US" sz="700" dirty="0">
                <a:solidFill>
                  <a:schemeClr val="tx1"/>
                </a:solidFill>
                <a:latin typeface="Arial" panose="020B0604020202020204" pitchFamily="34" charset="0"/>
                <a:cs typeface="Arial" panose="020B0604020202020204" pitchFamily="34" charset="0"/>
              </a:rPr>
              <a:t>Disclose distinguishing characteristics of concepts (physical, purpose, qualities, etc.)</a:t>
            </a:r>
          </a:p>
        </p:txBody>
      </p:sp>
      <p:cxnSp>
        <p:nvCxnSpPr>
          <p:cNvPr id="74" name="Straight Arrow Connector 73"/>
          <p:cNvCxnSpPr>
            <a:stCxn id="92" idx="3"/>
            <a:endCxn id="73" idx="1"/>
          </p:cNvCxnSpPr>
          <p:nvPr/>
        </p:nvCxnSpPr>
        <p:spPr>
          <a:xfrm>
            <a:off x="2660812" y="3652075"/>
            <a:ext cx="1585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0005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6.7.9.12 </a:t>
            </a:r>
            <a:r>
              <a:rPr lang="en-US" sz="800" dirty="0">
                <a:solidFill>
                  <a:schemeClr val="tx1"/>
                </a:solidFill>
                <a:latin typeface="Arial" panose="020B0604020202020204" pitchFamily="34" charset="0"/>
                <a:cs typeface="Arial" panose="020B0604020202020204" pitchFamily="34" charset="0"/>
              </a:rPr>
              <a:t>Point out common errors in classifying</a:t>
            </a:r>
          </a:p>
        </p:txBody>
      </p:sp>
      <p:cxnSp>
        <p:nvCxnSpPr>
          <p:cNvPr id="85" name="Straight Arrow Connector 84"/>
          <p:cNvCxnSpPr>
            <a:stCxn id="73" idx="3"/>
            <a:endCxn id="84" idx="1"/>
          </p:cNvCxnSpPr>
          <p:nvPr/>
        </p:nvCxnSpPr>
        <p:spPr>
          <a:xfrm>
            <a:off x="3848100" y="3652075"/>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8194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6.7.9.19 </a:t>
            </a:r>
            <a:r>
              <a:rPr lang="en-US" sz="800" dirty="0">
                <a:solidFill>
                  <a:schemeClr val="tx1"/>
                </a:solidFill>
                <a:latin typeface="Arial" panose="020B0604020202020204" pitchFamily="34" charset="0"/>
                <a:cs typeface="Arial" panose="020B0604020202020204" pitchFamily="34" charset="0"/>
              </a:rPr>
              <a:t>Illustrate model being rewarded for behaving in a certain way</a:t>
            </a:r>
          </a:p>
        </p:txBody>
      </p:sp>
      <p:sp>
        <p:nvSpPr>
          <p:cNvPr id="87" name="Rectangle 86"/>
          <p:cNvSpPr/>
          <p:nvPr/>
        </p:nvSpPr>
        <p:spPr>
          <a:xfrm>
            <a:off x="40386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6.7.9.20 </a:t>
            </a:r>
            <a:r>
              <a:rPr lang="en-US" sz="800" dirty="0">
                <a:solidFill>
                  <a:schemeClr val="tx1"/>
                </a:solidFill>
                <a:latin typeface="Arial" panose="020B0604020202020204" pitchFamily="34" charset="0"/>
                <a:cs typeface="Arial" panose="020B0604020202020204" pitchFamily="34" charset="0"/>
              </a:rPr>
              <a:t>Illustrate model having feelings of satisfaction for having behaved in a certain way</a:t>
            </a:r>
          </a:p>
        </p:txBody>
      </p:sp>
      <p:cxnSp>
        <p:nvCxnSpPr>
          <p:cNvPr id="88" name="Straight Arrow Connector 87"/>
          <p:cNvCxnSpPr>
            <a:stCxn id="86" idx="3"/>
            <a:endCxn id="87" idx="1"/>
          </p:cNvCxnSpPr>
          <p:nvPr/>
        </p:nvCxnSpPr>
        <p:spPr>
          <a:xfrm>
            <a:off x="3848100" y="4757027"/>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a:endCxn id="86" idx="1"/>
          </p:cNvCxnSpPr>
          <p:nvPr/>
        </p:nvCxnSpPr>
        <p:spPr>
          <a:xfrm>
            <a:off x="2660812" y="4756248"/>
            <a:ext cx="158588" cy="7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2197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6.7.9.21 </a:t>
            </a:r>
            <a:r>
              <a:rPr lang="en-US" sz="700" dirty="0">
                <a:solidFill>
                  <a:schemeClr val="tx1"/>
                </a:solidFill>
                <a:latin typeface="Arial" panose="020B0604020202020204" pitchFamily="34" charset="0"/>
                <a:cs typeface="Arial" panose="020B0604020202020204" pitchFamily="34" charset="0"/>
              </a:rPr>
              <a:t>Illustrate undesirable consequences to model for behaving in alternative, less desirable way</a:t>
            </a:r>
          </a:p>
        </p:txBody>
      </p:sp>
      <p:cxnSp>
        <p:nvCxnSpPr>
          <p:cNvPr id="91" name="Straight Arrow Connector 90"/>
          <p:cNvCxnSpPr>
            <a:stCxn id="87" idx="3"/>
            <a:endCxn id="90" idx="1"/>
          </p:cNvCxnSpPr>
          <p:nvPr/>
        </p:nvCxnSpPr>
        <p:spPr>
          <a:xfrm>
            <a:off x="5067300" y="4757027"/>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2819400"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6.7.9.24 </a:t>
            </a:r>
            <a:r>
              <a:rPr lang="en-US" sz="800" dirty="0">
                <a:solidFill>
                  <a:schemeClr val="tx1"/>
                </a:solidFill>
                <a:latin typeface="Arial" panose="020B0604020202020204" pitchFamily="34" charset="0"/>
                <a:cs typeface="Arial" panose="020B0604020202020204" pitchFamily="34" charset="0"/>
              </a:rPr>
              <a:t>Tell/and or illustrate what to do and how to do it</a:t>
            </a:r>
          </a:p>
        </p:txBody>
      </p:sp>
      <p:cxnSp>
        <p:nvCxnSpPr>
          <p:cNvPr id="99" name="Straight Arrow Connector 98"/>
          <p:cNvCxnSpPr>
            <a:stCxn id="107" idx="3"/>
            <a:endCxn id="98" idx="1"/>
          </p:cNvCxnSpPr>
          <p:nvPr/>
        </p:nvCxnSpPr>
        <p:spPr>
          <a:xfrm>
            <a:off x="2671203" y="5782616"/>
            <a:ext cx="14819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902207" y="515994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52" name="Straight Arrow Connector 251"/>
          <p:cNvCxnSpPr>
            <a:stCxn id="42" idx="1"/>
            <a:endCxn id="50" idx="3"/>
          </p:cNvCxnSpPr>
          <p:nvPr/>
        </p:nvCxnSpPr>
        <p:spPr>
          <a:xfrm flipH="1">
            <a:off x="1409700" y="16383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830288"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6.7.9.4 </a:t>
            </a:r>
            <a:r>
              <a:rPr lang="en-US" sz="800" dirty="0">
                <a:solidFill>
                  <a:schemeClr val="tx1"/>
                </a:solidFill>
                <a:latin typeface="Arial" panose="020B0604020202020204" pitchFamily="34" charset="0"/>
                <a:cs typeface="Arial" panose="020B0604020202020204" pitchFamily="34" charset="0"/>
              </a:rPr>
              <a:t>Place in close proximity to skills information supports</a:t>
            </a:r>
          </a:p>
        </p:txBody>
      </p:sp>
      <p:sp>
        <p:nvSpPr>
          <p:cNvPr id="53" name="Rectangle 52"/>
          <p:cNvSpPr/>
          <p:nvPr/>
        </p:nvSpPr>
        <p:spPr>
          <a:xfrm>
            <a:off x="4004080"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6.7.9.5 </a:t>
            </a:r>
            <a:r>
              <a:rPr lang="en-US" sz="700" dirty="0">
                <a:solidFill>
                  <a:schemeClr val="tx1"/>
                </a:solidFill>
                <a:latin typeface="Arial" panose="020B0604020202020204" pitchFamily="34" charset="0"/>
                <a:cs typeface="Arial" panose="020B0604020202020204" pitchFamily="34" charset="0"/>
              </a:rPr>
              <a:t>Create or illuminate organizational structure, e.g., sub-set groups, location, order</a:t>
            </a:r>
          </a:p>
        </p:txBody>
      </p:sp>
      <p:sp>
        <p:nvSpPr>
          <p:cNvPr id="54" name="Rectangle 53"/>
          <p:cNvSpPr/>
          <p:nvPr/>
        </p:nvSpPr>
        <p:spPr>
          <a:xfrm>
            <a:off x="5160327"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6.7.9.6 </a:t>
            </a:r>
            <a:r>
              <a:rPr lang="en-US" sz="800" dirty="0">
                <a:solidFill>
                  <a:schemeClr val="tx1"/>
                </a:solidFill>
                <a:latin typeface="Arial" panose="020B0604020202020204" pitchFamily="34" charset="0"/>
                <a:cs typeface="Arial" panose="020B0604020202020204" pitchFamily="34" charset="0"/>
              </a:rPr>
              <a:t>Point out distinguishing characteristics (physical, uses, qualities, etc.)</a:t>
            </a:r>
          </a:p>
        </p:txBody>
      </p:sp>
      <p:sp>
        <p:nvSpPr>
          <p:cNvPr id="55" name="Rectangle 54"/>
          <p:cNvSpPr/>
          <p:nvPr/>
        </p:nvSpPr>
        <p:spPr>
          <a:xfrm>
            <a:off x="6346247"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6.7.9.7 </a:t>
            </a:r>
            <a:r>
              <a:rPr lang="en-US" sz="800" dirty="0">
                <a:solidFill>
                  <a:schemeClr val="tx1"/>
                </a:solidFill>
                <a:latin typeface="Arial" panose="020B0604020202020204" pitchFamily="34" charset="0"/>
                <a:cs typeface="Arial" panose="020B0604020202020204" pitchFamily="34" charset="0"/>
              </a:rPr>
              <a:t>Introduce logically related mnemonics</a:t>
            </a:r>
          </a:p>
        </p:txBody>
      </p:sp>
      <p:cxnSp>
        <p:nvCxnSpPr>
          <p:cNvPr id="22" name="Straight Arrow Connector 21"/>
          <p:cNvCxnSpPr>
            <a:stCxn id="50" idx="2"/>
            <a:endCxn id="39" idx="0"/>
          </p:cNvCxnSpPr>
          <p:nvPr/>
        </p:nvCxnSpPr>
        <p:spPr>
          <a:xfrm>
            <a:off x="895350" y="1981200"/>
            <a:ext cx="3094" cy="15524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7620000"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6.7.9.8 </a:t>
            </a:r>
            <a:r>
              <a:rPr lang="en-US" sz="800" dirty="0">
                <a:solidFill>
                  <a:schemeClr val="tx1"/>
                </a:solidFill>
                <a:latin typeface="Arial" panose="020B0604020202020204" pitchFamily="34" charset="0"/>
                <a:cs typeface="Arial" panose="020B0604020202020204" pitchFamily="34" charset="0"/>
              </a:rPr>
              <a:t>Provide memory aids, e.g., outlines or tables</a:t>
            </a:r>
          </a:p>
        </p:txBody>
      </p:sp>
      <p:sp>
        <p:nvSpPr>
          <p:cNvPr id="78" name="Rectangle 77"/>
          <p:cNvSpPr/>
          <p:nvPr/>
        </p:nvSpPr>
        <p:spPr>
          <a:xfrm>
            <a:off x="5176099"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6.7.9.13 </a:t>
            </a:r>
            <a:r>
              <a:rPr lang="en-US" sz="800" dirty="0">
                <a:solidFill>
                  <a:schemeClr val="tx1"/>
                </a:solidFill>
                <a:latin typeface="Arial" panose="020B0604020202020204" pitchFamily="34" charset="0"/>
                <a:cs typeface="Arial" panose="020B0604020202020204" pitchFamily="34" charset="0"/>
              </a:rPr>
              <a:t>Illustrate organizing structures (outlines, headings graphics, job aids, etc.)</a:t>
            </a:r>
          </a:p>
        </p:txBody>
      </p:sp>
      <p:sp>
        <p:nvSpPr>
          <p:cNvPr id="80" name="Rectangle 79"/>
          <p:cNvSpPr/>
          <p:nvPr/>
        </p:nvSpPr>
        <p:spPr>
          <a:xfrm>
            <a:off x="6393261"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6.7.9.14 </a:t>
            </a:r>
            <a:r>
              <a:rPr lang="en-US" sz="800" dirty="0">
                <a:solidFill>
                  <a:schemeClr val="tx1"/>
                </a:solidFill>
                <a:latin typeface="Arial" panose="020B0604020202020204" pitchFamily="34" charset="0"/>
                <a:cs typeface="Arial" panose="020B0604020202020204" pitchFamily="34" charset="0"/>
              </a:rPr>
              <a:t>Point out common errors in classifying</a:t>
            </a:r>
          </a:p>
        </p:txBody>
      </p:sp>
      <p:sp>
        <p:nvSpPr>
          <p:cNvPr id="81" name="Rectangle 80"/>
          <p:cNvSpPr/>
          <p:nvPr/>
        </p:nvSpPr>
        <p:spPr>
          <a:xfrm>
            <a:off x="76581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6.7.9.15 </a:t>
            </a:r>
            <a:r>
              <a:rPr lang="en-US" sz="800" dirty="0">
                <a:solidFill>
                  <a:schemeClr val="tx1"/>
                </a:solidFill>
                <a:latin typeface="Arial" panose="020B0604020202020204" pitchFamily="34" charset="0"/>
                <a:cs typeface="Arial" panose="020B0604020202020204" pitchFamily="34" charset="0"/>
              </a:rPr>
              <a:t>Provide examples and non-examples</a:t>
            </a:r>
          </a:p>
        </p:txBody>
      </p:sp>
      <p:sp>
        <p:nvSpPr>
          <p:cNvPr id="82" name="Rectangle 81"/>
          <p:cNvSpPr/>
          <p:nvPr/>
        </p:nvSpPr>
        <p:spPr>
          <a:xfrm>
            <a:off x="7658100" y="41910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6.7.9.16 </a:t>
            </a:r>
            <a:r>
              <a:rPr lang="en-US" sz="800" dirty="0">
                <a:solidFill>
                  <a:schemeClr val="tx1"/>
                </a:solidFill>
                <a:latin typeface="Arial" panose="020B0604020202020204" pitchFamily="34" charset="0"/>
                <a:cs typeface="Arial" panose="020B0604020202020204" pitchFamily="34" charset="0"/>
              </a:rPr>
              <a:t>Create ways of organizing new into existing </a:t>
            </a:r>
            <a:r>
              <a:rPr lang="en-US" sz="800" dirty="0" err="1">
                <a:solidFill>
                  <a:schemeClr val="tx1"/>
                </a:solidFill>
                <a:latin typeface="Arial" panose="020B0604020202020204" pitchFamily="34" charset="0"/>
                <a:cs typeface="Arial" panose="020B0604020202020204" pitchFamily="34" charset="0"/>
              </a:rPr>
              <a:t>skils</a:t>
            </a:r>
            <a:endParaRPr lang="en-US" sz="800" dirty="0">
              <a:solidFill>
                <a:schemeClr val="tx1"/>
              </a:solidFill>
              <a:latin typeface="Arial" panose="020B0604020202020204" pitchFamily="34" charset="0"/>
              <a:cs typeface="Arial" panose="020B0604020202020204" pitchFamily="34" charset="0"/>
            </a:endParaRPr>
          </a:p>
        </p:txBody>
      </p:sp>
      <p:cxnSp>
        <p:nvCxnSpPr>
          <p:cNvPr id="83" name="Straight Arrow Connector 82"/>
          <p:cNvCxnSpPr>
            <a:stCxn id="84" idx="3"/>
            <a:endCxn id="78" idx="1"/>
          </p:cNvCxnSpPr>
          <p:nvPr/>
        </p:nvCxnSpPr>
        <p:spPr>
          <a:xfrm>
            <a:off x="5029200" y="3652075"/>
            <a:ext cx="14689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3"/>
            <a:endCxn id="80" idx="1"/>
          </p:cNvCxnSpPr>
          <p:nvPr/>
        </p:nvCxnSpPr>
        <p:spPr>
          <a:xfrm>
            <a:off x="6204799" y="3652075"/>
            <a:ext cx="18846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0" idx="3"/>
            <a:endCxn id="81" idx="1"/>
          </p:cNvCxnSpPr>
          <p:nvPr/>
        </p:nvCxnSpPr>
        <p:spPr>
          <a:xfrm>
            <a:off x="7421961" y="3652075"/>
            <a:ext cx="23613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81" idx="2"/>
            <a:endCxn id="82" idx="0"/>
          </p:cNvCxnSpPr>
          <p:nvPr/>
        </p:nvCxnSpPr>
        <p:spPr>
          <a:xfrm>
            <a:off x="8172450" y="3994975"/>
            <a:ext cx="0" cy="19602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8" idx="3"/>
            <a:endCxn id="52" idx="1"/>
          </p:cNvCxnSpPr>
          <p:nvPr/>
        </p:nvCxnSpPr>
        <p:spPr>
          <a:xfrm>
            <a:off x="2663306" y="2594281"/>
            <a:ext cx="16698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52" idx="3"/>
            <a:endCxn id="53" idx="1"/>
          </p:cNvCxnSpPr>
          <p:nvPr/>
        </p:nvCxnSpPr>
        <p:spPr>
          <a:xfrm>
            <a:off x="3858988" y="2594281"/>
            <a:ext cx="14509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3" idx="3"/>
            <a:endCxn id="54" idx="1"/>
          </p:cNvCxnSpPr>
          <p:nvPr/>
        </p:nvCxnSpPr>
        <p:spPr>
          <a:xfrm>
            <a:off x="5032780" y="2594281"/>
            <a:ext cx="12754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54" idx="3"/>
            <a:endCxn id="55" idx="1"/>
          </p:cNvCxnSpPr>
          <p:nvPr/>
        </p:nvCxnSpPr>
        <p:spPr>
          <a:xfrm>
            <a:off x="6189027" y="2594281"/>
            <a:ext cx="15722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5" idx="3"/>
            <a:endCxn id="75" idx="1"/>
          </p:cNvCxnSpPr>
          <p:nvPr/>
        </p:nvCxnSpPr>
        <p:spPr>
          <a:xfrm>
            <a:off x="7374947" y="2594281"/>
            <a:ext cx="24505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75" idx="3"/>
            <a:endCxn id="49" idx="2"/>
          </p:cNvCxnSpPr>
          <p:nvPr/>
        </p:nvCxnSpPr>
        <p:spPr>
          <a:xfrm flipH="1">
            <a:off x="8493206" y="2594281"/>
            <a:ext cx="155494" cy="2815954"/>
          </a:xfrm>
          <a:prstGeom prst="bentConnector3">
            <a:avLst>
              <a:gd name="adj1" fmla="val -147015"/>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2" idx="2"/>
          </p:cNvCxnSpPr>
          <p:nvPr/>
        </p:nvCxnSpPr>
        <p:spPr>
          <a:xfrm>
            <a:off x="8172450" y="4876800"/>
            <a:ext cx="0" cy="2429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046517"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6.7.9.25 </a:t>
            </a:r>
            <a:r>
              <a:rPr lang="en-US" sz="800" dirty="0">
                <a:solidFill>
                  <a:schemeClr val="tx1"/>
                </a:solidFill>
                <a:latin typeface="Arial" panose="020B0604020202020204" pitchFamily="34" charset="0"/>
                <a:cs typeface="Arial" panose="020B0604020202020204" pitchFamily="34" charset="0"/>
              </a:rPr>
              <a:t>Illustrate physical characteristics and qualities of successful performance</a:t>
            </a:r>
          </a:p>
        </p:txBody>
      </p:sp>
      <p:cxnSp>
        <p:nvCxnSpPr>
          <p:cNvPr id="116" name="Straight Arrow Connector 115"/>
          <p:cNvCxnSpPr>
            <a:stCxn id="98" idx="3"/>
            <a:endCxn id="115" idx="1"/>
          </p:cNvCxnSpPr>
          <p:nvPr/>
        </p:nvCxnSpPr>
        <p:spPr>
          <a:xfrm>
            <a:off x="3848100" y="5782616"/>
            <a:ext cx="19841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219700"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6.7.9.26 </a:t>
            </a:r>
            <a:r>
              <a:rPr lang="en-US" sz="800" dirty="0">
                <a:solidFill>
                  <a:schemeClr val="tx1"/>
                </a:solidFill>
                <a:latin typeface="Arial" panose="020B0604020202020204" pitchFamily="34" charset="0"/>
                <a:cs typeface="Arial" panose="020B0604020202020204" pitchFamily="34" charset="0"/>
              </a:rPr>
              <a:t>Show master performances for age and ability of group</a:t>
            </a:r>
          </a:p>
        </p:txBody>
      </p:sp>
      <p:cxnSp>
        <p:nvCxnSpPr>
          <p:cNvPr id="122" name="Straight Arrow Connector 121"/>
          <p:cNvCxnSpPr>
            <a:stCxn id="115" idx="3"/>
            <a:endCxn id="121" idx="1"/>
          </p:cNvCxnSpPr>
          <p:nvPr/>
        </p:nvCxnSpPr>
        <p:spPr>
          <a:xfrm>
            <a:off x="5075217" y="5782616"/>
            <a:ext cx="14448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0" idx="3"/>
            <a:endCxn id="49" idx="4"/>
          </p:cNvCxnSpPr>
          <p:nvPr/>
        </p:nvCxnSpPr>
        <p:spPr>
          <a:xfrm>
            <a:off x="6248400" y="4757027"/>
            <a:ext cx="1610992" cy="647056"/>
          </a:xfrm>
          <a:prstGeom prst="bentConnector3">
            <a:avLst>
              <a:gd name="adj1" fmla="val 3433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21" idx="3"/>
            <a:endCxn id="49" idx="4"/>
          </p:cNvCxnSpPr>
          <p:nvPr/>
        </p:nvCxnSpPr>
        <p:spPr>
          <a:xfrm flipV="1">
            <a:off x="6248400" y="5404083"/>
            <a:ext cx="1610992" cy="378533"/>
          </a:xfrm>
          <a:prstGeom prst="bentConnector3">
            <a:avLst>
              <a:gd name="adj1" fmla="val 3433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78863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2746797" y="3058465"/>
            <a:ext cx="4787859" cy="3185161"/>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b="1" dirty="0" smtClean="0">
                <a:solidFill>
                  <a:schemeClr val="tx1"/>
                </a:solidFill>
                <a:latin typeface="Arial" panose="020B0604020202020204" pitchFamily="34" charset="0"/>
                <a:cs typeface="Arial" panose="020B0604020202020204" pitchFamily="34" charset="0"/>
              </a:rPr>
              <a:t>Apply if consistent with chosen </a:t>
            </a:r>
            <a:r>
              <a:rPr lang="en-US" sz="1200" b="1" dirty="0" err="1" smtClean="0">
                <a:solidFill>
                  <a:schemeClr val="tx1"/>
                </a:solidFill>
                <a:latin typeface="Arial" panose="020B0604020202020204" pitchFamily="34" charset="0"/>
                <a:cs typeface="Arial" panose="020B0604020202020204" pitchFamily="34" charset="0"/>
              </a:rPr>
              <a:t>microstrategy</a:t>
            </a:r>
            <a:endParaRPr lang="en-US" sz="1200" b="1"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6.7.10 Plan participation components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7971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600200" y="15240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9" name="Diamond 38"/>
          <p:cNvSpPr/>
          <p:nvPr/>
        </p:nvSpPr>
        <p:spPr>
          <a:xfrm>
            <a:off x="304800" y="213644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6.7.10.2 Verbal </a:t>
            </a:r>
            <a:r>
              <a:rPr lang="en-US" sz="800" dirty="0">
                <a:solidFill>
                  <a:schemeClr val="tx1"/>
                </a:solidFill>
                <a:latin typeface="Arial" panose="020B0604020202020204" pitchFamily="34" charset="0"/>
                <a:cs typeface="Arial" panose="020B0604020202020204" pitchFamily="34" charset="0"/>
              </a:rPr>
              <a:t>Information?</a:t>
            </a:r>
          </a:p>
        </p:txBody>
      </p:sp>
      <p:sp>
        <p:nvSpPr>
          <p:cNvPr id="56" name="Diamond 55"/>
          <p:cNvSpPr/>
          <p:nvPr/>
        </p:nvSpPr>
        <p:spPr>
          <a:xfrm>
            <a:off x="304800" y="319947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6.7.10.7 Intellectual </a:t>
            </a:r>
            <a:r>
              <a:rPr lang="en-US" sz="800" dirty="0">
                <a:solidFill>
                  <a:schemeClr val="tx1"/>
                </a:solidFill>
                <a:latin typeface="Arial" panose="020B0604020202020204" pitchFamily="34" charset="0"/>
                <a:cs typeface="Arial" panose="020B0604020202020204" pitchFamily="34" charset="0"/>
              </a:rPr>
              <a:t>Skills?</a:t>
            </a:r>
          </a:p>
        </p:txBody>
      </p:sp>
      <p:sp>
        <p:nvSpPr>
          <p:cNvPr id="57" name="Diamond 56"/>
          <p:cNvSpPr/>
          <p:nvPr/>
        </p:nvSpPr>
        <p:spPr>
          <a:xfrm>
            <a:off x="304800" y="4291708"/>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6.7.10.13 Attitudes</a:t>
            </a:r>
            <a:r>
              <a:rPr lang="en-US" sz="800" dirty="0">
                <a:solidFill>
                  <a:schemeClr val="tx1"/>
                </a:solidFill>
                <a:latin typeface="Arial" panose="020B0604020202020204" pitchFamily="34" charset="0"/>
                <a:cs typeface="Arial" panose="020B0604020202020204" pitchFamily="34" charset="0"/>
              </a:rPr>
              <a:t>?</a:t>
            </a:r>
          </a:p>
        </p:txBody>
      </p:sp>
      <p:sp>
        <p:nvSpPr>
          <p:cNvPr id="60" name="Diamond 59"/>
          <p:cNvSpPr/>
          <p:nvPr/>
        </p:nvSpPr>
        <p:spPr>
          <a:xfrm>
            <a:off x="308563" y="532160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6.7.10.18 Psycho-motor</a:t>
            </a:r>
            <a:r>
              <a:rPr lang="en-US" sz="800" dirty="0">
                <a:solidFill>
                  <a:schemeClr val="tx1"/>
                </a:solidFill>
                <a:latin typeface="Arial" panose="020B0604020202020204" pitchFamily="34" charset="0"/>
                <a:cs typeface="Arial" panose="020B0604020202020204" pitchFamily="34" charset="0"/>
              </a:rPr>
              <a:t>?</a:t>
            </a:r>
          </a:p>
        </p:txBody>
      </p:sp>
      <p:cxnSp>
        <p:nvCxnSpPr>
          <p:cNvPr id="70" name="Straight Arrow Connector 69"/>
          <p:cNvCxnSpPr>
            <a:stCxn id="39" idx="3"/>
            <a:endCxn id="48" idx="1"/>
          </p:cNvCxnSpPr>
          <p:nvPr/>
        </p:nvCxnSpPr>
        <p:spPr>
          <a:xfrm flipV="1">
            <a:off x="1492088" y="2594281"/>
            <a:ext cx="142518"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56" idx="0"/>
          </p:cNvCxnSpPr>
          <p:nvPr/>
        </p:nvCxnSpPr>
        <p:spPr>
          <a:xfrm>
            <a:off x="898444" y="3058466"/>
            <a:ext cx="0" cy="1410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6" idx="2"/>
            <a:endCxn id="57" idx="0"/>
          </p:cNvCxnSpPr>
          <p:nvPr/>
        </p:nvCxnSpPr>
        <p:spPr>
          <a:xfrm>
            <a:off x="898444" y="4121496"/>
            <a:ext cx="0" cy="1702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7" idx="2"/>
            <a:endCxn id="60" idx="0"/>
          </p:cNvCxnSpPr>
          <p:nvPr/>
        </p:nvCxnSpPr>
        <p:spPr>
          <a:xfrm>
            <a:off x="898444" y="5213728"/>
            <a:ext cx="3763" cy="10787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92970" y="302124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7" name="TextBox 76"/>
          <p:cNvSpPr txBox="1"/>
          <p:nvPr/>
        </p:nvSpPr>
        <p:spPr>
          <a:xfrm>
            <a:off x="891263" y="408442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p:cNvSpPr txBox="1"/>
          <p:nvPr/>
        </p:nvSpPr>
        <p:spPr>
          <a:xfrm>
            <a:off x="1327669" y="234137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2" name="Rectangle 91"/>
          <p:cNvSpPr/>
          <p:nvPr/>
        </p:nvSpPr>
        <p:spPr>
          <a:xfrm>
            <a:off x="1632112"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6.7.10.8 </a:t>
            </a:r>
            <a:r>
              <a:rPr lang="en-US" sz="800" dirty="0">
                <a:solidFill>
                  <a:schemeClr val="tx1"/>
                </a:solidFill>
                <a:latin typeface="Arial" panose="020B0604020202020204" pitchFamily="34" charset="0"/>
                <a:cs typeface="Arial" panose="020B0604020202020204" pitchFamily="34" charset="0"/>
              </a:rPr>
              <a:t>Ensure congruence of practice to conditions and behaviors</a:t>
            </a:r>
          </a:p>
        </p:txBody>
      </p:sp>
      <p:sp>
        <p:nvSpPr>
          <p:cNvPr id="94" name="TextBox 93"/>
          <p:cNvSpPr txBox="1"/>
          <p:nvPr/>
        </p:nvSpPr>
        <p:spPr>
          <a:xfrm>
            <a:off x="1296647" y="343663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5" name="Straight Arrow Connector 94"/>
          <p:cNvCxnSpPr>
            <a:stCxn id="56" idx="3"/>
            <a:endCxn id="92" idx="1"/>
          </p:cNvCxnSpPr>
          <p:nvPr/>
        </p:nvCxnSpPr>
        <p:spPr>
          <a:xfrm flipV="1">
            <a:off x="1492088" y="3652075"/>
            <a:ext cx="140024" cy="84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632112" y="441334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6.7.10.14 </a:t>
            </a:r>
            <a:r>
              <a:rPr lang="en-US" sz="700" dirty="0">
                <a:solidFill>
                  <a:schemeClr val="tx1"/>
                </a:solidFill>
                <a:latin typeface="Arial" panose="020B0604020202020204" pitchFamily="34" charset="0"/>
                <a:cs typeface="Arial" panose="020B0604020202020204" pitchFamily="34" charset="0"/>
              </a:rPr>
              <a:t>Provide opportunities for choosing appropriate behaviors within the context of the information or skills</a:t>
            </a:r>
          </a:p>
        </p:txBody>
      </p:sp>
      <p:cxnSp>
        <p:nvCxnSpPr>
          <p:cNvPr id="101" name="Straight Arrow Connector 100"/>
          <p:cNvCxnSpPr>
            <a:stCxn id="57" idx="3"/>
            <a:endCxn id="100" idx="1"/>
          </p:cNvCxnSpPr>
          <p:nvPr/>
        </p:nvCxnSpPr>
        <p:spPr>
          <a:xfrm>
            <a:off x="1492088" y="4752718"/>
            <a:ext cx="140024" cy="35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642503"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6.7.10.19 </a:t>
            </a:r>
            <a:r>
              <a:rPr lang="en-US" sz="800" dirty="0">
                <a:solidFill>
                  <a:schemeClr val="tx1"/>
                </a:solidFill>
                <a:latin typeface="Arial" panose="020B0604020202020204" pitchFamily="34" charset="0"/>
                <a:cs typeface="Arial" panose="020B0604020202020204" pitchFamily="34" charset="0"/>
              </a:rPr>
              <a:t>Plan for repetitious rehearsal</a:t>
            </a:r>
          </a:p>
        </p:txBody>
      </p:sp>
      <p:cxnSp>
        <p:nvCxnSpPr>
          <p:cNvPr id="167" name="Straight Arrow Connector 166"/>
          <p:cNvCxnSpPr>
            <a:stCxn id="60" idx="3"/>
            <a:endCxn id="107" idx="1"/>
          </p:cNvCxnSpPr>
          <p:nvPr/>
        </p:nvCxnSpPr>
        <p:spPr>
          <a:xfrm>
            <a:off x="1495851" y="5782616"/>
            <a:ext cx="14665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296647" y="451331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1295400" y="555907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49" name="Flowchart: Off-page Connector 137">
            <a:hlinkClick r:id="rId6" action="ppaction://hlinksldjump"/>
          </p:cNvPr>
          <p:cNvSpPr/>
          <p:nvPr/>
        </p:nvSpPr>
        <p:spPr>
          <a:xfrm>
            <a:off x="7851694" y="51054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6.7.11.</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1634606"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6.7.10.3 </a:t>
            </a:r>
            <a:r>
              <a:rPr lang="en-US" sz="800" dirty="0">
                <a:solidFill>
                  <a:schemeClr val="tx1"/>
                </a:solidFill>
                <a:latin typeface="Arial" panose="020B0604020202020204" pitchFamily="34" charset="0"/>
                <a:cs typeface="Arial" panose="020B0604020202020204" pitchFamily="34" charset="0"/>
              </a:rPr>
              <a:t>Practice generating new examples</a:t>
            </a:r>
          </a:p>
        </p:txBody>
      </p:sp>
      <p:sp>
        <p:nvSpPr>
          <p:cNvPr id="50" name="Rectangle 49"/>
          <p:cNvSpPr/>
          <p:nvPr/>
        </p:nvSpPr>
        <p:spPr>
          <a:xfrm>
            <a:off x="381000" y="1295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 </a:t>
            </a:r>
            <a:r>
              <a:rPr lang="en-US" sz="800" dirty="0">
                <a:solidFill>
                  <a:schemeClr val="tx1"/>
                </a:solidFill>
                <a:latin typeface="Arial" panose="020B0604020202020204" pitchFamily="34" charset="0"/>
                <a:cs typeface="Arial" panose="020B0604020202020204" pitchFamily="34" charset="0"/>
              </a:rPr>
              <a:t>Determine type of each objective</a:t>
            </a:r>
          </a:p>
        </p:txBody>
      </p:sp>
      <p:sp>
        <p:nvSpPr>
          <p:cNvPr id="73" name="Rectangle 72"/>
          <p:cNvSpPr/>
          <p:nvPr/>
        </p:nvSpPr>
        <p:spPr>
          <a:xfrm>
            <a:off x="28194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6.7.10.9 </a:t>
            </a:r>
            <a:r>
              <a:rPr lang="en-US" sz="800" dirty="0">
                <a:solidFill>
                  <a:schemeClr val="tx1"/>
                </a:solidFill>
                <a:latin typeface="Arial" panose="020B0604020202020204" pitchFamily="34" charset="0"/>
                <a:cs typeface="Arial" panose="020B0604020202020204" pitchFamily="34" charset="0"/>
              </a:rPr>
              <a:t>Progress from less to more difficult</a:t>
            </a:r>
          </a:p>
        </p:txBody>
      </p:sp>
      <p:cxnSp>
        <p:nvCxnSpPr>
          <p:cNvPr id="74" name="Straight Arrow Connector 73"/>
          <p:cNvCxnSpPr>
            <a:stCxn id="92" idx="3"/>
            <a:endCxn id="73" idx="1"/>
          </p:cNvCxnSpPr>
          <p:nvPr/>
        </p:nvCxnSpPr>
        <p:spPr>
          <a:xfrm>
            <a:off x="2660812" y="3652075"/>
            <a:ext cx="1585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0005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6.7.10.10 </a:t>
            </a:r>
            <a:r>
              <a:rPr lang="en-US" sz="800" dirty="0">
                <a:solidFill>
                  <a:schemeClr val="tx1"/>
                </a:solidFill>
                <a:latin typeface="Arial" panose="020B0604020202020204" pitchFamily="34" charset="0"/>
                <a:cs typeface="Arial" panose="020B0604020202020204" pitchFamily="34" charset="0"/>
              </a:rPr>
              <a:t>Use familiar contexts for rehearsal</a:t>
            </a:r>
          </a:p>
        </p:txBody>
      </p:sp>
      <p:cxnSp>
        <p:nvCxnSpPr>
          <p:cNvPr id="85" name="Straight Arrow Connector 84"/>
          <p:cNvCxnSpPr>
            <a:stCxn id="73" idx="3"/>
            <a:endCxn id="84" idx="1"/>
          </p:cNvCxnSpPr>
          <p:nvPr/>
        </p:nvCxnSpPr>
        <p:spPr>
          <a:xfrm>
            <a:off x="3848100" y="3652075"/>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8194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6.7.10.15 </a:t>
            </a:r>
            <a:r>
              <a:rPr lang="en-US" sz="700" dirty="0">
                <a:solidFill>
                  <a:schemeClr val="tx1"/>
                </a:solidFill>
                <a:latin typeface="Arial" panose="020B0604020202020204" pitchFamily="34" charset="0"/>
                <a:cs typeface="Arial" panose="020B0604020202020204" pitchFamily="34" charset="0"/>
              </a:rPr>
              <a:t>Provide roleplaying opportunities for learners to encounter the choices within the appropriate contexts or environments</a:t>
            </a:r>
          </a:p>
        </p:txBody>
      </p:sp>
      <p:sp>
        <p:nvSpPr>
          <p:cNvPr id="87" name="Rectangle 86"/>
          <p:cNvSpPr/>
          <p:nvPr/>
        </p:nvSpPr>
        <p:spPr>
          <a:xfrm>
            <a:off x="40386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6.7.10.16 </a:t>
            </a:r>
            <a:r>
              <a:rPr lang="en-US" sz="800" dirty="0">
                <a:solidFill>
                  <a:schemeClr val="tx1"/>
                </a:solidFill>
                <a:latin typeface="Arial" panose="020B0604020202020204" pitchFamily="34" charset="0"/>
                <a:cs typeface="Arial" panose="020B0604020202020204" pitchFamily="34" charset="0"/>
              </a:rPr>
              <a:t>Provide consistent feedback or rewards, consequences, or rationales</a:t>
            </a:r>
          </a:p>
        </p:txBody>
      </p:sp>
      <p:cxnSp>
        <p:nvCxnSpPr>
          <p:cNvPr id="88" name="Straight Arrow Connector 87"/>
          <p:cNvCxnSpPr>
            <a:stCxn id="86" idx="3"/>
            <a:endCxn id="87" idx="1"/>
          </p:cNvCxnSpPr>
          <p:nvPr/>
        </p:nvCxnSpPr>
        <p:spPr>
          <a:xfrm>
            <a:off x="3848100" y="4757027"/>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a:endCxn id="86" idx="1"/>
          </p:cNvCxnSpPr>
          <p:nvPr/>
        </p:nvCxnSpPr>
        <p:spPr>
          <a:xfrm>
            <a:off x="2660812" y="4756248"/>
            <a:ext cx="158588" cy="7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2197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6.7.10.17 </a:t>
            </a:r>
            <a:r>
              <a:rPr lang="en-US" sz="700" dirty="0">
                <a:solidFill>
                  <a:schemeClr val="tx1"/>
                </a:solidFill>
                <a:latin typeface="Arial" panose="020B0604020202020204" pitchFamily="34" charset="0"/>
                <a:cs typeface="Arial" panose="020B0604020202020204" pitchFamily="34" charset="0"/>
              </a:rPr>
              <a:t>Encourage learners’ verbal testimonials of behaviors linked to rewards or consequences</a:t>
            </a:r>
          </a:p>
        </p:txBody>
      </p:sp>
      <p:cxnSp>
        <p:nvCxnSpPr>
          <p:cNvPr id="91" name="Straight Arrow Connector 90"/>
          <p:cNvCxnSpPr>
            <a:stCxn id="87" idx="3"/>
            <a:endCxn id="90" idx="1"/>
          </p:cNvCxnSpPr>
          <p:nvPr/>
        </p:nvCxnSpPr>
        <p:spPr>
          <a:xfrm>
            <a:off x="5067300" y="4757027"/>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2819400"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6.7.10.20 </a:t>
            </a:r>
            <a:r>
              <a:rPr lang="en-US" sz="800" dirty="0">
                <a:solidFill>
                  <a:schemeClr val="tx1"/>
                </a:solidFill>
                <a:latin typeface="Arial" panose="020B0604020202020204" pitchFamily="34" charset="0"/>
                <a:cs typeface="Arial" panose="020B0604020202020204" pitchFamily="34" charset="0"/>
              </a:rPr>
              <a:t>Include relevant equipment and environmental considerations</a:t>
            </a:r>
          </a:p>
        </p:txBody>
      </p:sp>
      <p:cxnSp>
        <p:nvCxnSpPr>
          <p:cNvPr id="99" name="Straight Arrow Connector 98"/>
          <p:cNvCxnSpPr>
            <a:stCxn id="107" idx="3"/>
            <a:endCxn id="98" idx="1"/>
          </p:cNvCxnSpPr>
          <p:nvPr/>
        </p:nvCxnSpPr>
        <p:spPr>
          <a:xfrm>
            <a:off x="2671203" y="5782616"/>
            <a:ext cx="14819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902207" y="515994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52" name="Straight Arrow Connector 251"/>
          <p:cNvCxnSpPr>
            <a:stCxn id="42" idx="1"/>
            <a:endCxn id="50" idx="3"/>
          </p:cNvCxnSpPr>
          <p:nvPr/>
        </p:nvCxnSpPr>
        <p:spPr>
          <a:xfrm flipH="1">
            <a:off x="1409700" y="16383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830288"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6.7.10.4 </a:t>
            </a:r>
            <a:r>
              <a:rPr lang="en-US" sz="800" dirty="0">
                <a:solidFill>
                  <a:schemeClr val="tx1"/>
                </a:solidFill>
                <a:latin typeface="Arial" panose="020B0604020202020204" pitchFamily="34" charset="0"/>
                <a:cs typeface="Arial" panose="020B0604020202020204" pitchFamily="34" charset="0"/>
              </a:rPr>
              <a:t>Strengthen elaboration and cues</a:t>
            </a:r>
          </a:p>
        </p:txBody>
      </p:sp>
      <p:sp>
        <p:nvSpPr>
          <p:cNvPr id="53" name="Rectangle 52"/>
          <p:cNvSpPr/>
          <p:nvPr/>
        </p:nvSpPr>
        <p:spPr>
          <a:xfrm>
            <a:off x="4004080"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6.7.10.5 </a:t>
            </a:r>
            <a:r>
              <a:rPr lang="en-US" sz="800" dirty="0">
                <a:solidFill>
                  <a:schemeClr val="tx1"/>
                </a:solidFill>
                <a:latin typeface="Arial" panose="020B0604020202020204" pitchFamily="34" charset="0"/>
                <a:cs typeface="Arial" panose="020B0604020202020204" pitchFamily="34" charset="0"/>
              </a:rPr>
              <a:t>Use meaningful context and relevant cues</a:t>
            </a:r>
          </a:p>
        </p:txBody>
      </p:sp>
      <p:sp>
        <p:nvSpPr>
          <p:cNvPr id="54" name="Rectangle 53"/>
          <p:cNvSpPr/>
          <p:nvPr/>
        </p:nvSpPr>
        <p:spPr>
          <a:xfrm>
            <a:off x="5160327"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6.7.10.6 </a:t>
            </a:r>
            <a:r>
              <a:rPr lang="en-US" sz="800" dirty="0">
                <a:solidFill>
                  <a:schemeClr val="tx1"/>
                </a:solidFill>
                <a:latin typeface="Arial" panose="020B0604020202020204" pitchFamily="34" charset="0"/>
                <a:cs typeface="Arial" panose="020B0604020202020204" pitchFamily="34" charset="0"/>
              </a:rPr>
              <a:t>Provide feedback for accuracy of answers</a:t>
            </a:r>
          </a:p>
        </p:txBody>
      </p:sp>
      <p:cxnSp>
        <p:nvCxnSpPr>
          <p:cNvPr id="22" name="Straight Arrow Connector 21"/>
          <p:cNvCxnSpPr>
            <a:stCxn id="50" idx="2"/>
            <a:endCxn id="39" idx="0"/>
          </p:cNvCxnSpPr>
          <p:nvPr/>
        </p:nvCxnSpPr>
        <p:spPr>
          <a:xfrm>
            <a:off x="895350" y="1981200"/>
            <a:ext cx="3094" cy="15524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76099"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6.7.10.11 </a:t>
            </a:r>
            <a:r>
              <a:rPr lang="en-US" sz="800" dirty="0">
                <a:solidFill>
                  <a:schemeClr val="tx1"/>
                </a:solidFill>
                <a:latin typeface="Arial" panose="020B0604020202020204" pitchFamily="34" charset="0"/>
                <a:cs typeface="Arial" panose="020B0604020202020204" pitchFamily="34" charset="0"/>
              </a:rPr>
              <a:t>Provide conditions similar to performance context</a:t>
            </a:r>
          </a:p>
        </p:txBody>
      </p:sp>
      <p:sp>
        <p:nvSpPr>
          <p:cNvPr id="80" name="Rectangle 79"/>
          <p:cNvSpPr/>
          <p:nvPr/>
        </p:nvSpPr>
        <p:spPr>
          <a:xfrm>
            <a:off x="6393261"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6.7.10.12 </a:t>
            </a:r>
            <a:r>
              <a:rPr lang="en-US" sz="800" dirty="0">
                <a:solidFill>
                  <a:schemeClr val="tx1"/>
                </a:solidFill>
                <a:latin typeface="Arial" panose="020B0604020202020204" pitchFamily="34" charset="0"/>
                <a:cs typeface="Arial" panose="020B0604020202020204" pitchFamily="34" charset="0"/>
              </a:rPr>
              <a:t>Ensure feedback is balanced with qualities and errors</a:t>
            </a:r>
          </a:p>
        </p:txBody>
      </p:sp>
      <p:cxnSp>
        <p:nvCxnSpPr>
          <p:cNvPr id="83" name="Straight Arrow Connector 82"/>
          <p:cNvCxnSpPr>
            <a:stCxn id="84" idx="3"/>
            <a:endCxn id="78" idx="1"/>
          </p:cNvCxnSpPr>
          <p:nvPr/>
        </p:nvCxnSpPr>
        <p:spPr>
          <a:xfrm>
            <a:off x="5029200" y="3652075"/>
            <a:ext cx="14689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3"/>
            <a:endCxn id="80" idx="1"/>
          </p:cNvCxnSpPr>
          <p:nvPr/>
        </p:nvCxnSpPr>
        <p:spPr>
          <a:xfrm>
            <a:off x="6204799" y="3652075"/>
            <a:ext cx="18846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8" idx="3"/>
            <a:endCxn id="52" idx="1"/>
          </p:cNvCxnSpPr>
          <p:nvPr/>
        </p:nvCxnSpPr>
        <p:spPr>
          <a:xfrm>
            <a:off x="2663306" y="2594281"/>
            <a:ext cx="16698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52" idx="3"/>
            <a:endCxn id="53" idx="1"/>
          </p:cNvCxnSpPr>
          <p:nvPr/>
        </p:nvCxnSpPr>
        <p:spPr>
          <a:xfrm>
            <a:off x="3858988" y="2594281"/>
            <a:ext cx="14509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3" idx="3"/>
            <a:endCxn id="54" idx="1"/>
          </p:cNvCxnSpPr>
          <p:nvPr/>
        </p:nvCxnSpPr>
        <p:spPr>
          <a:xfrm>
            <a:off x="5032780" y="2594281"/>
            <a:ext cx="12754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54" idx="3"/>
            <a:endCxn id="49" idx="2"/>
          </p:cNvCxnSpPr>
          <p:nvPr/>
        </p:nvCxnSpPr>
        <p:spPr>
          <a:xfrm>
            <a:off x="6189027" y="2594281"/>
            <a:ext cx="2304179" cy="2815954"/>
          </a:xfrm>
          <a:prstGeom prst="bentConnector3">
            <a:avLst>
              <a:gd name="adj1" fmla="val 10992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046517"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6.7.10.21 </a:t>
            </a:r>
            <a:r>
              <a:rPr lang="en-US" sz="800" dirty="0">
                <a:solidFill>
                  <a:schemeClr val="tx1"/>
                </a:solidFill>
                <a:latin typeface="Arial" panose="020B0604020202020204" pitchFamily="34" charset="0"/>
                <a:cs typeface="Arial" panose="020B0604020202020204" pitchFamily="34" charset="0"/>
              </a:rPr>
              <a:t>Provide immediate feedback illustrating strengths and areas for improvement</a:t>
            </a:r>
          </a:p>
        </p:txBody>
      </p:sp>
      <p:cxnSp>
        <p:nvCxnSpPr>
          <p:cNvPr id="116" name="Straight Arrow Connector 115"/>
          <p:cNvCxnSpPr>
            <a:stCxn id="98" idx="3"/>
            <a:endCxn id="115" idx="1"/>
          </p:cNvCxnSpPr>
          <p:nvPr/>
        </p:nvCxnSpPr>
        <p:spPr>
          <a:xfrm>
            <a:off x="3848100" y="5782616"/>
            <a:ext cx="19841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219700"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6.7.10.22 </a:t>
            </a:r>
            <a:r>
              <a:rPr lang="en-US" sz="800" dirty="0">
                <a:solidFill>
                  <a:schemeClr val="tx1"/>
                </a:solidFill>
                <a:latin typeface="Arial" panose="020B0604020202020204" pitchFamily="34" charset="0"/>
                <a:cs typeface="Arial" panose="020B0604020202020204" pitchFamily="34" charset="0"/>
              </a:rPr>
              <a:t>Provide targeted information for performance improvement</a:t>
            </a:r>
          </a:p>
        </p:txBody>
      </p:sp>
      <p:cxnSp>
        <p:nvCxnSpPr>
          <p:cNvPr id="122" name="Straight Arrow Connector 121"/>
          <p:cNvCxnSpPr>
            <a:stCxn id="115" idx="3"/>
            <a:endCxn id="121" idx="1"/>
          </p:cNvCxnSpPr>
          <p:nvPr/>
        </p:nvCxnSpPr>
        <p:spPr>
          <a:xfrm>
            <a:off x="5075217" y="5782616"/>
            <a:ext cx="14448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0" idx="3"/>
            <a:endCxn id="49" idx="4"/>
          </p:cNvCxnSpPr>
          <p:nvPr/>
        </p:nvCxnSpPr>
        <p:spPr>
          <a:xfrm>
            <a:off x="6248400" y="4757027"/>
            <a:ext cx="1610992" cy="647056"/>
          </a:xfrm>
          <a:prstGeom prst="bentConnector3">
            <a:avLst>
              <a:gd name="adj1" fmla="val 4341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21" idx="3"/>
            <a:endCxn id="49" idx="4"/>
          </p:cNvCxnSpPr>
          <p:nvPr/>
        </p:nvCxnSpPr>
        <p:spPr>
          <a:xfrm flipV="1">
            <a:off x="6248400" y="5404083"/>
            <a:ext cx="1610992" cy="378533"/>
          </a:xfrm>
          <a:prstGeom prst="bentConnector3">
            <a:avLst>
              <a:gd name="adj1" fmla="val 4341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Elbow Connector 4"/>
          <p:cNvCxnSpPr>
            <a:stCxn id="80" idx="3"/>
          </p:cNvCxnSpPr>
          <p:nvPr/>
        </p:nvCxnSpPr>
        <p:spPr>
          <a:xfrm>
            <a:off x="7421961" y="3652075"/>
            <a:ext cx="750489" cy="144785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23371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and Purpose of the Reference Model </a:t>
            </a:r>
            <a:br>
              <a:rPr lang="en-US" dirty="0" smtClean="0"/>
            </a:br>
            <a:r>
              <a:rPr lang="en-US" dirty="0" smtClean="0"/>
              <a:t>(2 of 6)</a:t>
            </a:r>
            <a:endParaRPr lang="en-US" dirty="0"/>
          </a:p>
        </p:txBody>
      </p:sp>
      <p:sp>
        <p:nvSpPr>
          <p:cNvPr id="3" name="Content Placeholder 2"/>
          <p:cNvSpPr>
            <a:spLocks noGrp="1"/>
          </p:cNvSpPr>
          <p:nvPr>
            <p:ph sz="quarter" idx="1"/>
          </p:nvPr>
        </p:nvSpPr>
        <p:spPr/>
        <p:txBody>
          <a:bodyPr/>
          <a:lstStyle/>
          <a:p>
            <a:pPr marL="0" indent="0">
              <a:buNone/>
            </a:pPr>
            <a:r>
              <a:rPr lang="en-US" b="1" dirty="0" smtClean="0"/>
              <a:t>The Need for a Mobile-optimized Instructional Design Process</a:t>
            </a:r>
          </a:p>
          <a:p>
            <a:pPr marL="0" indent="0">
              <a:buNone/>
            </a:pPr>
            <a:r>
              <a:rPr lang="en-US" dirty="0" smtClean="0"/>
              <a:t>From </a:t>
            </a:r>
            <a:r>
              <a:rPr lang="en-US" dirty="0" err="1" smtClean="0"/>
              <a:t>MoTIF</a:t>
            </a:r>
            <a:r>
              <a:rPr lang="en-US" dirty="0" smtClean="0"/>
              <a:t> project research, the learning community also identified a need for instructional design processes optimized for the mobile platform that could most effectively inform, situate, and invite consideration of the new mobile learning approaches, device capabilities and usage patterns.</a:t>
            </a:r>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4"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18587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6.7.11 Plan assessment components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82206"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600200" y="15240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9" name="Diamond 38"/>
          <p:cNvSpPr/>
          <p:nvPr/>
        </p:nvSpPr>
        <p:spPr>
          <a:xfrm>
            <a:off x="304800" y="213644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6.7.11.2 Verbal </a:t>
            </a:r>
            <a:r>
              <a:rPr lang="en-US" sz="800" dirty="0">
                <a:solidFill>
                  <a:schemeClr val="tx1"/>
                </a:solidFill>
                <a:latin typeface="Arial" panose="020B0604020202020204" pitchFamily="34" charset="0"/>
                <a:cs typeface="Arial" panose="020B0604020202020204" pitchFamily="34" charset="0"/>
              </a:rPr>
              <a:t>Information?</a:t>
            </a:r>
          </a:p>
        </p:txBody>
      </p:sp>
      <p:sp>
        <p:nvSpPr>
          <p:cNvPr id="56" name="Diamond 55"/>
          <p:cNvSpPr/>
          <p:nvPr/>
        </p:nvSpPr>
        <p:spPr>
          <a:xfrm>
            <a:off x="304800" y="319947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6.7.11.5 Intellectual </a:t>
            </a:r>
            <a:r>
              <a:rPr lang="en-US" sz="800" dirty="0">
                <a:solidFill>
                  <a:schemeClr val="tx1"/>
                </a:solidFill>
                <a:latin typeface="Arial" panose="020B0604020202020204" pitchFamily="34" charset="0"/>
                <a:cs typeface="Arial" panose="020B0604020202020204" pitchFamily="34" charset="0"/>
              </a:rPr>
              <a:t>Skills?</a:t>
            </a:r>
          </a:p>
        </p:txBody>
      </p:sp>
      <p:sp>
        <p:nvSpPr>
          <p:cNvPr id="57" name="Diamond 56"/>
          <p:cNvSpPr/>
          <p:nvPr/>
        </p:nvSpPr>
        <p:spPr>
          <a:xfrm>
            <a:off x="304800" y="4291708"/>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6.7.11.9 Attitudes</a:t>
            </a:r>
            <a:r>
              <a:rPr lang="en-US" sz="800" dirty="0">
                <a:solidFill>
                  <a:schemeClr val="tx1"/>
                </a:solidFill>
                <a:latin typeface="Arial" panose="020B0604020202020204" pitchFamily="34" charset="0"/>
                <a:cs typeface="Arial" panose="020B0604020202020204" pitchFamily="34" charset="0"/>
              </a:rPr>
              <a:t>?</a:t>
            </a:r>
          </a:p>
        </p:txBody>
      </p:sp>
      <p:sp>
        <p:nvSpPr>
          <p:cNvPr id="60" name="Diamond 59"/>
          <p:cNvSpPr/>
          <p:nvPr/>
        </p:nvSpPr>
        <p:spPr>
          <a:xfrm>
            <a:off x="308563" y="532160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6.7.11.13 Psycho-motor</a:t>
            </a:r>
            <a:r>
              <a:rPr lang="en-US" sz="800" dirty="0">
                <a:solidFill>
                  <a:schemeClr val="tx1"/>
                </a:solidFill>
                <a:latin typeface="Arial" panose="020B0604020202020204" pitchFamily="34" charset="0"/>
                <a:cs typeface="Arial" panose="020B0604020202020204" pitchFamily="34" charset="0"/>
              </a:rPr>
              <a:t>?</a:t>
            </a:r>
          </a:p>
        </p:txBody>
      </p:sp>
      <p:cxnSp>
        <p:nvCxnSpPr>
          <p:cNvPr id="70" name="Straight Arrow Connector 69"/>
          <p:cNvCxnSpPr>
            <a:stCxn id="39" idx="3"/>
            <a:endCxn id="48" idx="1"/>
          </p:cNvCxnSpPr>
          <p:nvPr/>
        </p:nvCxnSpPr>
        <p:spPr>
          <a:xfrm flipV="1">
            <a:off x="1492088" y="2594281"/>
            <a:ext cx="142518"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56" idx="0"/>
          </p:cNvCxnSpPr>
          <p:nvPr/>
        </p:nvCxnSpPr>
        <p:spPr>
          <a:xfrm>
            <a:off x="898444" y="3058466"/>
            <a:ext cx="0" cy="1410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6" idx="2"/>
            <a:endCxn id="57" idx="0"/>
          </p:cNvCxnSpPr>
          <p:nvPr/>
        </p:nvCxnSpPr>
        <p:spPr>
          <a:xfrm>
            <a:off x="898444" y="4121496"/>
            <a:ext cx="0" cy="1702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7" idx="2"/>
            <a:endCxn id="60" idx="0"/>
          </p:cNvCxnSpPr>
          <p:nvPr/>
        </p:nvCxnSpPr>
        <p:spPr>
          <a:xfrm>
            <a:off x="898444" y="5213728"/>
            <a:ext cx="3763" cy="10787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92970" y="302124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7" name="TextBox 76"/>
          <p:cNvSpPr txBox="1"/>
          <p:nvPr/>
        </p:nvSpPr>
        <p:spPr>
          <a:xfrm>
            <a:off x="891263" y="408442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p:cNvSpPr txBox="1"/>
          <p:nvPr/>
        </p:nvSpPr>
        <p:spPr>
          <a:xfrm>
            <a:off x="1327669" y="234137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2" name="Rectangle 91"/>
          <p:cNvSpPr/>
          <p:nvPr/>
        </p:nvSpPr>
        <p:spPr>
          <a:xfrm>
            <a:off x="1632112"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6.7.11.6 </a:t>
            </a:r>
            <a:r>
              <a:rPr lang="en-US" sz="800" dirty="0">
                <a:solidFill>
                  <a:schemeClr val="tx1"/>
                </a:solidFill>
                <a:latin typeface="Arial" panose="020B0604020202020204" pitchFamily="34" charset="0"/>
                <a:cs typeface="Arial" panose="020B0604020202020204" pitchFamily="34" charset="0"/>
              </a:rPr>
              <a:t>Ensure learners’ readiness for testing</a:t>
            </a:r>
          </a:p>
        </p:txBody>
      </p:sp>
      <p:sp>
        <p:nvSpPr>
          <p:cNvPr id="94" name="TextBox 93"/>
          <p:cNvSpPr txBox="1"/>
          <p:nvPr/>
        </p:nvSpPr>
        <p:spPr>
          <a:xfrm>
            <a:off x="1296647" y="343663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5" name="Straight Arrow Connector 94"/>
          <p:cNvCxnSpPr>
            <a:stCxn id="56" idx="3"/>
            <a:endCxn id="92" idx="1"/>
          </p:cNvCxnSpPr>
          <p:nvPr/>
        </p:nvCxnSpPr>
        <p:spPr>
          <a:xfrm flipV="1">
            <a:off x="1492088" y="3652075"/>
            <a:ext cx="140024" cy="84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632112" y="441334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6.7.11.10 </a:t>
            </a:r>
            <a:r>
              <a:rPr lang="en-US" sz="800" dirty="0">
                <a:solidFill>
                  <a:schemeClr val="tx1"/>
                </a:solidFill>
                <a:latin typeface="Arial" panose="020B0604020202020204" pitchFamily="34" charset="0"/>
                <a:cs typeface="Arial" panose="020B0604020202020204" pitchFamily="34" charset="0"/>
              </a:rPr>
              <a:t>Create scenarios where learner tells their choices and behaviors</a:t>
            </a:r>
          </a:p>
        </p:txBody>
      </p:sp>
      <p:cxnSp>
        <p:nvCxnSpPr>
          <p:cNvPr id="101" name="Straight Arrow Connector 100"/>
          <p:cNvCxnSpPr>
            <a:stCxn id="57" idx="3"/>
            <a:endCxn id="100" idx="1"/>
          </p:cNvCxnSpPr>
          <p:nvPr/>
        </p:nvCxnSpPr>
        <p:spPr>
          <a:xfrm>
            <a:off x="1492088" y="4752718"/>
            <a:ext cx="140024" cy="35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642503"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6.7.11.14 </a:t>
            </a:r>
            <a:r>
              <a:rPr lang="en-US" sz="800" dirty="0">
                <a:solidFill>
                  <a:schemeClr val="tx1"/>
                </a:solidFill>
                <a:latin typeface="Arial" panose="020B0604020202020204" pitchFamily="34" charset="0"/>
                <a:cs typeface="Arial" panose="020B0604020202020204" pitchFamily="34" charset="0"/>
              </a:rPr>
              <a:t>Demonstrate skill with intended equipment and in intended environment</a:t>
            </a:r>
          </a:p>
        </p:txBody>
      </p:sp>
      <p:cxnSp>
        <p:nvCxnSpPr>
          <p:cNvPr id="167" name="Straight Arrow Connector 166"/>
          <p:cNvCxnSpPr>
            <a:stCxn id="60" idx="3"/>
            <a:endCxn id="107" idx="1"/>
          </p:cNvCxnSpPr>
          <p:nvPr/>
        </p:nvCxnSpPr>
        <p:spPr>
          <a:xfrm>
            <a:off x="1495851" y="5782616"/>
            <a:ext cx="14665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296647" y="451331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1295400" y="555907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49" name="Flowchart: Off-page Connector 137">
            <a:hlinkClick r:id="rId6" action="ppaction://hlinksldjump"/>
          </p:cNvPr>
          <p:cNvSpPr/>
          <p:nvPr/>
        </p:nvSpPr>
        <p:spPr>
          <a:xfrm>
            <a:off x="5943600" y="51054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6.7.12.</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1634606"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6.7.11.3 </a:t>
            </a:r>
            <a:r>
              <a:rPr lang="en-US" sz="800" dirty="0">
                <a:solidFill>
                  <a:schemeClr val="tx1"/>
                </a:solidFill>
                <a:latin typeface="Arial" panose="020B0604020202020204" pitchFamily="34" charset="0"/>
                <a:cs typeface="Arial" panose="020B0604020202020204" pitchFamily="34" charset="0"/>
              </a:rPr>
              <a:t>Ensure relevance to performance context</a:t>
            </a:r>
          </a:p>
        </p:txBody>
      </p:sp>
      <p:sp>
        <p:nvSpPr>
          <p:cNvPr id="50" name="Rectangle 49"/>
          <p:cNvSpPr/>
          <p:nvPr/>
        </p:nvSpPr>
        <p:spPr>
          <a:xfrm>
            <a:off x="381000" y="1295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6.7.11.1 </a:t>
            </a:r>
            <a:r>
              <a:rPr lang="en-US" sz="800" dirty="0">
                <a:solidFill>
                  <a:schemeClr val="tx1"/>
                </a:solidFill>
                <a:latin typeface="Arial" panose="020B0604020202020204" pitchFamily="34" charset="0"/>
                <a:cs typeface="Arial" panose="020B0604020202020204" pitchFamily="34" charset="0"/>
              </a:rPr>
              <a:t>Determine type of each objective</a:t>
            </a:r>
          </a:p>
        </p:txBody>
      </p:sp>
      <p:sp>
        <p:nvSpPr>
          <p:cNvPr id="73" name="Rectangle 72"/>
          <p:cNvSpPr/>
          <p:nvPr/>
        </p:nvSpPr>
        <p:spPr>
          <a:xfrm>
            <a:off x="28194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6.7.11.7 </a:t>
            </a:r>
            <a:r>
              <a:rPr lang="en-US" sz="800" dirty="0">
                <a:solidFill>
                  <a:schemeClr val="tx1"/>
                </a:solidFill>
                <a:latin typeface="Arial" panose="020B0604020202020204" pitchFamily="34" charset="0"/>
                <a:cs typeface="Arial" panose="020B0604020202020204" pitchFamily="34" charset="0"/>
              </a:rPr>
              <a:t>Accommodate hierarchical nature of skills</a:t>
            </a:r>
          </a:p>
        </p:txBody>
      </p:sp>
      <p:cxnSp>
        <p:nvCxnSpPr>
          <p:cNvPr id="74" name="Straight Arrow Connector 73"/>
          <p:cNvCxnSpPr>
            <a:stCxn id="92" idx="3"/>
            <a:endCxn id="73" idx="1"/>
          </p:cNvCxnSpPr>
          <p:nvPr/>
        </p:nvCxnSpPr>
        <p:spPr>
          <a:xfrm>
            <a:off x="2660812" y="3652075"/>
            <a:ext cx="1585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0005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6.7.11.8 </a:t>
            </a:r>
            <a:r>
              <a:rPr lang="en-US" sz="800" dirty="0">
                <a:solidFill>
                  <a:schemeClr val="tx1"/>
                </a:solidFill>
                <a:latin typeface="Arial" panose="020B0604020202020204" pitchFamily="34" charset="0"/>
                <a:cs typeface="Arial" panose="020B0604020202020204" pitchFamily="34" charset="0"/>
              </a:rPr>
              <a:t>Apply appropriate criteria for learner age, ability</a:t>
            </a:r>
          </a:p>
        </p:txBody>
      </p:sp>
      <p:cxnSp>
        <p:nvCxnSpPr>
          <p:cNvPr id="85" name="Straight Arrow Connector 84"/>
          <p:cNvCxnSpPr>
            <a:stCxn id="73" idx="3"/>
            <a:endCxn id="84" idx="1"/>
          </p:cNvCxnSpPr>
          <p:nvPr/>
        </p:nvCxnSpPr>
        <p:spPr>
          <a:xfrm>
            <a:off x="3848100" y="3652075"/>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8194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6.7.11.11 </a:t>
            </a:r>
            <a:r>
              <a:rPr lang="en-US" sz="700" dirty="0">
                <a:solidFill>
                  <a:schemeClr val="tx1"/>
                </a:solidFill>
                <a:latin typeface="Arial" panose="020B0604020202020204" pitchFamily="34" charset="0"/>
                <a:cs typeface="Arial" panose="020B0604020202020204" pitchFamily="34" charset="0"/>
              </a:rPr>
              <a:t>Test learners/ knowledge of desired ways of behaving, rewards and consequences of doing so</a:t>
            </a:r>
          </a:p>
        </p:txBody>
      </p:sp>
      <p:sp>
        <p:nvSpPr>
          <p:cNvPr id="87" name="Rectangle 86"/>
          <p:cNvSpPr/>
          <p:nvPr/>
        </p:nvSpPr>
        <p:spPr>
          <a:xfrm>
            <a:off x="4038600" y="4414127"/>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6.7.11.12 </a:t>
            </a:r>
            <a:r>
              <a:rPr lang="en-US" sz="800" dirty="0">
                <a:solidFill>
                  <a:schemeClr val="tx1"/>
                </a:solidFill>
                <a:latin typeface="Arial" panose="020B0604020202020204" pitchFamily="34" charset="0"/>
                <a:cs typeface="Arial" panose="020B0604020202020204" pitchFamily="34" charset="0"/>
              </a:rPr>
              <a:t>Create situations for learner to choose to behave in the desired way and then do so</a:t>
            </a:r>
          </a:p>
        </p:txBody>
      </p:sp>
      <p:cxnSp>
        <p:nvCxnSpPr>
          <p:cNvPr id="88" name="Straight Arrow Connector 87"/>
          <p:cNvCxnSpPr>
            <a:stCxn id="86" idx="3"/>
            <a:endCxn id="87" idx="1"/>
          </p:cNvCxnSpPr>
          <p:nvPr/>
        </p:nvCxnSpPr>
        <p:spPr>
          <a:xfrm>
            <a:off x="3848100" y="4757027"/>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a:endCxn id="86" idx="1"/>
          </p:cNvCxnSpPr>
          <p:nvPr/>
        </p:nvCxnSpPr>
        <p:spPr>
          <a:xfrm>
            <a:off x="2660812" y="4756248"/>
            <a:ext cx="158588" cy="7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902207" y="515994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52" name="Straight Arrow Connector 251"/>
          <p:cNvCxnSpPr>
            <a:stCxn id="42" idx="1"/>
            <a:endCxn id="50" idx="3"/>
          </p:cNvCxnSpPr>
          <p:nvPr/>
        </p:nvCxnSpPr>
        <p:spPr>
          <a:xfrm flipH="1">
            <a:off x="1409700" y="16383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830288"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6.7.11.4 </a:t>
            </a:r>
            <a:r>
              <a:rPr lang="en-US" sz="800" dirty="0">
                <a:solidFill>
                  <a:schemeClr val="tx1"/>
                </a:solidFill>
                <a:latin typeface="Arial" panose="020B0604020202020204" pitchFamily="34" charset="0"/>
                <a:cs typeface="Arial" panose="020B0604020202020204" pitchFamily="34" charset="0"/>
              </a:rPr>
              <a:t>Sequence near skills it supports</a:t>
            </a:r>
          </a:p>
        </p:txBody>
      </p:sp>
      <p:cxnSp>
        <p:nvCxnSpPr>
          <p:cNvPr id="22" name="Straight Arrow Connector 21"/>
          <p:cNvCxnSpPr>
            <a:stCxn id="50" idx="2"/>
            <a:endCxn id="39" idx="0"/>
          </p:cNvCxnSpPr>
          <p:nvPr/>
        </p:nvCxnSpPr>
        <p:spPr>
          <a:xfrm>
            <a:off x="895350" y="1981200"/>
            <a:ext cx="3094" cy="15524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8" idx="3"/>
            <a:endCxn id="52" idx="1"/>
          </p:cNvCxnSpPr>
          <p:nvPr/>
        </p:nvCxnSpPr>
        <p:spPr>
          <a:xfrm>
            <a:off x="2663306" y="2594281"/>
            <a:ext cx="16698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52" idx="3"/>
          </p:cNvCxnSpPr>
          <p:nvPr/>
        </p:nvCxnSpPr>
        <p:spPr>
          <a:xfrm>
            <a:off x="3858988" y="2594281"/>
            <a:ext cx="2405368" cy="248627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87" idx="3"/>
          </p:cNvCxnSpPr>
          <p:nvPr/>
        </p:nvCxnSpPr>
        <p:spPr>
          <a:xfrm>
            <a:off x="5067300" y="4757027"/>
            <a:ext cx="1197056" cy="323528"/>
          </a:xfrm>
          <a:prstGeom prst="bentConnector3">
            <a:avLst>
              <a:gd name="adj1" fmla="val 10041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07" idx="3"/>
            <a:endCxn id="49" idx="4"/>
          </p:cNvCxnSpPr>
          <p:nvPr/>
        </p:nvCxnSpPr>
        <p:spPr>
          <a:xfrm flipV="1">
            <a:off x="2671203" y="5404083"/>
            <a:ext cx="3280095" cy="378533"/>
          </a:xfrm>
          <a:prstGeom prst="bentConnector3">
            <a:avLst>
              <a:gd name="adj1" fmla="val 9311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rot="16200000" flipH="1">
            <a:off x="4932538" y="3748737"/>
            <a:ext cx="1428480" cy="1235156"/>
          </a:xfrm>
          <a:prstGeom prst="bentConnector3">
            <a:avLst>
              <a:gd name="adj1" fmla="val 71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72254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6.7.12 Plan follow-through components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7971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600200" y="15240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9" name="Diamond 38"/>
          <p:cNvSpPr/>
          <p:nvPr/>
        </p:nvSpPr>
        <p:spPr>
          <a:xfrm>
            <a:off x="304800" y="213644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6.7.12.2 Verbal </a:t>
            </a:r>
            <a:r>
              <a:rPr lang="en-US" sz="800" dirty="0">
                <a:solidFill>
                  <a:schemeClr val="tx1"/>
                </a:solidFill>
                <a:latin typeface="Arial" panose="020B0604020202020204" pitchFamily="34" charset="0"/>
                <a:cs typeface="Arial" panose="020B0604020202020204" pitchFamily="34" charset="0"/>
              </a:rPr>
              <a:t>Information?</a:t>
            </a:r>
          </a:p>
        </p:txBody>
      </p:sp>
      <p:sp>
        <p:nvSpPr>
          <p:cNvPr id="56" name="Diamond 55"/>
          <p:cNvSpPr/>
          <p:nvPr/>
        </p:nvSpPr>
        <p:spPr>
          <a:xfrm>
            <a:off x="304800" y="319947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6.7.12.5 Intellectual </a:t>
            </a:r>
            <a:r>
              <a:rPr lang="en-US" sz="800" dirty="0">
                <a:solidFill>
                  <a:schemeClr val="tx1"/>
                </a:solidFill>
                <a:latin typeface="Arial" panose="020B0604020202020204" pitchFamily="34" charset="0"/>
                <a:cs typeface="Arial" panose="020B0604020202020204" pitchFamily="34" charset="0"/>
              </a:rPr>
              <a:t>Skills?</a:t>
            </a:r>
          </a:p>
        </p:txBody>
      </p:sp>
      <p:sp>
        <p:nvSpPr>
          <p:cNvPr id="57" name="Diamond 56"/>
          <p:cNvSpPr/>
          <p:nvPr/>
        </p:nvSpPr>
        <p:spPr>
          <a:xfrm>
            <a:off x="304800" y="4291708"/>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6.7.12.11 Attitudes</a:t>
            </a:r>
            <a:r>
              <a:rPr lang="en-US" sz="800" dirty="0">
                <a:solidFill>
                  <a:schemeClr val="tx1"/>
                </a:solidFill>
                <a:latin typeface="Arial" panose="020B0604020202020204" pitchFamily="34" charset="0"/>
                <a:cs typeface="Arial" panose="020B0604020202020204" pitchFamily="34" charset="0"/>
              </a:rPr>
              <a:t>?</a:t>
            </a:r>
          </a:p>
        </p:txBody>
      </p:sp>
      <p:sp>
        <p:nvSpPr>
          <p:cNvPr id="60" name="Diamond 59"/>
          <p:cNvSpPr/>
          <p:nvPr/>
        </p:nvSpPr>
        <p:spPr>
          <a:xfrm>
            <a:off x="308563" y="5321606"/>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6.7.12.13 Psycho-motor</a:t>
            </a:r>
            <a:r>
              <a:rPr lang="en-US" sz="800" dirty="0">
                <a:solidFill>
                  <a:schemeClr val="tx1"/>
                </a:solidFill>
                <a:latin typeface="Arial" panose="020B0604020202020204" pitchFamily="34" charset="0"/>
                <a:cs typeface="Arial" panose="020B0604020202020204" pitchFamily="34" charset="0"/>
              </a:rPr>
              <a:t>?</a:t>
            </a:r>
          </a:p>
        </p:txBody>
      </p:sp>
      <p:cxnSp>
        <p:nvCxnSpPr>
          <p:cNvPr id="70" name="Straight Arrow Connector 69"/>
          <p:cNvCxnSpPr>
            <a:stCxn id="39" idx="3"/>
            <a:endCxn id="48" idx="1"/>
          </p:cNvCxnSpPr>
          <p:nvPr/>
        </p:nvCxnSpPr>
        <p:spPr>
          <a:xfrm flipV="1">
            <a:off x="1492088" y="2594281"/>
            <a:ext cx="142518"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9" idx="2"/>
            <a:endCxn id="56" idx="0"/>
          </p:cNvCxnSpPr>
          <p:nvPr/>
        </p:nvCxnSpPr>
        <p:spPr>
          <a:xfrm>
            <a:off x="898444" y="3058466"/>
            <a:ext cx="0" cy="1410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6" idx="2"/>
            <a:endCxn id="57" idx="0"/>
          </p:cNvCxnSpPr>
          <p:nvPr/>
        </p:nvCxnSpPr>
        <p:spPr>
          <a:xfrm>
            <a:off x="898444" y="4121496"/>
            <a:ext cx="0" cy="1702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7" idx="2"/>
            <a:endCxn id="60" idx="0"/>
          </p:cNvCxnSpPr>
          <p:nvPr/>
        </p:nvCxnSpPr>
        <p:spPr>
          <a:xfrm>
            <a:off x="898444" y="5213728"/>
            <a:ext cx="3763" cy="10787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92970" y="302124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7" name="TextBox 76"/>
          <p:cNvSpPr txBox="1"/>
          <p:nvPr/>
        </p:nvSpPr>
        <p:spPr>
          <a:xfrm>
            <a:off x="891263" y="408442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9" name="TextBox 78"/>
          <p:cNvSpPr txBox="1"/>
          <p:nvPr/>
        </p:nvSpPr>
        <p:spPr>
          <a:xfrm>
            <a:off x="1327669" y="234137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2" name="Rectangle 91"/>
          <p:cNvSpPr/>
          <p:nvPr/>
        </p:nvSpPr>
        <p:spPr>
          <a:xfrm>
            <a:off x="1632112"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6.7.12.6 </a:t>
            </a:r>
            <a:r>
              <a:rPr lang="en-US" sz="800" dirty="0">
                <a:solidFill>
                  <a:schemeClr val="tx1"/>
                </a:solidFill>
                <a:latin typeface="Arial" panose="020B0604020202020204" pitchFamily="34" charset="0"/>
                <a:cs typeface="Arial" panose="020B0604020202020204" pitchFamily="34" charset="0"/>
              </a:rPr>
              <a:t>Promote transfer (authentic tasks to performance context)</a:t>
            </a:r>
          </a:p>
        </p:txBody>
      </p:sp>
      <p:sp>
        <p:nvSpPr>
          <p:cNvPr id="94" name="TextBox 93"/>
          <p:cNvSpPr txBox="1"/>
          <p:nvPr/>
        </p:nvSpPr>
        <p:spPr>
          <a:xfrm>
            <a:off x="1296647" y="343663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95" name="Straight Arrow Connector 94"/>
          <p:cNvCxnSpPr>
            <a:stCxn id="56" idx="3"/>
            <a:endCxn id="92" idx="1"/>
          </p:cNvCxnSpPr>
          <p:nvPr/>
        </p:nvCxnSpPr>
        <p:spPr>
          <a:xfrm flipV="1">
            <a:off x="1492088" y="3652075"/>
            <a:ext cx="140024" cy="84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632112" y="441334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6.7.12.12 </a:t>
            </a:r>
            <a:r>
              <a:rPr lang="en-US" sz="800" dirty="0">
                <a:solidFill>
                  <a:schemeClr val="tx1"/>
                </a:solidFill>
                <a:latin typeface="Arial" panose="020B0604020202020204" pitchFamily="34" charset="0"/>
                <a:cs typeface="Arial" panose="020B0604020202020204" pitchFamily="34" charset="0"/>
              </a:rPr>
              <a:t>Provide practice contexts similar to those where the attitude should be displayed</a:t>
            </a:r>
          </a:p>
        </p:txBody>
      </p:sp>
      <p:cxnSp>
        <p:nvCxnSpPr>
          <p:cNvPr id="101" name="Straight Arrow Connector 100"/>
          <p:cNvCxnSpPr>
            <a:stCxn id="57" idx="3"/>
            <a:endCxn id="100" idx="1"/>
          </p:cNvCxnSpPr>
          <p:nvPr/>
        </p:nvCxnSpPr>
        <p:spPr>
          <a:xfrm>
            <a:off x="1492088" y="4752718"/>
            <a:ext cx="140024" cy="35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642503"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smtClean="0">
                <a:solidFill>
                  <a:schemeClr val="tx1"/>
                </a:solidFill>
                <a:latin typeface="Arial" panose="020B0604020202020204" pitchFamily="34" charset="0"/>
                <a:cs typeface="Arial" panose="020B0604020202020204" pitchFamily="34" charset="0"/>
              </a:rPr>
              <a:t>6.7.12.14 </a:t>
            </a:r>
            <a:r>
              <a:rPr lang="en-US" sz="700" dirty="0">
                <a:solidFill>
                  <a:schemeClr val="tx1"/>
                </a:solidFill>
                <a:latin typeface="Arial" panose="020B0604020202020204" pitchFamily="34" charset="0"/>
                <a:cs typeface="Arial" panose="020B0604020202020204" pitchFamily="34" charset="0"/>
              </a:rPr>
              <a:t>Ensure performance conditions are incorporated in instruction and rehearsal</a:t>
            </a:r>
          </a:p>
        </p:txBody>
      </p:sp>
      <p:cxnSp>
        <p:nvCxnSpPr>
          <p:cNvPr id="167" name="Straight Arrow Connector 166"/>
          <p:cNvCxnSpPr>
            <a:stCxn id="60" idx="3"/>
            <a:endCxn id="107" idx="1"/>
          </p:cNvCxnSpPr>
          <p:nvPr/>
        </p:nvCxnSpPr>
        <p:spPr>
          <a:xfrm>
            <a:off x="1495851" y="5782616"/>
            <a:ext cx="14665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296647" y="451331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1295400" y="555907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49" name="Flowchart: Off-page Connector 137">
            <a:hlinkClick r:id="rId6" action="ppaction://hlinksldjump"/>
          </p:cNvPr>
          <p:cNvSpPr/>
          <p:nvPr/>
        </p:nvSpPr>
        <p:spPr>
          <a:xfrm>
            <a:off x="5943600" y="51054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a:t>
            </a:r>
            <a:r>
              <a:rPr lang="en-US" sz="800" dirty="0" smtClean="0">
                <a:solidFill>
                  <a:schemeClr val="tx1"/>
                </a:solidFill>
                <a:latin typeface="Arial" panose="020B0604020202020204" pitchFamily="34" charset="0"/>
                <a:cs typeface="Arial" panose="020B0604020202020204" pitchFamily="34" charset="0"/>
              </a:rPr>
              <a:t>up to 6. and continue to 6.8.</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1634606"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6.7.12.3 </a:t>
            </a:r>
            <a:r>
              <a:rPr lang="en-US" sz="800" dirty="0">
                <a:solidFill>
                  <a:schemeClr val="tx1"/>
                </a:solidFill>
                <a:latin typeface="Arial" panose="020B0604020202020204" pitchFamily="34" charset="0"/>
                <a:cs typeface="Arial" panose="020B0604020202020204" pitchFamily="34" charset="0"/>
              </a:rPr>
              <a:t>Provide additional elaboration and organization strategies</a:t>
            </a:r>
          </a:p>
        </p:txBody>
      </p:sp>
      <p:sp>
        <p:nvSpPr>
          <p:cNvPr id="50" name="Rectangle 49"/>
          <p:cNvSpPr/>
          <p:nvPr/>
        </p:nvSpPr>
        <p:spPr>
          <a:xfrm>
            <a:off x="381000" y="1295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6.7.12.1 </a:t>
            </a:r>
            <a:r>
              <a:rPr lang="en-US" sz="800" dirty="0">
                <a:solidFill>
                  <a:schemeClr val="tx1"/>
                </a:solidFill>
                <a:latin typeface="Arial" panose="020B0604020202020204" pitchFamily="34" charset="0"/>
                <a:cs typeface="Arial" panose="020B0604020202020204" pitchFamily="34" charset="0"/>
              </a:rPr>
              <a:t>Determine type of each objective</a:t>
            </a:r>
          </a:p>
        </p:txBody>
      </p:sp>
      <p:sp>
        <p:nvSpPr>
          <p:cNvPr id="73" name="Rectangle 72"/>
          <p:cNvSpPr/>
          <p:nvPr/>
        </p:nvSpPr>
        <p:spPr>
          <a:xfrm>
            <a:off x="28194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6.7.12.7 </a:t>
            </a:r>
            <a:r>
              <a:rPr lang="en-US" sz="800" dirty="0">
                <a:solidFill>
                  <a:schemeClr val="tx1"/>
                </a:solidFill>
                <a:latin typeface="Arial" panose="020B0604020202020204" pitchFamily="34" charset="0"/>
                <a:cs typeface="Arial" panose="020B0604020202020204" pitchFamily="34" charset="0"/>
              </a:rPr>
              <a:t>Consider memory requirements</a:t>
            </a:r>
          </a:p>
        </p:txBody>
      </p:sp>
      <p:cxnSp>
        <p:nvCxnSpPr>
          <p:cNvPr id="74" name="Straight Arrow Connector 73"/>
          <p:cNvCxnSpPr>
            <a:stCxn id="92" idx="3"/>
            <a:endCxn id="73" idx="1"/>
          </p:cNvCxnSpPr>
          <p:nvPr/>
        </p:nvCxnSpPr>
        <p:spPr>
          <a:xfrm>
            <a:off x="2660812" y="3652075"/>
            <a:ext cx="1585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0005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6.7.12.8 </a:t>
            </a:r>
            <a:r>
              <a:rPr lang="en-US" sz="800" dirty="0">
                <a:solidFill>
                  <a:schemeClr val="tx1"/>
                </a:solidFill>
                <a:latin typeface="Arial" panose="020B0604020202020204" pitchFamily="34" charset="0"/>
                <a:cs typeface="Arial" panose="020B0604020202020204" pitchFamily="34" charset="0"/>
              </a:rPr>
              <a:t>Consider job aid requirements</a:t>
            </a:r>
          </a:p>
        </p:txBody>
      </p:sp>
      <p:cxnSp>
        <p:nvCxnSpPr>
          <p:cNvPr id="85" name="Straight Arrow Connector 84"/>
          <p:cNvCxnSpPr>
            <a:stCxn id="73" idx="3"/>
            <a:endCxn id="84" idx="1"/>
          </p:cNvCxnSpPr>
          <p:nvPr/>
        </p:nvCxnSpPr>
        <p:spPr>
          <a:xfrm>
            <a:off x="3848100" y="3652075"/>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902207" y="5159945"/>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52" name="Straight Arrow Connector 251"/>
          <p:cNvCxnSpPr>
            <a:stCxn id="42" idx="1"/>
            <a:endCxn id="50" idx="3"/>
          </p:cNvCxnSpPr>
          <p:nvPr/>
        </p:nvCxnSpPr>
        <p:spPr>
          <a:xfrm flipH="1">
            <a:off x="1409700" y="163830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830288" y="225138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6.7.12.4 </a:t>
            </a:r>
            <a:r>
              <a:rPr lang="en-US" sz="800" dirty="0">
                <a:solidFill>
                  <a:schemeClr val="tx1"/>
                </a:solidFill>
                <a:latin typeface="Arial" panose="020B0604020202020204" pitchFamily="34" charset="0"/>
                <a:cs typeface="Arial" panose="020B0604020202020204" pitchFamily="34" charset="0"/>
              </a:rPr>
              <a:t>Provide recall puzzles or contests</a:t>
            </a:r>
          </a:p>
        </p:txBody>
      </p:sp>
      <p:cxnSp>
        <p:nvCxnSpPr>
          <p:cNvPr id="22" name="Straight Arrow Connector 21"/>
          <p:cNvCxnSpPr>
            <a:stCxn id="50" idx="2"/>
            <a:endCxn id="39" idx="0"/>
          </p:cNvCxnSpPr>
          <p:nvPr/>
        </p:nvCxnSpPr>
        <p:spPr>
          <a:xfrm>
            <a:off x="895350" y="1981200"/>
            <a:ext cx="3094" cy="15524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8" idx="3"/>
            <a:endCxn id="52" idx="1"/>
          </p:cNvCxnSpPr>
          <p:nvPr/>
        </p:nvCxnSpPr>
        <p:spPr>
          <a:xfrm>
            <a:off x="2663306" y="2594281"/>
            <a:ext cx="16698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52" idx="3"/>
            <a:endCxn id="49" idx="2"/>
          </p:cNvCxnSpPr>
          <p:nvPr/>
        </p:nvCxnSpPr>
        <p:spPr>
          <a:xfrm>
            <a:off x="3858988" y="2594281"/>
            <a:ext cx="2726124" cy="2815954"/>
          </a:xfrm>
          <a:prstGeom prst="bentConnector3">
            <a:avLst>
              <a:gd name="adj1" fmla="val 16809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00" idx="3"/>
          </p:cNvCxnSpPr>
          <p:nvPr/>
        </p:nvCxnSpPr>
        <p:spPr>
          <a:xfrm>
            <a:off x="2660812" y="4756248"/>
            <a:ext cx="3603544" cy="324307"/>
          </a:xfrm>
          <a:prstGeom prst="bentConnector3">
            <a:avLst>
              <a:gd name="adj1" fmla="val 9973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61" idx="3"/>
            <a:endCxn id="49" idx="4"/>
          </p:cNvCxnSpPr>
          <p:nvPr/>
        </p:nvCxnSpPr>
        <p:spPr>
          <a:xfrm flipV="1">
            <a:off x="3848100" y="5404083"/>
            <a:ext cx="2103198" cy="378533"/>
          </a:xfrm>
          <a:prstGeom prst="bentConnector3">
            <a:avLst>
              <a:gd name="adj1" fmla="val 8492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2197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6.7.12.9 </a:t>
            </a:r>
            <a:r>
              <a:rPr lang="en-US" sz="800" dirty="0">
                <a:solidFill>
                  <a:schemeClr val="tx1"/>
                </a:solidFill>
                <a:latin typeface="Arial" panose="020B0604020202020204" pitchFamily="34" charset="0"/>
                <a:cs typeface="Arial" panose="020B0604020202020204" pitchFamily="34" charset="0"/>
              </a:rPr>
              <a:t>Ensure job environment receptive</a:t>
            </a:r>
          </a:p>
        </p:txBody>
      </p:sp>
      <p:sp>
        <p:nvSpPr>
          <p:cNvPr id="53" name="Rectangle 52"/>
          <p:cNvSpPr/>
          <p:nvPr/>
        </p:nvSpPr>
        <p:spPr>
          <a:xfrm>
            <a:off x="64389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6.7.12.10 </a:t>
            </a:r>
            <a:r>
              <a:rPr lang="en-US" sz="800" dirty="0">
                <a:solidFill>
                  <a:schemeClr val="tx1"/>
                </a:solidFill>
                <a:latin typeface="Arial" panose="020B0604020202020204" pitchFamily="34" charset="0"/>
                <a:cs typeface="Arial" panose="020B0604020202020204" pitchFamily="34" charset="0"/>
              </a:rPr>
              <a:t>Reflect on learning experience and future applications</a:t>
            </a:r>
          </a:p>
        </p:txBody>
      </p:sp>
      <p:cxnSp>
        <p:nvCxnSpPr>
          <p:cNvPr id="54" name="Straight Arrow Connector 53"/>
          <p:cNvCxnSpPr>
            <a:stCxn id="84" idx="3"/>
            <a:endCxn id="51" idx="1"/>
          </p:cNvCxnSpPr>
          <p:nvPr/>
        </p:nvCxnSpPr>
        <p:spPr>
          <a:xfrm>
            <a:off x="5029200" y="3652075"/>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53" idx="1"/>
          </p:cNvCxnSpPr>
          <p:nvPr/>
        </p:nvCxnSpPr>
        <p:spPr>
          <a:xfrm>
            <a:off x="6248400" y="3652075"/>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819400" y="5439716"/>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6.7.12.15 </a:t>
            </a:r>
            <a:r>
              <a:rPr lang="en-US" sz="800" dirty="0">
                <a:solidFill>
                  <a:schemeClr val="tx1"/>
                </a:solidFill>
                <a:latin typeface="Arial" panose="020B0604020202020204" pitchFamily="34" charset="0"/>
                <a:cs typeface="Arial" panose="020B0604020202020204" pitchFamily="34" charset="0"/>
              </a:rPr>
              <a:t>Encourage additional rehearsal following instruction</a:t>
            </a:r>
          </a:p>
        </p:txBody>
      </p:sp>
      <p:cxnSp>
        <p:nvCxnSpPr>
          <p:cNvPr id="64" name="Straight Arrow Connector 63"/>
          <p:cNvCxnSpPr>
            <a:stCxn id="107" idx="3"/>
            <a:endCxn id="61" idx="1"/>
          </p:cNvCxnSpPr>
          <p:nvPr/>
        </p:nvCxnSpPr>
        <p:spPr>
          <a:xfrm>
            <a:off x="2671203" y="5782616"/>
            <a:ext cx="14819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4" name="Elbow Connector 3"/>
          <p:cNvCxnSpPr>
            <a:stCxn id="53" idx="3"/>
          </p:cNvCxnSpPr>
          <p:nvPr/>
        </p:nvCxnSpPr>
        <p:spPr>
          <a:xfrm flipH="1">
            <a:off x="6264356" y="3652075"/>
            <a:ext cx="1203244" cy="1428480"/>
          </a:xfrm>
          <a:prstGeom prst="bentConnector4">
            <a:avLst>
              <a:gd name="adj1" fmla="val -18999"/>
              <a:gd name="adj2" fmla="val 7736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71068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515315" y="2068707"/>
            <a:ext cx="1186691" cy="870027"/>
            <a:chOff x="1672633" y="5467735"/>
            <a:chExt cx="617133" cy="476250"/>
          </a:xfrm>
        </p:grpSpPr>
        <p:sp>
          <p:nvSpPr>
            <p:cNvPr id="67" name="Rectangle 66"/>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8" name="Straight Arrow Connector 67"/>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130241" y="5016692"/>
            <a:ext cx="1186691" cy="870027"/>
            <a:chOff x="1672633" y="5467735"/>
            <a:chExt cx="617133" cy="476250"/>
          </a:xfrm>
        </p:grpSpPr>
        <p:sp>
          <p:nvSpPr>
            <p:cNvPr id="98" name="Rectangle 9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Straight Arrow Connector 100"/>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7. Develop and select instructional materials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514350" y="1530096"/>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100" name="Rectangle 99">
            <a:hlinkClick r:id="rId6" action="ppaction://hlinksldjump"/>
          </p:cNvPr>
          <p:cNvSpPr/>
          <p:nvPr/>
        </p:nvSpPr>
        <p:spPr>
          <a:xfrm>
            <a:off x="2590800" y="355115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7.5 Repurpose existing materials</a:t>
            </a:r>
          </a:p>
        </p:txBody>
      </p:sp>
      <p:sp>
        <p:nvSpPr>
          <p:cNvPr id="49" name="Flowchart: Off-page Connector 137">
            <a:hlinkClick r:id="rId7" action="ppaction://hlinksldjump"/>
          </p:cNvPr>
          <p:cNvSpPr/>
          <p:nvPr/>
        </p:nvSpPr>
        <p:spPr>
          <a:xfrm>
            <a:off x="5933667" y="5153023"/>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8.</a:t>
            </a:r>
            <a:endParaRPr lang="en-US" sz="800" dirty="0">
              <a:solidFill>
                <a:schemeClr val="tx1"/>
              </a:solidFill>
              <a:latin typeface="Arial" panose="020B0604020202020204" pitchFamily="34" charset="0"/>
              <a:cs typeface="Arial" panose="020B0604020202020204" pitchFamily="34" charset="0"/>
            </a:endParaRPr>
          </a:p>
        </p:txBody>
      </p:sp>
      <p:sp>
        <p:nvSpPr>
          <p:cNvPr id="48" name="Rectangle 47">
            <a:hlinkClick r:id="rId8" action="ppaction://hlinksldjump"/>
          </p:cNvPr>
          <p:cNvSpPr/>
          <p:nvPr/>
        </p:nvSpPr>
        <p:spPr>
          <a:xfrm>
            <a:off x="381000" y="21566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 Review instructional strategy for each objective</a:t>
            </a:r>
          </a:p>
        </p:txBody>
      </p:sp>
      <p:sp>
        <p:nvSpPr>
          <p:cNvPr id="73" name="Rectangle 72">
            <a:hlinkClick r:id="rId9" action="ppaction://hlinksldjump"/>
          </p:cNvPr>
          <p:cNvSpPr/>
          <p:nvPr/>
        </p:nvSpPr>
        <p:spPr>
          <a:xfrm>
            <a:off x="4120988" y="21566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7.9 Determine amount of instructor facilitation</a:t>
            </a:r>
          </a:p>
        </p:txBody>
      </p:sp>
      <p:cxnSp>
        <p:nvCxnSpPr>
          <p:cNvPr id="74" name="Straight Arrow Connector 73"/>
          <p:cNvCxnSpPr>
            <a:stCxn id="62" idx="3"/>
            <a:endCxn id="73" idx="1"/>
          </p:cNvCxnSpPr>
          <p:nvPr/>
        </p:nvCxnSpPr>
        <p:spPr>
          <a:xfrm>
            <a:off x="3962400" y="2499591"/>
            <a:ext cx="1585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rId10" action="ppaction://hlinksldjump"/>
          </p:cNvPr>
          <p:cNvSpPr/>
          <p:nvPr/>
        </p:nvSpPr>
        <p:spPr>
          <a:xfrm>
            <a:off x="5302088" y="21566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7.10 Determine production and implementation constraints</a:t>
            </a:r>
          </a:p>
        </p:txBody>
      </p:sp>
      <p:cxnSp>
        <p:nvCxnSpPr>
          <p:cNvPr id="85" name="Straight Arrow Connector 84"/>
          <p:cNvCxnSpPr>
            <a:stCxn id="73" idx="3"/>
            <a:endCxn id="84" idx="1"/>
          </p:cNvCxnSpPr>
          <p:nvPr/>
        </p:nvCxnSpPr>
        <p:spPr>
          <a:xfrm>
            <a:off x="5149688" y="2499591"/>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a:hlinkClick r:id="rId11" action="ppaction://hlinksldjump"/>
          </p:cNvPr>
          <p:cNvSpPr/>
          <p:nvPr/>
        </p:nvSpPr>
        <p:spPr>
          <a:xfrm>
            <a:off x="1600200" y="21566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7.3 Determine what instructional materials are already available</a:t>
            </a:r>
          </a:p>
        </p:txBody>
      </p:sp>
      <p:sp>
        <p:nvSpPr>
          <p:cNvPr id="51" name="Rectangle 50">
            <a:hlinkClick r:id="rId12" action="ppaction://hlinksldjump"/>
          </p:cNvPr>
          <p:cNvSpPr/>
          <p:nvPr/>
        </p:nvSpPr>
        <p:spPr>
          <a:xfrm>
            <a:off x="6521288" y="21566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7.11 Create prototype/rough draft instructional materials</a:t>
            </a:r>
          </a:p>
        </p:txBody>
      </p:sp>
      <p:sp>
        <p:nvSpPr>
          <p:cNvPr id="53" name="Rectangle 52"/>
          <p:cNvSpPr/>
          <p:nvPr/>
        </p:nvSpPr>
        <p:spPr>
          <a:xfrm>
            <a:off x="7810500" y="215669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7.12  Review for clarity, flow and revise accordingly</a:t>
            </a:r>
          </a:p>
        </p:txBody>
      </p:sp>
      <p:cxnSp>
        <p:nvCxnSpPr>
          <p:cNvPr id="54" name="Straight Arrow Connector 53"/>
          <p:cNvCxnSpPr>
            <a:stCxn id="84" idx="3"/>
            <a:endCxn id="51" idx="1"/>
          </p:cNvCxnSpPr>
          <p:nvPr/>
        </p:nvCxnSpPr>
        <p:spPr>
          <a:xfrm>
            <a:off x="6330788" y="2499591"/>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53" idx="1"/>
          </p:cNvCxnSpPr>
          <p:nvPr/>
        </p:nvCxnSpPr>
        <p:spPr>
          <a:xfrm>
            <a:off x="7549988" y="2499591"/>
            <a:ext cx="2605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hlinkClick r:id="rId13" action="ppaction://hlinksldjump"/>
          </p:cNvPr>
          <p:cNvSpPr/>
          <p:nvPr/>
        </p:nvSpPr>
        <p:spPr>
          <a:xfrm>
            <a:off x="4206441" y="5108806"/>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 Assess and make changes that are needed for </a:t>
            </a:r>
            <a:r>
              <a:rPr lang="en-US" sz="800" dirty="0" err="1" smtClean="0">
                <a:solidFill>
                  <a:schemeClr val="tx1"/>
                </a:solidFill>
                <a:latin typeface="Arial" panose="020B0604020202020204" pitchFamily="34" charset="0"/>
                <a:cs typeface="Arial" panose="020B0604020202020204" pitchFamily="34" charset="0"/>
              </a:rPr>
              <a:t>mLearning</a:t>
            </a:r>
            <a:r>
              <a:rPr lang="en-US" sz="800" dirty="0" smtClean="0">
                <a:solidFill>
                  <a:schemeClr val="tx1"/>
                </a:solidFill>
                <a:latin typeface="Arial" panose="020B0604020202020204" pitchFamily="34" charset="0"/>
                <a:cs typeface="Arial" panose="020B0604020202020204" pitchFamily="34" charset="0"/>
              </a:rPr>
              <a:t> (ADL)</a:t>
            </a:r>
            <a:endParaRPr lang="en-US" sz="800" dirty="0">
              <a:solidFill>
                <a:schemeClr val="tx1"/>
              </a:solidFill>
              <a:latin typeface="Arial" panose="020B0604020202020204" pitchFamily="34" charset="0"/>
              <a:cs typeface="Arial" panose="020B0604020202020204" pitchFamily="34" charset="0"/>
            </a:endParaRPr>
          </a:p>
        </p:txBody>
      </p:sp>
      <p:sp>
        <p:nvSpPr>
          <p:cNvPr id="58" name="Rectangle 57">
            <a:hlinkClick r:id="rId14" action="ppaction://hlinksldjump"/>
          </p:cNvPr>
          <p:cNvSpPr/>
          <p:nvPr/>
        </p:nvSpPr>
        <p:spPr>
          <a:xfrm>
            <a:off x="381000" y="3551151"/>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7.2 Determine components of instructional package</a:t>
            </a:r>
          </a:p>
        </p:txBody>
      </p:sp>
      <p:cxnSp>
        <p:nvCxnSpPr>
          <p:cNvPr id="59" name="Straight Arrow Connector 58"/>
          <p:cNvCxnSpPr>
            <a:stCxn id="48" idx="2"/>
            <a:endCxn id="58" idx="0"/>
          </p:cNvCxnSpPr>
          <p:nvPr/>
        </p:nvCxnSpPr>
        <p:spPr>
          <a:xfrm>
            <a:off x="895350" y="2842491"/>
            <a:ext cx="0" cy="70866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Diamond 61"/>
          <p:cNvSpPr/>
          <p:nvPr/>
        </p:nvSpPr>
        <p:spPr>
          <a:xfrm>
            <a:off x="2775112" y="2038581"/>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7.4 Appropriate existing instructional materials available?</a:t>
            </a:r>
          </a:p>
        </p:txBody>
      </p:sp>
      <p:cxnSp>
        <p:nvCxnSpPr>
          <p:cNvPr id="63" name="Straight Arrow Connector 62"/>
          <p:cNvCxnSpPr>
            <a:stCxn id="52" idx="3"/>
            <a:endCxn id="62" idx="1"/>
          </p:cNvCxnSpPr>
          <p:nvPr/>
        </p:nvCxnSpPr>
        <p:spPr>
          <a:xfrm>
            <a:off x="2628900" y="2499591"/>
            <a:ext cx="1462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8" idx="3"/>
            <a:endCxn id="52" idx="2"/>
          </p:cNvCxnSpPr>
          <p:nvPr/>
        </p:nvCxnSpPr>
        <p:spPr>
          <a:xfrm flipV="1">
            <a:off x="1409700" y="2842491"/>
            <a:ext cx="704850" cy="105156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Diamond 70"/>
          <p:cNvSpPr/>
          <p:nvPr/>
        </p:nvSpPr>
        <p:spPr>
          <a:xfrm>
            <a:off x="3962399" y="3316492"/>
            <a:ext cx="1487447" cy="1155117"/>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700" dirty="0">
              <a:solidFill>
                <a:schemeClr val="tx1"/>
              </a:solidFill>
              <a:latin typeface="Arial" panose="020B0604020202020204" pitchFamily="34" charset="0"/>
              <a:cs typeface="Arial" panose="020B0604020202020204" pitchFamily="34" charset="0"/>
            </a:endParaRPr>
          </a:p>
          <a:p>
            <a:pPr algn="ctr"/>
            <a:r>
              <a:rPr lang="en-US" sz="700" dirty="0">
                <a:solidFill>
                  <a:schemeClr val="tx1"/>
                </a:solidFill>
                <a:latin typeface="Arial" panose="020B0604020202020204" pitchFamily="34" charset="0"/>
                <a:cs typeface="Arial" panose="020B0604020202020204" pitchFamily="34" charset="0"/>
              </a:rPr>
              <a:t>7.6 Requirement or desire to convert existing learning materials to mobile learning</a:t>
            </a:r>
            <a:r>
              <a:rPr lang="en-US" sz="700" dirty="0" smtClean="0">
                <a:solidFill>
                  <a:schemeClr val="tx1"/>
                </a:solidFill>
                <a:latin typeface="Arial" panose="020B0604020202020204" pitchFamily="34" charset="0"/>
                <a:cs typeface="Arial" panose="020B0604020202020204" pitchFamily="34" charset="0"/>
              </a:rPr>
              <a:t>? (ADL)</a:t>
            </a:r>
            <a:endParaRPr lang="en-US" sz="700" dirty="0">
              <a:solidFill>
                <a:schemeClr val="tx1"/>
              </a:solidFill>
              <a:latin typeface="Arial" panose="020B0604020202020204" pitchFamily="34" charset="0"/>
              <a:cs typeface="Arial" panose="020B0604020202020204" pitchFamily="34" charset="0"/>
            </a:endParaRPr>
          </a:p>
        </p:txBody>
      </p:sp>
      <p:sp>
        <p:nvSpPr>
          <p:cNvPr id="75" name="Diamond 74"/>
          <p:cNvSpPr/>
          <p:nvPr/>
        </p:nvSpPr>
        <p:spPr>
          <a:xfrm>
            <a:off x="5670712" y="3433041"/>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7.8 Any portions still need to be created?</a:t>
            </a:r>
          </a:p>
        </p:txBody>
      </p:sp>
      <p:sp>
        <p:nvSpPr>
          <p:cNvPr id="78" name="Rectangle 77"/>
          <p:cNvSpPr/>
          <p:nvPr/>
        </p:nvSpPr>
        <p:spPr>
          <a:xfrm>
            <a:off x="7810500" y="3200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7.13 Create assessments</a:t>
            </a:r>
          </a:p>
        </p:txBody>
      </p:sp>
      <p:sp>
        <p:nvSpPr>
          <p:cNvPr id="80" name="Rectangle 79"/>
          <p:cNvSpPr/>
          <p:nvPr/>
        </p:nvSpPr>
        <p:spPr>
          <a:xfrm>
            <a:off x="7810500" y="415671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7.14 Create course management information</a:t>
            </a:r>
          </a:p>
        </p:txBody>
      </p:sp>
      <p:sp>
        <p:nvSpPr>
          <p:cNvPr id="81" name="Rectangle 80">
            <a:hlinkClick r:id="rId15" action="ppaction://hlinksldjump"/>
          </p:cNvPr>
          <p:cNvSpPr/>
          <p:nvPr/>
        </p:nvSpPr>
        <p:spPr>
          <a:xfrm>
            <a:off x="7810500" y="5105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7.15 Create instructional materials</a:t>
            </a:r>
          </a:p>
        </p:txBody>
      </p:sp>
      <p:cxnSp>
        <p:nvCxnSpPr>
          <p:cNvPr id="82" name="Straight Arrow Connector 81"/>
          <p:cNvCxnSpPr>
            <a:stCxn id="78" idx="2"/>
            <a:endCxn id="80" idx="0"/>
          </p:cNvCxnSpPr>
          <p:nvPr/>
        </p:nvCxnSpPr>
        <p:spPr>
          <a:xfrm>
            <a:off x="8324850" y="3886200"/>
            <a:ext cx="0" cy="2705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0" idx="2"/>
            <a:endCxn id="81" idx="0"/>
          </p:cNvCxnSpPr>
          <p:nvPr/>
        </p:nvCxnSpPr>
        <p:spPr>
          <a:xfrm>
            <a:off x="8324850" y="4842510"/>
            <a:ext cx="0" cy="26289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stCxn id="81" idx="1"/>
            <a:endCxn id="49" idx="2"/>
          </p:cNvCxnSpPr>
          <p:nvPr/>
        </p:nvCxnSpPr>
        <p:spPr>
          <a:xfrm rot="10800000" flipV="1">
            <a:off x="6575180" y="5448300"/>
            <a:ext cx="1235321" cy="955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5" idx="2"/>
          </p:cNvCxnSpPr>
          <p:nvPr/>
        </p:nvCxnSpPr>
        <p:spPr>
          <a:xfrm>
            <a:off x="6264356" y="4355061"/>
            <a:ext cx="716" cy="77970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75" idx="0"/>
            <a:endCxn id="73" idx="2"/>
          </p:cNvCxnSpPr>
          <p:nvPr/>
        </p:nvCxnSpPr>
        <p:spPr>
          <a:xfrm rot="16200000" flipV="1">
            <a:off x="5154572" y="2323257"/>
            <a:ext cx="590550" cy="162901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943600" y="324875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02" name="Elbow Connector 101"/>
          <p:cNvCxnSpPr>
            <a:stCxn id="62" idx="2"/>
            <a:endCxn id="100" idx="0"/>
          </p:cNvCxnSpPr>
          <p:nvPr/>
        </p:nvCxnSpPr>
        <p:spPr>
          <a:xfrm rot="5400000">
            <a:off x="2941678" y="3124073"/>
            <a:ext cx="590550" cy="26360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48000" y="2925434"/>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05" name="TextBox 104"/>
          <p:cNvSpPr txBox="1"/>
          <p:nvPr/>
        </p:nvSpPr>
        <p:spPr>
          <a:xfrm>
            <a:off x="3839625" y="22811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cxnSp>
        <p:nvCxnSpPr>
          <p:cNvPr id="241" name="Straight Arrow Connector 240"/>
          <p:cNvCxnSpPr>
            <a:stCxn id="100" idx="3"/>
            <a:endCxn id="71" idx="1"/>
          </p:cNvCxnSpPr>
          <p:nvPr/>
        </p:nvCxnSpPr>
        <p:spPr>
          <a:xfrm>
            <a:off x="3619500" y="3894051"/>
            <a:ext cx="34289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1" idx="3"/>
            <a:endCxn id="75" idx="1"/>
          </p:cNvCxnSpPr>
          <p:nvPr/>
        </p:nvCxnSpPr>
        <p:spPr>
          <a:xfrm>
            <a:off x="5449846" y="3894051"/>
            <a:ext cx="22086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5358210" y="371670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11" name="TextBox 110"/>
          <p:cNvSpPr txBox="1"/>
          <p:nvPr/>
        </p:nvSpPr>
        <p:spPr>
          <a:xfrm>
            <a:off x="4417245" y="4452702"/>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246" name="Straight Arrow Connector 245"/>
          <p:cNvCxnSpPr>
            <a:stCxn id="71" idx="2"/>
            <a:endCxn id="61" idx="0"/>
          </p:cNvCxnSpPr>
          <p:nvPr/>
        </p:nvCxnSpPr>
        <p:spPr>
          <a:xfrm>
            <a:off x="4706123" y="4471609"/>
            <a:ext cx="14668" cy="63719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42" idx="2"/>
            <a:endCxn id="48" idx="0"/>
          </p:cNvCxnSpPr>
          <p:nvPr/>
        </p:nvCxnSpPr>
        <p:spPr>
          <a:xfrm>
            <a:off x="895350" y="1758696"/>
            <a:ext cx="0" cy="39799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996663" y="4284166"/>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37" name="TextBox 136">
            <a:hlinkClick r:id="rId1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cxnSp>
        <p:nvCxnSpPr>
          <p:cNvPr id="138" name="Straight Arrow Connector 137"/>
          <p:cNvCxnSpPr>
            <a:stCxn id="53" idx="2"/>
            <a:endCxn id="78" idx="0"/>
          </p:cNvCxnSpPr>
          <p:nvPr/>
        </p:nvCxnSpPr>
        <p:spPr>
          <a:xfrm>
            <a:off x="8324850" y="2842491"/>
            <a:ext cx="0" cy="3579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1" idx="3"/>
            <a:endCxn id="49" idx="4"/>
          </p:cNvCxnSpPr>
          <p:nvPr/>
        </p:nvCxnSpPr>
        <p:spPr>
          <a:xfrm>
            <a:off x="5235141" y="5451706"/>
            <a:ext cx="70622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Oval 138">
            <a:hlinkClick r:id="rId8" action="ppaction://hlinksldjump"/>
          </p:cNvPr>
          <p:cNvSpPr/>
          <p:nvPr/>
        </p:nvSpPr>
        <p:spPr>
          <a:xfrm>
            <a:off x="1257300" y="215136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0" name="Oval 139">
            <a:hlinkClick r:id="rId14" action="ppaction://hlinksldjump"/>
          </p:cNvPr>
          <p:cNvSpPr/>
          <p:nvPr/>
        </p:nvSpPr>
        <p:spPr>
          <a:xfrm>
            <a:off x="1257300" y="355341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1" name="Oval 140">
            <a:hlinkClick r:id="rId6" action="ppaction://hlinksldjump"/>
          </p:cNvPr>
          <p:cNvSpPr/>
          <p:nvPr/>
        </p:nvSpPr>
        <p:spPr>
          <a:xfrm>
            <a:off x="3467100" y="354662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2" name="Oval 141">
            <a:hlinkClick r:id="rId9" action="ppaction://hlinksldjump"/>
          </p:cNvPr>
          <p:cNvSpPr/>
          <p:nvPr/>
        </p:nvSpPr>
        <p:spPr>
          <a:xfrm>
            <a:off x="4997288" y="216267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3" name="Oval 142">
            <a:hlinkClick r:id="rId10" action="ppaction://hlinksldjump"/>
          </p:cNvPr>
          <p:cNvSpPr/>
          <p:nvPr/>
        </p:nvSpPr>
        <p:spPr>
          <a:xfrm>
            <a:off x="6178223" y="216267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4" name="Oval 143">
            <a:hlinkClick r:id="rId12" action="ppaction://hlinksldjump"/>
          </p:cNvPr>
          <p:cNvSpPr/>
          <p:nvPr/>
        </p:nvSpPr>
        <p:spPr>
          <a:xfrm>
            <a:off x="7397588" y="216267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45" name="Oval 144">
            <a:hlinkClick r:id="rId15" action="ppaction://hlinksldjump"/>
          </p:cNvPr>
          <p:cNvSpPr/>
          <p:nvPr/>
        </p:nvSpPr>
        <p:spPr>
          <a:xfrm>
            <a:off x="8686046" y="511106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44802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7.3 Determine what instructional materials are already available</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1276350" y="25527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92" name="Rectangle 91">
            <a:hlinkClick r:id="rId6" action="ppaction://hlinksldjump"/>
          </p:cNvPr>
          <p:cNvSpPr/>
          <p:nvPr/>
        </p:nvSpPr>
        <p:spPr>
          <a:xfrm>
            <a:off x="11430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7.3.1 Evaluate per goal-centered criteria</a:t>
            </a:r>
          </a:p>
        </p:txBody>
      </p:sp>
      <p:sp>
        <p:nvSpPr>
          <p:cNvPr id="49" name="Flowchart: Off-page Connector 137">
            <a:hlinkClick r:id="rId3" action="ppaction://hlinksldjump"/>
          </p:cNvPr>
          <p:cNvSpPr/>
          <p:nvPr/>
        </p:nvSpPr>
        <p:spPr>
          <a:xfrm>
            <a:off x="7924800" y="3356796"/>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a:t>
            </a:r>
            <a:r>
              <a:rPr lang="en-US" sz="800" dirty="0" smtClean="0">
                <a:solidFill>
                  <a:schemeClr val="tx1"/>
                </a:solidFill>
                <a:latin typeface="Arial" panose="020B0604020202020204" pitchFamily="34" charset="0"/>
                <a:cs typeface="Arial" panose="020B0604020202020204" pitchFamily="34" charset="0"/>
              </a:rPr>
              <a:t>up to 7. and continue to 7.4</a:t>
            </a:r>
            <a:endParaRPr lang="en-US" sz="800" dirty="0">
              <a:solidFill>
                <a:schemeClr val="tx1"/>
              </a:solidFill>
              <a:latin typeface="Arial" panose="020B0604020202020204" pitchFamily="34" charset="0"/>
              <a:cs typeface="Arial" panose="020B0604020202020204" pitchFamily="34" charset="0"/>
            </a:endParaRPr>
          </a:p>
        </p:txBody>
      </p:sp>
      <p:sp>
        <p:nvSpPr>
          <p:cNvPr id="73" name="Rectangle 72">
            <a:hlinkClick r:id="rId7" action="ppaction://hlinksldjump"/>
          </p:cNvPr>
          <p:cNvSpPr/>
          <p:nvPr/>
        </p:nvSpPr>
        <p:spPr>
          <a:xfrm>
            <a:off x="25146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7.3.2 Evaluate per learner-centered criteria</a:t>
            </a:r>
          </a:p>
        </p:txBody>
      </p:sp>
      <p:cxnSp>
        <p:nvCxnSpPr>
          <p:cNvPr id="74" name="Straight Arrow Connector 73"/>
          <p:cNvCxnSpPr>
            <a:stCxn id="92" idx="3"/>
            <a:endCxn id="73" idx="1"/>
          </p:cNvCxnSpPr>
          <p:nvPr/>
        </p:nvCxnSpPr>
        <p:spPr>
          <a:xfrm>
            <a:off x="2171700" y="36520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rId8" action="ppaction://hlinksldjump"/>
          </p:cNvPr>
          <p:cNvSpPr/>
          <p:nvPr/>
        </p:nvSpPr>
        <p:spPr>
          <a:xfrm>
            <a:off x="38481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7.3.3 Evaluate per learning-centered criteria</a:t>
            </a:r>
          </a:p>
        </p:txBody>
      </p:sp>
      <p:cxnSp>
        <p:nvCxnSpPr>
          <p:cNvPr id="85" name="Straight Arrow Connector 84"/>
          <p:cNvCxnSpPr>
            <a:stCxn id="73" idx="3"/>
            <a:endCxn id="84" idx="1"/>
          </p:cNvCxnSpPr>
          <p:nvPr/>
        </p:nvCxnSpPr>
        <p:spPr>
          <a:xfrm>
            <a:off x="3543300" y="3652075"/>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a:hlinkClick r:id="rId9" action="ppaction://hlinksldjump"/>
          </p:cNvPr>
          <p:cNvSpPr/>
          <p:nvPr/>
        </p:nvSpPr>
        <p:spPr>
          <a:xfrm>
            <a:off x="52197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7.3.4 Evaluate per context-centered criteria</a:t>
            </a:r>
          </a:p>
        </p:txBody>
      </p:sp>
      <p:sp>
        <p:nvSpPr>
          <p:cNvPr id="53" name="Rectangle 52">
            <a:hlinkClick r:id="rId10" action="ppaction://hlinksldjump"/>
          </p:cNvPr>
          <p:cNvSpPr/>
          <p:nvPr/>
        </p:nvSpPr>
        <p:spPr>
          <a:xfrm>
            <a:off x="65913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7.3.5 Evaluate per technical criteria</a:t>
            </a:r>
          </a:p>
        </p:txBody>
      </p:sp>
      <p:cxnSp>
        <p:nvCxnSpPr>
          <p:cNvPr id="54" name="Straight Arrow Connector 53"/>
          <p:cNvCxnSpPr>
            <a:stCxn id="84" idx="3"/>
            <a:endCxn id="51" idx="1"/>
          </p:cNvCxnSpPr>
          <p:nvPr/>
        </p:nvCxnSpPr>
        <p:spPr>
          <a:xfrm>
            <a:off x="4876800" y="36520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53" idx="1"/>
          </p:cNvCxnSpPr>
          <p:nvPr/>
        </p:nvCxnSpPr>
        <p:spPr>
          <a:xfrm>
            <a:off x="6248400" y="36520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3"/>
            <a:endCxn id="49" idx="4"/>
          </p:cNvCxnSpPr>
          <p:nvPr/>
        </p:nvCxnSpPr>
        <p:spPr>
          <a:xfrm>
            <a:off x="7620000" y="3652075"/>
            <a:ext cx="312498" cy="340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2" idx="2"/>
            <a:endCxn id="92" idx="0"/>
          </p:cNvCxnSpPr>
          <p:nvPr/>
        </p:nvCxnSpPr>
        <p:spPr>
          <a:xfrm>
            <a:off x="1657350" y="2781300"/>
            <a:ext cx="0" cy="5278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0" name="Oval 59">
            <a:hlinkClick r:id="rId6" action="ppaction://hlinksldjump"/>
          </p:cNvPr>
          <p:cNvSpPr/>
          <p:nvPr/>
        </p:nvSpPr>
        <p:spPr>
          <a:xfrm>
            <a:off x="2019300" y="3310837"/>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1" name="Oval 60">
            <a:hlinkClick r:id="rId7" action="ppaction://hlinksldjump"/>
          </p:cNvPr>
          <p:cNvSpPr/>
          <p:nvPr/>
        </p:nvSpPr>
        <p:spPr>
          <a:xfrm>
            <a:off x="3389202" y="33131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2" name="Oval 61">
            <a:hlinkClick r:id="rId8" action="ppaction://hlinksldjump"/>
          </p:cNvPr>
          <p:cNvSpPr/>
          <p:nvPr/>
        </p:nvSpPr>
        <p:spPr>
          <a:xfrm>
            <a:off x="4724400" y="3312264"/>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3" name="Oval 62">
            <a:hlinkClick r:id="rId9" action="ppaction://hlinksldjump"/>
          </p:cNvPr>
          <p:cNvSpPr/>
          <p:nvPr/>
        </p:nvSpPr>
        <p:spPr>
          <a:xfrm>
            <a:off x="6079995" y="33131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64" name="Oval 63">
            <a:hlinkClick r:id="rId10" action="ppaction://hlinksldjump"/>
          </p:cNvPr>
          <p:cNvSpPr/>
          <p:nvPr/>
        </p:nvSpPr>
        <p:spPr>
          <a:xfrm>
            <a:off x="7467600" y="3315363"/>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286169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7051" y="1831930"/>
            <a:ext cx="2580899" cy="147724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00" b="1" dirty="0" smtClean="0">
                <a:solidFill>
                  <a:schemeClr val="tx1"/>
                </a:solidFill>
                <a:latin typeface="Arial" panose="020B0604020202020204" pitchFamily="34" charset="0"/>
                <a:cs typeface="Arial" panose="020B0604020202020204" pitchFamily="34" charset="0"/>
              </a:rPr>
              <a:t>Carefully consider the use cases and context for the </a:t>
            </a:r>
            <a:r>
              <a:rPr lang="en-US" sz="1000" b="1" dirty="0" err="1" smtClean="0">
                <a:solidFill>
                  <a:schemeClr val="tx1"/>
                </a:solidFill>
                <a:latin typeface="Arial" panose="020B0604020202020204" pitchFamily="34" charset="0"/>
                <a:cs typeface="Arial" panose="020B0604020202020204" pitchFamily="34" charset="0"/>
              </a:rPr>
              <a:t>mLearning</a:t>
            </a:r>
            <a:endParaRPr lang="en-US" sz="1000" b="1"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7.7 Assess and make changes that are needed for mLearning</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Clothier (2014b) except where indicated</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342900" y="1447800"/>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49" name="Flowchart: Off-page Connector 137"/>
          <p:cNvSpPr/>
          <p:nvPr/>
        </p:nvSpPr>
        <p:spPr>
          <a:xfrm>
            <a:off x="3016088" y="5457821"/>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a:t>
            </a:r>
            <a:r>
              <a:rPr lang="en-US" sz="800" dirty="0" smtClean="0">
                <a:solidFill>
                  <a:schemeClr val="tx1"/>
                </a:solidFill>
                <a:latin typeface="Arial" panose="020B0604020202020204" pitchFamily="34" charset="0"/>
                <a:cs typeface="Arial" panose="020B0604020202020204" pitchFamily="34" charset="0"/>
              </a:rPr>
              <a:t>up to 7. and continue to 7.8</a:t>
            </a:r>
            <a:endParaRPr lang="en-US" sz="800" dirty="0">
              <a:solidFill>
                <a:schemeClr val="tx1"/>
              </a:solidFill>
              <a:latin typeface="Arial" panose="020B0604020202020204" pitchFamily="34" charset="0"/>
              <a:cs typeface="Arial" panose="020B0604020202020204" pitchFamily="34" charset="0"/>
            </a:endParaRPr>
          </a:p>
        </p:txBody>
      </p:sp>
      <p:cxnSp>
        <p:nvCxnSpPr>
          <p:cNvPr id="74" name="Straight Arrow Connector 73"/>
          <p:cNvCxnSpPr>
            <a:stCxn id="92" idx="3"/>
            <a:endCxn id="73" idx="1"/>
          </p:cNvCxnSpPr>
          <p:nvPr/>
        </p:nvCxnSpPr>
        <p:spPr>
          <a:xfrm>
            <a:off x="1238250" y="2470975"/>
            <a:ext cx="2857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076700" y="2128075"/>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7.7.4 Consider ways to supplement or complement existing content with </a:t>
            </a:r>
            <a:r>
              <a:rPr lang="en-US" sz="700" dirty="0" err="1">
                <a:solidFill>
                  <a:schemeClr val="tx1"/>
                </a:solidFill>
                <a:latin typeface="Arial" panose="020B0604020202020204" pitchFamily="34" charset="0"/>
                <a:cs typeface="Arial" panose="020B0604020202020204" pitchFamily="34" charset="0"/>
              </a:rPr>
              <a:t>mLearning</a:t>
            </a:r>
            <a:r>
              <a:rPr lang="en-US" sz="700" dirty="0">
                <a:solidFill>
                  <a:schemeClr val="tx1"/>
                </a:solidFill>
                <a:latin typeface="Arial" panose="020B0604020202020204" pitchFamily="34" charset="0"/>
                <a:cs typeface="Arial" panose="020B0604020202020204" pitchFamily="34" charset="0"/>
              </a:rPr>
              <a:t> rather than port or adapt existing content</a:t>
            </a:r>
          </a:p>
        </p:txBody>
      </p:sp>
      <p:cxnSp>
        <p:nvCxnSpPr>
          <p:cNvPr id="85" name="Straight Arrow Connector 84"/>
          <p:cNvCxnSpPr>
            <a:stCxn id="73" idx="3"/>
            <a:endCxn id="30" idx="1"/>
          </p:cNvCxnSpPr>
          <p:nvPr/>
        </p:nvCxnSpPr>
        <p:spPr>
          <a:xfrm>
            <a:off x="2552700" y="2470975"/>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a:hlinkClick r:id="rId6" action="ppaction://hlinksldjump"/>
          </p:cNvPr>
          <p:cNvSpPr/>
          <p:nvPr/>
        </p:nvSpPr>
        <p:spPr>
          <a:xfrm>
            <a:off x="5295900" y="2128075"/>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7.7.5 Determine the level to which you will adapt or redesign existing content</a:t>
            </a:r>
          </a:p>
        </p:txBody>
      </p:sp>
      <p:sp>
        <p:nvSpPr>
          <p:cNvPr id="53" name="Rectangle 52"/>
          <p:cNvSpPr/>
          <p:nvPr/>
        </p:nvSpPr>
        <p:spPr>
          <a:xfrm>
            <a:off x="7886700" y="2128075"/>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7.7.7 Completely rethink and redesign the content for </a:t>
            </a:r>
            <a:r>
              <a:rPr lang="en-US" sz="800" dirty="0" err="1">
                <a:solidFill>
                  <a:schemeClr val="tx1"/>
                </a:solidFill>
                <a:latin typeface="Arial" panose="020B0604020202020204" pitchFamily="34" charset="0"/>
                <a:cs typeface="Arial" panose="020B0604020202020204" pitchFamily="34" charset="0"/>
              </a:rPr>
              <a:t>mLearning</a:t>
            </a:r>
            <a:endParaRPr lang="en-US" sz="800" dirty="0">
              <a:solidFill>
                <a:schemeClr val="tx1"/>
              </a:solidFill>
              <a:latin typeface="Arial" panose="020B0604020202020204" pitchFamily="34" charset="0"/>
              <a:cs typeface="Arial" panose="020B0604020202020204" pitchFamily="34" charset="0"/>
            </a:endParaRPr>
          </a:p>
        </p:txBody>
      </p:sp>
      <p:cxnSp>
        <p:nvCxnSpPr>
          <p:cNvPr id="54" name="Straight Arrow Connector 53"/>
          <p:cNvCxnSpPr>
            <a:stCxn id="84" idx="3"/>
            <a:endCxn id="51" idx="1"/>
          </p:cNvCxnSpPr>
          <p:nvPr/>
        </p:nvCxnSpPr>
        <p:spPr>
          <a:xfrm>
            <a:off x="5105400" y="2470975"/>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23" idx="1"/>
          </p:cNvCxnSpPr>
          <p:nvPr/>
        </p:nvCxnSpPr>
        <p:spPr>
          <a:xfrm>
            <a:off x="6324600" y="2470975"/>
            <a:ext cx="1843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2" idx="2"/>
            <a:endCxn id="92" idx="0"/>
          </p:cNvCxnSpPr>
          <p:nvPr/>
        </p:nvCxnSpPr>
        <p:spPr>
          <a:xfrm>
            <a:off x="723900" y="1676400"/>
            <a:ext cx="0" cy="4516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Diamond 22"/>
          <p:cNvSpPr/>
          <p:nvPr/>
        </p:nvSpPr>
        <p:spPr>
          <a:xfrm>
            <a:off x="6508912" y="2009965"/>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7.7.6 Is existing content for ILT or eLearning?</a:t>
            </a:r>
          </a:p>
        </p:txBody>
      </p:sp>
      <p:cxnSp>
        <p:nvCxnSpPr>
          <p:cNvPr id="25" name="Straight Arrow Connector 24"/>
          <p:cNvCxnSpPr>
            <a:stCxn id="23" idx="3"/>
            <a:endCxn id="53" idx="1"/>
          </p:cNvCxnSpPr>
          <p:nvPr/>
        </p:nvCxnSpPr>
        <p:spPr>
          <a:xfrm>
            <a:off x="7696200" y="2470975"/>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2743200" y="2009965"/>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7.7.3 Suitable for </a:t>
            </a:r>
            <a:r>
              <a:rPr lang="en-US" sz="800" dirty="0" err="1">
                <a:solidFill>
                  <a:schemeClr val="tx1"/>
                </a:solidFill>
                <a:latin typeface="Arial" panose="020B0604020202020204" pitchFamily="34" charset="0"/>
                <a:cs typeface="Arial" panose="020B0604020202020204" pitchFamily="34" charset="0"/>
              </a:rPr>
              <a:t>mLearning</a:t>
            </a:r>
            <a:r>
              <a:rPr lang="en-US" sz="800" dirty="0">
                <a:solidFill>
                  <a:schemeClr val="tx1"/>
                </a:solidFill>
                <a:latin typeface="Arial" panose="020B0604020202020204" pitchFamily="34" charset="0"/>
                <a:cs typeface="Arial" panose="020B0604020202020204" pitchFamily="34" charset="0"/>
              </a:rPr>
              <a:t>?</a:t>
            </a:r>
          </a:p>
        </p:txBody>
      </p:sp>
      <p:cxnSp>
        <p:nvCxnSpPr>
          <p:cNvPr id="32" name="Straight Arrow Connector 31"/>
          <p:cNvCxnSpPr>
            <a:stCxn id="30" idx="3"/>
            <a:endCxn id="84" idx="1"/>
          </p:cNvCxnSpPr>
          <p:nvPr/>
        </p:nvCxnSpPr>
        <p:spPr>
          <a:xfrm>
            <a:off x="3930488" y="2470975"/>
            <a:ext cx="1462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a:hlinkClick r:id="rId7" action="ppaction://hlinksldjump"/>
          </p:cNvPr>
          <p:cNvSpPr/>
          <p:nvPr/>
        </p:nvSpPr>
        <p:spPr>
          <a:xfrm>
            <a:off x="7886700" y="339471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7.7.9 Carefully consider appropriateness of video/audio for mobile </a:t>
            </a:r>
            <a:r>
              <a:rPr lang="en-US" sz="800" dirty="0" smtClean="0">
                <a:solidFill>
                  <a:schemeClr val="tx1"/>
                </a:solidFill>
                <a:latin typeface="Arial" panose="020B0604020202020204" pitchFamily="34" charset="0"/>
                <a:cs typeface="Arial" panose="020B0604020202020204" pitchFamily="34" charset="0"/>
              </a:rPr>
              <a:t>use (Gilbert, 2015)</a:t>
            </a:r>
            <a:endParaRPr lang="en-US" sz="800" dirty="0">
              <a:solidFill>
                <a:schemeClr val="tx1"/>
              </a:solidFill>
              <a:latin typeface="Arial" panose="020B0604020202020204" pitchFamily="34" charset="0"/>
              <a:cs typeface="Arial" panose="020B0604020202020204" pitchFamily="34" charset="0"/>
            </a:endParaRPr>
          </a:p>
        </p:txBody>
      </p:sp>
      <p:sp>
        <p:nvSpPr>
          <p:cNvPr id="38" name="Diamond 37"/>
          <p:cNvSpPr/>
          <p:nvPr/>
        </p:nvSpPr>
        <p:spPr>
          <a:xfrm>
            <a:off x="6508912" y="3276600"/>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7.7.8 Are there existing videos or audio?</a:t>
            </a:r>
          </a:p>
        </p:txBody>
      </p:sp>
      <p:cxnSp>
        <p:nvCxnSpPr>
          <p:cNvPr id="39" name="Straight Arrow Connector 38"/>
          <p:cNvCxnSpPr>
            <a:stCxn id="38" idx="3"/>
            <a:endCxn id="37" idx="1"/>
          </p:cNvCxnSpPr>
          <p:nvPr/>
        </p:nvCxnSpPr>
        <p:spPr>
          <a:xfrm>
            <a:off x="7696200" y="3737610"/>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749388" y="4525518"/>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7.7.12 Divide content into smaller cognitive chunks for short interval consumption</a:t>
            </a:r>
          </a:p>
        </p:txBody>
      </p:sp>
      <p:sp>
        <p:nvSpPr>
          <p:cNvPr id="41" name="Diamond 40"/>
          <p:cNvSpPr/>
          <p:nvPr/>
        </p:nvSpPr>
        <p:spPr>
          <a:xfrm>
            <a:off x="1371600" y="4407408"/>
            <a:ext cx="1187288" cy="922020"/>
          </a:xfrm>
          <a:prstGeom prst="diamond">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7.7.10 Does existing content use Flash?</a:t>
            </a:r>
          </a:p>
        </p:txBody>
      </p:sp>
      <p:cxnSp>
        <p:nvCxnSpPr>
          <p:cNvPr id="43" name="Straight Arrow Connector 42"/>
          <p:cNvCxnSpPr>
            <a:stCxn id="41" idx="3"/>
            <a:endCxn id="40" idx="1"/>
          </p:cNvCxnSpPr>
          <p:nvPr/>
        </p:nvCxnSpPr>
        <p:spPr>
          <a:xfrm>
            <a:off x="2558888" y="4868418"/>
            <a:ext cx="190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930488" y="4525518"/>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7.7.13 Redesign the content for portrait orientation whenever possible</a:t>
            </a:r>
          </a:p>
        </p:txBody>
      </p:sp>
      <p:sp>
        <p:nvSpPr>
          <p:cNvPr id="45" name="Rectangle 44"/>
          <p:cNvSpPr/>
          <p:nvPr/>
        </p:nvSpPr>
        <p:spPr>
          <a:xfrm>
            <a:off x="5105400" y="4525518"/>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7.7.14 Adapt and/or simplify textual content for </a:t>
            </a:r>
            <a:r>
              <a:rPr lang="en-US" sz="800" dirty="0" err="1">
                <a:solidFill>
                  <a:schemeClr val="tx1"/>
                </a:solidFill>
                <a:latin typeface="Arial" panose="020B0604020202020204" pitchFamily="34" charset="0"/>
                <a:cs typeface="Arial" panose="020B0604020202020204" pitchFamily="34" charset="0"/>
              </a:rPr>
              <a:t>mLearning</a:t>
            </a:r>
            <a:endParaRPr lang="en-US" sz="800" dirty="0">
              <a:solidFill>
                <a:schemeClr val="tx1"/>
              </a:solidFill>
              <a:latin typeface="Arial" panose="020B0604020202020204" pitchFamily="34" charset="0"/>
              <a:cs typeface="Arial" panose="020B0604020202020204" pitchFamily="34" charset="0"/>
            </a:endParaRPr>
          </a:p>
        </p:txBody>
      </p:sp>
      <p:sp>
        <p:nvSpPr>
          <p:cNvPr id="46" name="Rectangle 45"/>
          <p:cNvSpPr/>
          <p:nvPr/>
        </p:nvSpPr>
        <p:spPr>
          <a:xfrm>
            <a:off x="6297168" y="4525518"/>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7.7.15 Redesign and optimize existing graphics for small screen</a:t>
            </a:r>
          </a:p>
        </p:txBody>
      </p:sp>
      <p:sp>
        <p:nvSpPr>
          <p:cNvPr id="47" name="Rectangle 46"/>
          <p:cNvSpPr/>
          <p:nvPr/>
        </p:nvSpPr>
        <p:spPr>
          <a:xfrm>
            <a:off x="7467600" y="4525518"/>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7.7.16 Minimize the number of user interactions needed</a:t>
            </a:r>
          </a:p>
        </p:txBody>
      </p:sp>
      <p:cxnSp>
        <p:nvCxnSpPr>
          <p:cNvPr id="48" name="Straight Arrow Connector 47"/>
          <p:cNvCxnSpPr>
            <a:stCxn id="40" idx="3"/>
            <a:endCxn id="44" idx="1"/>
          </p:cNvCxnSpPr>
          <p:nvPr/>
        </p:nvCxnSpPr>
        <p:spPr>
          <a:xfrm>
            <a:off x="3778088" y="4868418"/>
            <a:ext cx="152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4" idx="3"/>
            <a:endCxn id="45" idx="1"/>
          </p:cNvCxnSpPr>
          <p:nvPr/>
        </p:nvCxnSpPr>
        <p:spPr>
          <a:xfrm>
            <a:off x="4959188" y="4868418"/>
            <a:ext cx="1462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5" idx="3"/>
            <a:endCxn id="46" idx="1"/>
          </p:cNvCxnSpPr>
          <p:nvPr/>
        </p:nvCxnSpPr>
        <p:spPr>
          <a:xfrm>
            <a:off x="6134100" y="4868418"/>
            <a:ext cx="16306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3"/>
            <a:endCxn id="47" idx="1"/>
          </p:cNvCxnSpPr>
          <p:nvPr/>
        </p:nvCxnSpPr>
        <p:spPr>
          <a:xfrm>
            <a:off x="7325868" y="4868418"/>
            <a:ext cx="14173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467600" y="5410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7.7.17 Minimize or remove the need for data entry</a:t>
            </a:r>
          </a:p>
        </p:txBody>
      </p:sp>
      <p:cxnSp>
        <p:nvCxnSpPr>
          <p:cNvPr id="62" name="Straight Arrow Connector 61"/>
          <p:cNvCxnSpPr>
            <a:stCxn id="47" idx="2"/>
            <a:endCxn id="61" idx="0"/>
          </p:cNvCxnSpPr>
          <p:nvPr/>
        </p:nvCxnSpPr>
        <p:spPr>
          <a:xfrm>
            <a:off x="7981950" y="5211318"/>
            <a:ext cx="0" cy="19888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930488" y="5410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7.7.20 Consider adding a social networking component</a:t>
            </a:r>
          </a:p>
        </p:txBody>
      </p:sp>
      <p:sp>
        <p:nvSpPr>
          <p:cNvPr id="68" name="Rectangle 67"/>
          <p:cNvSpPr/>
          <p:nvPr/>
        </p:nvSpPr>
        <p:spPr>
          <a:xfrm>
            <a:off x="5105400" y="5410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7.7.19 Consider ways in which you can utilize the mobile device features/characteristics in the </a:t>
            </a:r>
            <a:r>
              <a:rPr lang="en-US" sz="700" dirty="0" err="1">
                <a:solidFill>
                  <a:schemeClr val="tx1"/>
                </a:solidFill>
                <a:latin typeface="Arial" panose="020B0604020202020204" pitchFamily="34" charset="0"/>
                <a:cs typeface="Arial" panose="020B0604020202020204" pitchFamily="34" charset="0"/>
              </a:rPr>
              <a:t>mLearning</a:t>
            </a:r>
            <a:endParaRPr lang="en-US" sz="700" dirty="0">
              <a:solidFill>
                <a:schemeClr val="tx1"/>
              </a:solidFill>
              <a:latin typeface="Arial" panose="020B0604020202020204" pitchFamily="34" charset="0"/>
              <a:cs typeface="Arial" panose="020B0604020202020204" pitchFamily="34" charset="0"/>
            </a:endParaRPr>
          </a:p>
        </p:txBody>
      </p:sp>
      <p:sp>
        <p:nvSpPr>
          <p:cNvPr id="69" name="Rectangle 68"/>
          <p:cNvSpPr/>
          <p:nvPr/>
        </p:nvSpPr>
        <p:spPr>
          <a:xfrm>
            <a:off x="6297168" y="5410200"/>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7.7.18 Redesign or adapt navigation and user interface for easy/simple mobile use</a:t>
            </a:r>
          </a:p>
        </p:txBody>
      </p:sp>
      <p:cxnSp>
        <p:nvCxnSpPr>
          <p:cNvPr id="72" name="Straight Arrow Connector 71"/>
          <p:cNvCxnSpPr>
            <a:stCxn id="61" idx="1"/>
            <a:endCxn id="69" idx="3"/>
          </p:cNvCxnSpPr>
          <p:nvPr/>
        </p:nvCxnSpPr>
        <p:spPr>
          <a:xfrm flipH="1">
            <a:off x="7325868" y="5753100"/>
            <a:ext cx="14173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9" idx="1"/>
            <a:endCxn id="68" idx="3"/>
          </p:cNvCxnSpPr>
          <p:nvPr/>
        </p:nvCxnSpPr>
        <p:spPr>
          <a:xfrm flipH="1">
            <a:off x="6134100" y="5753100"/>
            <a:ext cx="16306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8" idx="1"/>
            <a:endCxn id="67" idx="3"/>
          </p:cNvCxnSpPr>
          <p:nvPr/>
        </p:nvCxnSpPr>
        <p:spPr>
          <a:xfrm flipH="1">
            <a:off x="4959188" y="5753100"/>
            <a:ext cx="14621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354599" y="5465441"/>
            <a:ext cx="1221290" cy="814193"/>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700" dirty="0">
                <a:solidFill>
                  <a:schemeClr val="tx1"/>
                </a:solidFill>
                <a:latin typeface="Arial" panose="020B0604020202020204" pitchFamily="34" charset="0"/>
                <a:cs typeface="Arial" panose="020B0604020202020204" pitchFamily="34" charset="0"/>
              </a:rPr>
              <a:t>7.7.11 Depending on resources &amp; time, consider:</a:t>
            </a:r>
          </a:p>
          <a:p>
            <a:r>
              <a:rPr lang="en-US" sz="700" dirty="0">
                <a:solidFill>
                  <a:schemeClr val="tx1"/>
                </a:solidFill>
                <a:latin typeface="Arial" panose="020B0604020202020204" pitchFamily="34" charset="0"/>
                <a:cs typeface="Arial" panose="020B0604020202020204" pitchFamily="34" charset="0"/>
              </a:rPr>
              <a:t>A) creating a screen recording</a:t>
            </a:r>
          </a:p>
          <a:p>
            <a:r>
              <a:rPr lang="en-US" sz="700" dirty="0">
                <a:solidFill>
                  <a:schemeClr val="tx1"/>
                </a:solidFill>
                <a:latin typeface="Arial" panose="020B0604020202020204" pitchFamily="34" charset="0"/>
                <a:cs typeface="Arial" panose="020B0604020202020204" pitchFamily="34" charset="0"/>
              </a:rPr>
              <a:t>B) taking a series of screenshots</a:t>
            </a:r>
          </a:p>
          <a:p>
            <a:r>
              <a:rPr lang="en-US" sz="700" dirty="0">
                <a:solidFill>
                  <a:schemeClr val="tx1"/>
                </a:solidFill>
                <a:latin typeface="Arial" panose="020B0604020202020204" pitchFamily="34" charset="0"/>
                <a:cs typeface="Arial" panose="020B0604020202020204" pitchFamily="34" charset="0"/>
              </a:rPr>
              <a:t>C) converting to HTML5 (may involve rebuilding content)</a:t>
            </a:r>
          </a:p>
        </p:txBody>
      </p:sp>
      <p:cxnSp>
        <p:nvCxnSpPr>
          <p:cNvPr id="82" name="Elbow Connector 81"/>
          <p:cNvCxnSpPr>
            <a:stCxn id="53" idx="2"/>
            <a:endCxn id="38" idx="0"/>
          </p:cNvCxnSpPr>
          <p:nvPr/>
        </p:nvCxnSpPr>
        <p:spPr>
          <a:xfrm rot="5400000">
            <a:off x="7520441" y="2395990"/>
            <a:ext cx="462725" cy="1298494"/>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832952" y="225553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8" name="TextBox 87"/>
          <p:cNvSpPr txBox="1"/>
          <p:nvPr/>
        </p:nvSpPr>
        <p:spPr>
          <a:xfrm>
            <a:off x="3303131" y="287760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89" name="Elbow Connector 88"/>
          <p:cNvCxnSpPr>
            <a:stCxn id="30" idx="2"/>
            <a:endCxn id="51" idx="1"/>
          </p:cNvCxnSpPr>
          <p:nvPr/>
        </p:nvCxnSpPr>
        <p:spPr>
          <a:xfrm rot="5400000" flipH="1" flipV="1">
            <a:off x="4085867" y="1721952"/>
            <a:ext cx="461010" cy="1959056"/>
          </a:xfrm>
          <a:prstGeom prst="bentConnector4">
            <a:avLst>
              <a:gd name="adj1" fmla="val -49587"/>
              <a:gd name="adj2" fmla="val 9549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596863" y="227478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ILT</a:t>
            </a:r>
            <a:endParaRPr lang="en-US" sz="800" dirty="0">
              <a:latin typeface="Arial" panose="020B0604020202020204" pitchFamily="34" charset="0"/>
              <a:cs typeface="Arial" panose="020B0604020202020204" pitchFamily="34" charset="0"/>
            </a:endParaRPr>
          </a:p>
        </p:txBody>
      </p:sp>
      <p:sp>
        <p:nvSpPr>
          <p:cNvPr id="94" name="TextBox 93"/>
          <p:cNvSpPr txBox="1"/>
          <p:nvPr/>
        </p:nvSpPr>
        <p:spPr>
          <a:xfrm>
            <a:off x="6508912" y="2929901"/>
            <a:ext cx="6858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eLearning</a:t>
            </a:r>
            <a:endParaRPr lang="en-US" sz="800" dirty="0">
              <a:latin typeface="Arial" panose="020B0604020202020204" pitchFamily="34" charset="0"/>
              <a:cs typeface="Arial" panose="020B0604020202020204" pitchFamily="34" charset="0"/>
            </a:endParaRPr>
          </a:p>
        </p:txBody>
      </p:sp>
      <p:cxnSp>
        <p:nvCxnSpPr>
          <p:cNvPr id="96" name="Straight Arrow Connector 95"/>
          <p:cNvCxnSpPr>
            <a:stCxn id="23" idx="2"/>
            <a:endCxn id="38" idx="0"/>
          </p:cNvCxnSpPr>
          <p:nvPr/>
        </p:nvCxnSpPr>
        <p:spPr>
          <a:xfrm>
            <a:off x="7102556" y="2931985"/>
            <a:ext cx="0" cy="34461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38" idx="2"/>
            <a:endCxn id="41" idx="0"/>
          </p:cNvCxnSpPr>
          <p:nvPr/>
        </p:nvCxnSpPr>
        <p:spPr>
          <a:xfrm rot="5400000">
            <a:off x="4429506" y="1734358"/>
            <a:ext cx="208788" cy="513731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37" idx="2"/>
            <a:endCxn id="41" idx="0"/>
          </p:cNvCxnSpPr>
          <p:nvPr/>
        </p:nvCxnSpPr>
        <p:spPr>
          <a:xfrm rot="5400000">
            <a:off x="5019698" y="1026056"/>
            <a:ext cx="326898" cy="6435806"/>
          </a:xfrm>
          <a:prstGeom prst="bentConnector3">
            <a:avLst>
              <a:gd name="adj1" fmla="val 6958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67" idx="1"/>
            <a:endCxn id="49" idx="2"/>
          </p:cNvCxnSpPr>
          <p:nvPr/>
        </p:nvCxnSpPr>
        <p:spPr>
          <a:xfrm flipH="1">
            <a:off x="3657600" y="5753100"/>
            <a:ext cx="272888" cy="95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981200" y="524237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cxnSp>
        <p:nvCxnSpPr>
          <p:cNvPr id="115" name="Straight Arrow Connector 114"/>
          <p:cNvCxnSpPr>
            <a:stCxn id="41" idx="2"/>
            <a:endCxn id="86" idx="0"/>
          </p:cNvCxnSpPr>
          <p:nvPr/>
        </p:nvCxnSpPr>
        <p:spPr>
          <a:xfrm>
            <a:off x="1965244" y="5329428"/>
            <a:ext cx="0" cy="13601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491463" y="4655839"/>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23" name="TextBox 122"/>
          <p:cNvSpPr txBox="1"/>
          <p:nvPr/>
        </p:nvSpPr>
        <p:spPr>
          <a:xfrm>
            <a:off x="7589381" y="352855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24" name="TextBox 123"/>
          <p:cNvSpPr txBox="1"/>
          <p:nvPr/>
        </p:nvSpPr>
        <p:spPr>
          <a:xfrm>
            <a:off x="6858000" y="413623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5" name="TextBox 74">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grpSp>
        <p:nvGrpSpPr>
          <p:cNvPr id="77" name="Group 76"/>
          <p:cNvGrpSpPr/>
          <p:nvPr/>
        </p:nvGrpSpPr>
        <p:grpSpPr>
          <a:xfrm>
            <a:off x="122569" y="2016529"/>
            <a:ext cx="1186691" cy="870027"/>
            <a:chOff x="1672633" y="5467735"/>
            <a:chExt cx="617133" cy="476250"/>
          </a:xfrm>
        </p:grpSpPr>
        <p:sp>
          <p:nvSpPr>
            <p:cNvPr id="78" name="Rectangle 77"/>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Straight Arrow Connector 79"/>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92" name="Rectangle 91">
            <a:hlinkClick r:id="rId9" action="ppaction://hlinksldjump"/>
          </p:cNvPr>
          <p:cNvSpPr/>
          <p:nvPr/>
        </p:nvSpPr>
        <p:spPr>
          <a:xfrm>
            <a:off x="209550" y="2128075"/>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7.7.1 Revisit analysis  per </a:t>
            </a:r>
            <a:r>
              <a:rPr lang="en-US" sz="800" i="1" dirty="0">
                <a:solidFill>
                  <a:schemeClr val="tx1"/>
                </a:solidFill>
                <a:latin typeface="Arial" panose="020B0604020202020204" pitchFamily="34" charset="0"/>
                <a:cs typeface="Arial" panose="020B0604020202020204" pitchFamily="34" charset="0"/>
              </a:rPr>
              <a:t>3. Analyze Learners and </a:t>
            </a:r>
            <a:r>
              <a:rPr lang="en-US" sz="800" i="1" dirty="0" smtClean="0">
                <a:solidFill>
                  <a:schemeClr val="tx1"/>
                </a:solidFill>
                <a:latin typeface="Arial" panose="020B0604020202020204" pitchFamily="34" charset="0"/>
                <a:cs typeface="Arial" panose="020B0604020202020204" pitchFamily="34" charset="0"/>
              </a:rPr>
              <a:t>Context </a:t>
            </a:r>
            <a:r>
              <a:rPr lang="en-US" sz="800" dirty="0" smtClean="0">
                <a:solidFill>
                  <a:schemeClr val="tx1"/>
                </a:solidFill>
                <a:latin typeface="Arial" panose="020B0604020202020204" pitchFamily="34" charset="0"/>
                <a:cs typeface="Arial" panose="020B0604020202020204" pitchFamily="34" charset="0"/>
              </a:rPr>
              <a:t>(ADL)</a:t>
            </a:r>
            <a:endParaRPr lang="en-US" sz="800" dirty="0">
              <a:solidFill>
                <a:schemeClr val="tx1"/>
              </a:solidFill>
              <a:latin typeface="Arial" panose="020B0604020202020204" pitchFamily="34" charset="0"/>
              <a:cs typeface="Arial" panose="020B0604020202020204" pitchFamily="34" charset="0"/>
            </a:endParaRPr>
          </a:p>
        </p:txBody>
      </p:sp>
      <p:grpSp>
        <p:nvGrpSpPr>
          <p:cNvPr id="91" name="Group 90"/>
          <p:cNvGrpSpPr/>
          <p:nvPr/>
        </p:nvGrpSpPr>
        <p:grpSpPr>
          <a:xfrm>
            <a:off x="1445004" y="2016529"/>
            <a:ext cx="1186691" cy="870027"/>
            <a:chOff x="1672633" y="5467735"/>
            <a:chExt cx="617133" cy="476250"/>
          </a:xfrm>
        </p:grpSpPr>
        <p:sp>
          <p:nvSpPr>
            <p:cNvPr id="95" name="Rectangle 94"/>
            <p:cNvSpPr/>
            <p:nvPr/>
          </p:nvSpPr>
          <p:spPr>
            <a:xfrm>
              <a:off x="1677445" y="5467735"/>
              <a:ext cx="612321" cy="4762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7" name="Straight Arrow Connector 96"/>
            <p:cNvCxnSpPr/>
            <p:nvPr/>
          </p:nvCxnSpPr>
          <p:spPr>
            <a:xfrm flipV="1">
              <a:off x="2207393"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1677446" y="5474578"/>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1672633" y="5856873"/>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207393" y="5859647"/>
              <a:ext cx="77560" cy="84338"/>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73" name="Rectangle 72">
            <a:hlinkClick r:id="rId10" action="ppaction://hlinksldjump"/>
          </p:cNvPr>
          <p:cNvSpPr/>
          <p:nvPr/>
        </p:nvSpPr>
        <p:spPr>
          <a:xfrm>
            <a:off x="1524000" y="2128075"/>
            <a:ext cx="1028700" cy="68580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7.7.2 Revisit analysis  per </a:t>
            </a:r>
            <a:r>
              <a:rPr lang="en-US" sz="800" i="1" dirty="0">
                <a:solidFill>
                  <a:schemeClr val="tx1"/>
                </a:solidFill>
                <a:latin typeface="Arial" panose="020B0604020202020204" pitchFamily="34" charset="0"/>
                <a:cs typeface="Arial" panose="020B0604020202020204" pitchFamily="34" charset="0"/>
              </a:rPr>
              <a:t>6.2 Determine whether </a:t>
            </a:r>
            <a:r>
              <a:rPr lang="en-US" sz="800" i="1" dirty="0" err="1">
                <a:solidFill>
                  <a:schemeClr val="tx1"/>
                </a:solidFill>
                <a:latin typeface="Arial" panose="020B0604020202020204" pitchFamily="34" charset="0"/>
                <a:cs typeface="Arial" panose="020B0604020202020204" pitchFamily="34" charset="0"/>
              </a:rPr>
              <a:t>mLearning</a:t>
            </a:r>
            <a:r>
              <a:rPr lang="en-US" sz="800" i="1" dirty="0">
                <a:solidFill>
                  <a:schemeClr val="tx1"/>
                </a:solidFill>
                <a:latin typeface="Arial" panose="020B0604020202020204" pitchFamily="34" charset="0"/>
                <a:cs typeface="Arial" panose="020B0604020202020204" pitchFamily="34" charset="0"/>
              </a:rPr>
              <a:t> to be </a:t>
            </a:r>
            <a:r>
              <a:rPr lang="en-US" sz="800" i="1" dirty="0" smtClean="0">
                <a:solidFill>
                  <a:schemeClr val="tx1"/>
                </a:solidFill>
                <a:latin typeface="Arial" panose="020B0604020202020204" pitchFamily="34" charset="0"/>
                <a:cs typeface="Arial" panose="020B0604020202020204" pitchFamily="34" charset="0"/>
              </a:rPr>
              <a:t>used </a:t>
            </a:r>
            <a:r>
              <a:rPr lang="en-US" sz="800" dirty="0" smtClean="0">
                <a:solidFill>
                  <a:schemeClr val="tx1"/>
                </a:solidFill>
                <a:latin typeface="Arial" panose="020B0604020202020204" pitchFamily="34" charset="0"/>
                <a:cs typeface="Arial" panose="020B0604020202020204" pitchFamily="34" charset="0"/>
              </a:rPr>
              <a:t>(ADL)</a:t>
            </a:r>
            <a:endParaRPr lang="en-US" sz="800" dirty="0">
              <a:solidFill>
                <a:schemeClr val="tx1"/>
              </a:solidFill>
              <a:latin typeface="Arial" panose="020B0604020202020204" pitchFamily="34" charset="0"/>
              <a:cs typeface="Arial" panose="020B0604020202020204" pitchFamily="34" charset="0"/>
            </a:endParaRPr>
          </a:p>
        </p:txBody>
      </p:sp>
      <p:sp>
        <p:nvSpPr>
          <p:cNvPr id="103" name="Oval 102">
            <a:hlinkClick r:id="rId6" action="ppaction://hlinksldjump"/>
          </p:cNvPr>
          <p:cNvSpPr/>
          <p:nvPr/>
        </p:nvSpPr>
        <p:spPr>
          <a:xfrm>
            <a:off x="6183356" y="213287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04" name="Oval 103">
            <a:hlinkClick r:id="rId7" action="ppaction://hlinksldjump"/>
          </p:cNvPr>
          <p:cNvSpPr/>
          <p:nvPr/>
        </p:nvSpPr>
        <p:spPr>
          <a:xfrm>
            <a:off x="8763000" y="339471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06925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193"/>
          <p:cNvSpPr/>
          <p:nvPr/>
        </p:nvSpPr>
        <p:spPr>
          <a:xfrm>
            <a:off x="5784653" y="2181475"/>
            <a:ext cx="1708497" cy="414312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Performance Context Evaluation</a:t>
            </a:r>
          </a:p>
        </p:txBody>
      </p:sp>
      <p:sp>
        <p:nvSpPr>
          <p:cNvPr id="193" name="Rectangle 192"/>
          <p:cNvSpPr/>
          <p:nvPr/>
        </p:nvSpPr>
        <p:spPr>
          <a:xfrm>
            <a:off x="4388589" y="2181475"/>
            <a:ext cx="1297206" cy="414312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b"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Field Evaluation</a:t>
            </a:r>
          </a:p>
        </p:txBody>
      </p:sp>
      <p:sp>
        <p:nvSpPr>
          <p:cNvPr id="192" name="Rectangle 191"/>
          <p:cNvSpPr/>
          <p:nvPr/>
        </p:nvSpPr>
        <p:spPr>
          <a:xfrm>
            <a:off x="2856597" y="2181475"/>
            <a:ext cx="1297206" cy="414312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Small Group Evaluation</a:t>
            </a:r>
          </a:p>
        </p:txBody>
      </p:sp>
      <p:sp>
        <p:nvSpPr>
          <p:cNvPr id="35" name="Rectangle 34"/>
          <p:cNvSpPr/>
          <p:nvPr/>
        </p:nvSpPr>
        <p:spPr>
          <a:xfrm>
            <a:off x="1313867" y="2181475"/>
            <a:ext cx="1326601" cy="4143125"/>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One-to-One Evaluation</a:t>
            </a:r>
          </a:p>
        </p:txBody>
      </p:sp>
      <p:sp>
        <p:nvSpPr>
          <p:cNvPr id="2" name="Title 1"/>
          <p:cNvSpPr>
            <a:spLocks noGrp="1"/>
          </p:cNvSpPr>
          <p:nvPr>
            <p:ph type="title"/>
          </p:nvPr>
        </p:nvSpPr>
        <p:spPr/>
        <p:txBody>
          <a:bodyPr>
            <a:normAutofit/>
          </a:bodyPr>
          <a:lstStyle/>
          <a:p>
            <a:r>
              <a:rPr lang="en-US" dirty="0" smtClean="0"/>
              <a:t>8. </a:t>
            </a:r>
            <a:r>
              <a:rPr lang="en-US" dirty="0"/>
              <a:t>Design and </a:t>
            </a:r>
            <a:r>
              <a:rPr lang="en-US" dirty="0" smtClean="0"/>
              <a:t>conduct </a:t>
            </a:r>
            <a:r>
              <a:rPr lang="en-US" dirty="0"/>
              <a:t>f</a:t>
            </a:r>
            <a:r>
              <a:rPr lang="en-US" dirty="0" smtClean="0"/>
              <a:t>ormative evaluation</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78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381000" y="1606165"/>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30" name="Diamond 29">
            <a:hlinkClick r:id="rId6" action="ppaction://hlinksldjump"/>
          </p:cNvPr>
          <p:cNvSpPr/>
          <p:nvPr/>
        </p:nvSpPr>
        <p:spPr>
          <a:xfrm>
            <a:off x="1365504" y="125945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8.1 One-to-one evaluation appropriate</a:t>
            </a:r>
            <a:r>
              <a:rPr lang="en-US" sz="700" dirty="0" smtClean="0">
                <a:solidFill>
                  <a:schemeClr val="tx1"/>
                </a:solidFill>
                <a:latin typeface="Arial" panose="020B0604020202020204" pitchFamily="34" charset="0"/>
                <a:cs typeface="Arial" panose="020B0604020202020204" pitchFamily="34" charset="0"/>
              </a:rPr>
              <a:t>/</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feasible</a:t>
            </a:r>
            <a:r>
              <a:rPr lang="en-US" sz="700" dirty="0">
                <a:solidFill>
                  <a:schemeClr val="tx1"/>
                </a:solidFill>
                <a:latin typeface="Arial" panose="020B0604020202020204" pitchFamily="34" charset="0"/>
                <a:cs typeface="Arial" panose="020B0604020202020204" pitchFamily="34" charset="0"/>
              </a:rPr>
              <a:t>?</a:t>
            </a:r>
          </a:p>
        </p:txBody>
      </p:sp>
      <p:sp>
        <p:nvSpPr>
          <p:cNvPr id="87" name="TextBox 86"/>
          <p:cNvSpPr txBox="1"/>
          <p:nvPr/>
        </p:nvSpPr>
        <p:spPr>
          <a:xfrm>
            <a:off x="2438400" y="150502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8" name="TextBox 87"/>
          <p:cNvSpPr txBox="1"/>
          <p:nvPr/>
        </p:nvSpPr>
        <p:spPr>
          <a:xfrm>
            <a:off x="1959148" y="212946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66" name="Diamond 65">
            <a:hlinkClick r:id="rId7" action="ppaction://hlinksldjump"/>
          </p:cNvPr>
          <p:cNvSpPr/>
          <p:nvPr/>
        </p:nvSpPr>
        <p:spPr>
          <a:xfrm>
            <a:off x="2911556" y="125945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8.7 Small group evaluation appropriate</a:t>
            </a:r>
            <a:r>
              <a:rPr lang="en-US" sz="800" dirty="0" smtClean="0">
                <a:solidFill>
                  <a:schemeClr val="tx1"/>
                </a:solidFill>
                <a:latin typeface="Arial" panose="020B0604020202020204" pitchFamily="34" charset="0"/>
                <a:cs typeface="Arial" panose="020B0604020202020204" pitchFamily="34" charset="0"/>
              </a:rPr>
              <a:t>/</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feasible</a:t>
            </a:r>
            <a:r>
              <a:rPr lang="en-US" sz="800" dirty="0">
                <a:solidFill>
                  <a:schemeClr val="tx1"/>
                </a:solidFill>
                <a:latin typeface="Arial" panose="020B0604020202020204" pitchFamily="34" charset="0"/>
                <a:cs typeface="Arial" panose="020B0604020202020204" pitchFamily="34" charset="0"/>
              </a:rPr>
              <a:t>?</a:t>
            </a:r>
          </a:p>
        </p:txBody>
      </p:sp>
      <p:sp>
        <p:nvSpPr>
          <p:cNvPr id="70" name="TextBox 69"/>
          <p:cNvSpPr txBox="1"/>
          <p:nvPr/>
        </p:nvSpPr>
        <p:spPr>
          <a:xfrm>
            <a:off x="3984452" y="150502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1" name="TextBox 70"/>
          <p:cNvSpPr txBox="1"/>
          <p:nvPr/>
        </p:nvSpPr>
        <p:spPr>
          <a:xfrm>
            <a:off x="3505200" y="212946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75" name="Diamond 74">
            <a:hlinkClick r:id="rId8" action="ppaction://hlinksldjump"/>
          </p:cNvPr>
          <p:cNvSpPr/>
          <p:nvPr/>
        </p:nvSpPr>
        <p:spPr>
          <a:xfrm>
            <a:off x="4457608" y="125945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8.13 Field evaluation appropriate</a:t>
            </a:r>
            <a:r>
              <a:rPr lang="en-US" sz="800" dirty="0" smtClean="0">
                <a:solidFill>
                  <a:schemeClr val="tx1"/>
                </a:solidFill>
                <a:latin typeface="Arial" panose="020B0604020202020204" pitchFamily="34" charset="0"/>
                <a:cs typeface="Arial" panose="020B0604020202020204" pitchFamily="34" charset="0"/>
              </a:rPr>
              <a:t>/</a:t>
            </a:r>
            <a:br>
              <a:rPr lang="en-US" sz="800" dirty="0" smtClean="0">
                <a:solidFill>
                  <a:schemeClr val="tx1"/>
                </a:solidFill>
                <a:latin typeface="Arial" panose="020B0604020202020204" pitchFamily="34" charset="0"/>
                <a:cs typeface="Arial" panose="020B0604020202020204" pitchFamily="34" charset="0"/>
              </a:rPr>
            </a:br>
            <a:r>
              <a:rPr lang="en-US" sz="800" dirty="0" smtClean="0">
                <a:solidFill>
                  <a:schemeClr val="tx1"/>
                </a:solidFill>
                <a:latin typeface="Arial" panose="020B0604020202020204" pitchFamily="34" charset="0"/>
                <a:cs typeface="Arial" panose="020B0604020202020204" pitchFamily="34" charset="0"/>
              </a:rPr>
              <a:t>feasible</a:t>
            </a:r>
            <a:r>
              <a:rPr lang="en-US" sz="800" dirty="0">
                <a:solidFill>
                  <a:schemeClr val="tx1"/>
                </a:solidFill>
                <a:latin typeface="Arial" panose="020B0604020202020204" pitchFamily="34" charset="0"/>
                <a:cs typeface="Arial" panose="020B0604020202020204" pitchFamily="34" charset="0"/>
              </a:rPr>
              <a:t>?</a:t>
            </a:r>
          </a:p>
        </p:txBody>
      </p:sp>
      <p:sp>
        <p:nvSpPr>
          <p:cNvPr id="77" name="TextBox 76"/>
          <p:cNvSpPr txBox="1"/>
          <p:nvPr/>
        </p:nvSpPr>
        <p:spPr>
          <a:xfrm>
            <a:off x="5530504" y="150502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78" name="TextBox 77"/>
          <p:cNvSpPr txBox="1"/>
          <p:nvPr/>
        </p:nvSpPr>
        <p:spPr>
          <a:xfrm>
            <a:off x="5051252" y="212946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80" name="Diamond 79">
            <a:hlinkClick r:id="rId9" action="ppaction://hlinksldjump"/>
          </p:cNvPr>
          <p:cNvSpPr/>
          <p:nvPr/>
        </p:nvSpPr>
        <p:spPr>
          <a:xfrm>
            <a:off x="5867400" y="1219200"/>
            <a:ext cx="1543005" cy="962275"/>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8.19 </a:t>
            </a:r>
            <a:r>
              <a:rPr lang="en-US" sz="700" dirty="0" smtClean="0">
                <a:solidFill>
                  <a:schemeClr val="tx1"/>
                </a:solidFill>
                <a:latin typeface="Arial" panose="020B0604020202020204" pitchFamily="34" charset="0"/>
                <a:cs typeface="Arial" panose="020B0604020202020204" pitchFamily="34" charset="0"/>
              </a:rPr>
              <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Evaluation </a:t>
            </a:r>
            <a:r>
              <a:rPr lang="en-US" sz="700" dirty="0">
                <a:solidFill>
                  <a:schemeClr val="tx1"/>
                </a:solidFill>
                <a:latin typeface="Arial" panose="020B0604020202020204" pitchFamily="34" charset="0"/>
                <a:cs typeface="Arial" panose="020B0604020202020204" pitchFamily="34" charset="0"/>
              </a:rPr>
              <a:t>of </a:t>
            </a:r>
            <a:r>
              <a:rPr lang="en-US" sz="700" dirty="0" smtClean="0">
                <a:solidFill>
                  <a:schemeClr val="tx1"/>
                </a:solidFill>
                <a:latin typeface="Arial" panose="020B0604020202020204" pitchFamily="34" charset="0"/>
                <a:cs typeface="Arial" panose="020B0604020202020204" pitchFamily="34" charset="0"/>
              </a:rPr>
              <a:t>skills </a:t>
            </a:r>
            <a:r>
              <a:rPr lang="en-US" sz="700" dirty="0">
                <a:solidFill>
                  <a:schemeClr val="tx1"/>
                </a:solidFill>
                <a:latin typeface="Arial" panose="020B0604020202020204" pitchFamily="34" charset="0"/>
                <a:cs typeface="Arial" panose="020B0604020202020204" pitchFamily="34" charset="0"/>
              </a:rPr>
              <a:t>in the performance context appropriate</a:t>
            </a:r>
            <a:r>
              <a:rPr lang="en-US" sz="700" dirty="0" smtClean="0">
                <a:solidFill>
                  <a:schemeClr val="tx1"/>
                </a:solidFill>
                <a:latin typeface="Arial" panose="020B0604020202020204" pitchFamily="34" charset="0"/>
                <a:cs typeface="Arial" panose="020B0604020202020204" pitchFamily="34" charset="0"/>
              </a:rPr>
              <a:t>/</a:t>
            </a:r>
            <a:br>
              <a:rPr lang="en-US" sz="700" dirty="0" smtClean="0">
                <a:solidFill>
                  <a:schemeClr val="tx1"/>
                </a:solidFill>
                <a:latin typeface="Arial" panose="020B0604020202020204" pitchFamily="34" charset="0"/>
                <a:cs typeface="Arial" panose="020B0604020202020204" pitchFamily="34" charset="0"/>
              </a:rPr>
            </a:br>
            <a:r>
              <a:rPr lang="en-US" sz="700" dirty="0" smtClean="0">
                <a:solidFill>
                  <a:schemeClr val="tx1"/>
                </a:solidFill>
                <a:latin typeface="Arial" panose="020B0604020202020204" pitchFamily="34" charset="0"/>
                <a:cs typeface="Arial" panose="020B0604020202020204" pitchFamily="34" charset="0"/>
              </a:rPr>
              <a:t>feasible</a:t>
            </a:r>
            <a:r>
              <a:rPr lang="en-US" sz="700" dirty="0">
                <a:solidFill>
                  <a:schemeClr val="tx1"/>
                </a:solidFill>
                <a:latin typeface="Arial" panose="020B0604020202020204" pitchFamily="34" charset="0"/>
                <a:cs typeface="Arial" panose="020B0604020202020204" pitchFamily="34" charset="0"/>
              </a:rPr>
              <a:t>?</a:t>
            </a:r>
          </a:p>
        </p:txBody>
      </p:sp>
      <p:sp>
        <p:nvSpPr>
          <p:cNvPr id="81" name="TextBox 80"/>
          <p:cNvSpPr txBox="1"/>
          <p:nvPr/>
        </p:nvSpPr>
        <p:spPr>
          <a:xfrm>
            <a:off x="7346189" y="1505021"/>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83" name="TextBox 82"/>
          <p:cNvSpPr txBox="1"/>
          <p:nvPr/>
        </p:nvSpPr>
        <p:spPr>
          <a:xfrm>
            <a:off x="6612176" y="212946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90" name="Rectangle 89"/>
          <p:cNvSpPr/>
          <p:nvPr/>
        </p:nvSpPr>
        <p:spPr>
          <a:xfrm>
            <a:off x="1444798" y="22860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8.2 Establish criteria</a:t>
            </a:r>
          </a:p>
        </p:txBody>
      </p:sp>
      <p:sp>
        <p:nvSpPr>
          <p:cNvPr id="99" name="Rectangle 98"/>
          <p:cNvSpPr/>
          <p:nvPr/>
        </p:nvSpPr>
        <p:spPr>
          <a:xfrm>
            <a:off x="1444798" y="308762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8.3 Select users</a:t>
            </a:r>
          </a:p>
        </p:txBody>
      </p:sp>
      <p:sp>
        <p:nvSpPr>
          <p:cNvPr id="113" name="Rectangle 112"/>
          <p:cNvSpPr/>
          <p:nvPr/>
        </p:nvSpPr>
        <p:spPr>
          <a:xfrm>
            <a:off x="1444798" y="5486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8.6 Interpret data</a:t>
            </a:r>
          </a:p>
        </p:txBody>
      </p:sp>
      <p:sp>
        <p:nvSpPr>
          <p:cNvPr id="120" name="Flowchart: Off-page Connector 137">
            <a:hlinkClick r:id="rId10" action="ppaction://hlinksldjump"/>
          </p:cNvPr>
          <p:cNvSpPr/>
          <p:nvPr/>
        </p:nvSpPr>
        <p:spPr>
          <a:xfrm>
            <a:off x="7769491" y="50292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9.</a:t>
            </a:r>
            <a:endParaRPr lang="en-US" sz="800" dirty="0">
              <a:solidFill>
                <a:schemeClr val="tx1"/>
              </a:solidFill>
              <a:latin typeface="Arial" panose="020B0604020202020204" pitchFamily="34" charset="0"/>
              <a:cs typeface="Arial" panose="020B0604020202020204" pitchFamily="34" charset="0"/>
            </a:endParaRPr>
          </a:p>
        </p:txBody>
      </p:sp>
      <p:sp>
        <p:nvSpPr>
          <p:cNvPr id="121" name="Rectangle 120"/>
          <p:cNvSpPr/>
          <p:nvPr/>
        </p:nvSpPr>
        <p:spPr>
          <a:xfrm>
            <a:off x="2990850" y="22860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8.8 </a:t>
            </a:r>
            <a:r>
              <a:rPr lang="en-US" sz="800" dirty="0">
                <a:solidFill>
                  <a:schemeClr val="tx1"/>
                </a:solidFill>
                <a:latin typeface="Arial" panose="020B0604020202020204" pitchFamily="34" charset="0"/>
                <a:cs typeface="Arial" panose="020B0604020202020204" pitchFamily="34" charset="0"/>
              </a:rPr>
              <a:t>Establish criteria</a:t>
            </a:r>
          </a:p>
        </p:txBody>
      </p:sp>
      <p:sp>
        <p:nvSpPr>
          <p:cNvPr id="125" name="Rectangle 124"/>
          <p:cNvSpPr/>
          <p:nvPr/>
        </p:nvSpPr>
        <p:spPr>
          <a:xfrm>
            <a:off x="2990850" y="308762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8.9 </a:t>
            </a:r>
            <a:r>
              <a:rPr lang="en-US" sz="800" dirty="0">
                <a:solidFill>
                  <a:schemeClr val="tx1"/>
                </a:solidFill>
                <a:latin typeface="Arial" panose="020B0604020202020204" pitchFamily="34" charset="0"/>
                <a:cs typeface="Arial" panose="020B0604020202020204" pitchFamily="34" charset="0"/>
              </a:rPr>
              <a:t>Select users</a:t>
            </a:r>
          </a:p>
        </p:txBody>
      </p:sp>
      <p:sp>
        <p:nvSpPr>
          <p:cNvPr id="128" name="Rectangle 127"/>
          <p:cNvSpPr/>
          <p:nvPr/>
        </p:nvSpPr>
        <p:spPr>
          <a:xfrm>
            <a:off x="2990850" y="5486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8.12 </a:t>
            </a:r>
            <a:r>
              <a:rPr lang="en-US" sz="800" dirty="0">
                <a:solidFill>
                  <a:schemeClr val="tx1"/>
                </a:solidFill>
                <a:latin typeface="Arial" panose="020B0604020202020204" pitchFamily="34" charset="0"/>
                <a:cs typeface="Arial" panose="020B0604020202020204" pitchFamily="34" charset="0"/>
              </a:rPr>
              <a:t>Interpret data</a:t>
            </a:r>
          </a:p>
        </p:txBody>
      </p:sp>
      <p:sp>
        <p:nvSpPr>
          <p:cNvPr id="129" name="Rectangle 128"/>
          <p:cNvSpPr/>
          <p:nvPr/>
        </p:nvSpPr>
        <p:spPr>
          <a:xfrm>
            <a:off x="4536902" y="22860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8.14 </a:t>
            </a:r>
            <a:r>
              <a:rPr lang="en-US" sz="800" dirty="0">
                <a:solidFill>
                  <a:schemeClr val="tx1"/>
                </a:solidFill>
                <a:latin typeface="Arial" panose="020B0604020202020204" pitchFamily="34" charset="0"/>
                <a:cs typeface="Arial" panose="020B0604020202020204" pitchFamily="34" charset="0"/>
              </a:rPr>
              <a:t>Establish criteria</a:t>
            </a:r>
          </a:p>
        </p:txBody>
      </p:sp>
      <p:sp>
        <p:nvSpPr>
          <p:cNvPr id="130" name="Rectangle 129"/>
          <p:cNvSpPr/>
          <p:nvPr/>
        </p:nvSpPr>
        <p:spPr>
          <a:xfrm>
            <a:off x="4536902" y="308762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8.15 </a:t>
            </a:r>
            <a:r>
              <a:rPr lang="en-US" sz="800" dirty="0">
                <a:solidFill>
                  <a:schemeClr val="tx1"/>
                </a:solidFill>
                <a:latin typeface="Arial" panose="020B0604020202020204" pitchFamily="34" charset="0"/>
                <a:cs typeface="Arial" panose="020B0604020202020204" pitchFamily="34" charset="0"/>
              </a:rPr>
              <a:t>Select users</a:t>
            </a:r>
          </a:p>
        </p:txBody>
      </p:sp>
      <p:sp>
        <p:nvSpPr>
          <p:cNvPr id="133" name="Rectangle 132"/>
          <p:cNvSpPr/>
          <p:nvPr/>
        </p:nvSpPr>
        <p:spPr>
          <a:xfrm>
            <a:off x="4536902" y="5486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8.18 </a:t>
            </a:r>
            <a:r>
              <a:rPr lang="en-US" sz="800" dirty="0">
                <a:solidFill>
                  <a:schemeClr val="tx1"/>
                </a:solidFill>
                <a:latin typeface="Arial" panose="020B0604020202020204" pitchFamily="34" charset="0"/>
                <a:cs typeface="Arial" panose="020B0604020202020204" pitchFamily="34" charset="0"/>
              </a:rPr>
              <a:t>Interpret data</a:t>
            </a:r>
          </a:p>
        </p:txBody>
      </p:sp>
      <p:sp>
        <p:nvSpPr>
          <p:cNvPr id="134" name="Rectangle 133"/>
          <p:cNvSpPr/>
          <p:nvPr/>
        </p:nvSpPr>
        <p:spPr>
          <a:xfrm>
            <a:off x="6124552" y="22860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8.20 </a:t>
            </a:r>
            <a:r>
              <a:rPr lang="en-US" sz="800" dirty="0">
                <a:solidFill>
                  <a:schemeClr val="tx1"/>
                </a:solidFill>
                <a:latin typeface="Arial" panose="020B0604020202020204" pitchFamily="34" charset="0"/>
                <a:cs typeface="Arial" panose="020B0604020202020204" pitchFamily="34" charset="0"/>
              </a:rPr>
              <a:t>Establish criteria</a:t>
            </a:r>
          </a:p>
        </p:txBody>
      </p:sp>
      <p:sp>
        <p:nvSpPr>
          <p:cNvPr id="135" name="Rectangle 134"/>
          <p:cNvSpPr/>
          <p:nvPr/>
        </p:nvSpPr>
        <p:spPr>
          <a:xfrm>
            <a:off x="6124552" y="3087624"/>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8.21 </a:t>
            </a:r>
            <a:r>
              <a:rPr lang="en-US" sz="800" dirty="0">
                <a:solidFill>
                  <a:schemeClr val="tx1"/>
                </a:solidFill>
                <a:latin typeface="Arial" panose="020B0604020202020204" pitchFamily="34" charset="0"/>
                <a:cs typeface="Arial" panose="020B0604020202020204" pitchFamily="34" charset="0"/>
              </a:rPr>
              <a:t>Select users</a:t>
            </a:r>
          </a:p>
        </p:txBody>
      </p:sp>
      <p:sp>
        <p:nvSpPr>
          <p:cNvPr id="138" name="Rectangle 137"/>
          <p:cNvSpPr/>
          <p:nvPr/>
        </p:nvSpPr>
        <p:spPr>
          <a:xfrm>
            <a:off x="6124552" y="54864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8.24 </a:t>
            </a:r>
            <a:r>
              <a:rPr lang="en-US" sz="800" dirty="0">
                <a:solidFill>
                  <a:schemeClr val="tx1"/>
                </a:solidFill>
                <a:latin typeface="Arial" panose="020B0604020202020204" pitchFamily="34" charset="0"/>
                <a:cs typeface="Arial" panose="020B0604020202020204" pitchFamily="34" charset="0"/>
              </a:rPr>
              <a:t>Interpret data</a:t>
            </a:r>
          </a:p>
        </p:txBody>
      </p:sp>
      <p:cxnSp>
        <p:nvCxnSpPr>
          <p:cNvPr id="9" name="Straight Arrow Connector 8"/>
          <p:cNvCxnSpPr>
            <a:stCxn id="30" idx="2"/>
            <a:endCxn id="90" idx="0"/>
          </p:cNvCxnSpPr>
          <p:nvPr/>
        </p:nvCxnSpPr>
        <p:spPr>
          <a:xfrm>
            <a:off x="1959148" y="2181475"/>
            <a:ext cx="0" cy="10452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0" idx="2"/>
            <a:endCxn id="99" idx="0"/>
          </p:cNvCxnSpPr>
          <p:nvPr/>
        </p:nvCxnSpPr>
        <p:spPr>
          <a:xfrm>
            <a:off x="1959148" y="2971800"/>
            <a:ext cx="0" cy="1158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99" idx="2"/>
            <a:endCxn id="104" idx="0"/>
          </p:cNvCxnSpPr>
          <p:nvPr/>
        </p:nvCxnSpPr>
        <p:spPr>
          <a:xfrm>
            <a:off x="1959148" y="3773424"/>
            <a:ext cx="0" cy="11277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04" idx="2"/>
            <a:endCxn id="109" idx="0"/>
          </p:cNvCxnSpPr>
          <p:nvPr/>
        </p:nvCxnSpPr>
        <p:spPr>
          <a:xfrm>
            <a:off x="1959148" y="4572000"/>
            <a:ext cx="0" cy="12496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09" idx="2"/>
            <a:endCxn id="113" idx="0"/>
          </p:cNvCxnSpPr>
          <p:nvPr/>
        </p:nvCxnSpPr>
        <p:spPr>
          <a:xfrm>
            <a:off x="1959148" y="5382768"/>
            <a:ext cx="0" cy="1036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71" idx="1"/>
            <a:endCxn id="121" idx="0"/>
          </p:cNvCxnSpPr>
          <p:nvPr/>
        </p:nvCxnSpPr>
        <p:spPr>
          <a:xfrm>
            <a:off x="3505200" y="2237190"/>
            <a:ext cx="0" cy="488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1" idx="2"/>
            <a:endCxn id="125" idx="0"/>
          </p:cNvCxnSpPr>
          <p:nvPr/>
        </p:nvCxnSpPr>
        <p:spPr>
          <a:xfrm>
            <a:off x="3505200" y="2971800"/>
            <a:ext cx="0" cy="1158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5" idx="2"/>
            <a:endCxn id="126" idx="0"/>
          </p:cNvCxnSpPr>
          <p:nvPr/>
        </p:nvCxnSpPr>
        <p:spPr>
          <a:xfrm>
            <a:off x="3505200" y="3773424"/>
            <a:ext cx="0" cy="11277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6" idx="2"/>
            <a:endCxn id="127" idx="0"/>
          </p:cNvCxnSpPr>
          <p:nvPr/>
        </p:nvCxnSpPr>
        <p:spPr>
          <a:xfrm>
            <a:off x="3505200" y="4572000"/>
            <a:ext cx="0" cy="12496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27" idx="2"/>
            <a:endCxn id="128" idx="0"/>
          </p:cNvCxnSpPr>
          <p:nvPr/>
        </p:nvCxnSpPr>
        <p:spPr>
          <a:xfrm>
            <a:off x="3505200" y="5382768"/>
            <a:ext cx="0" cy="1036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0" idx="3"/>
            <a:endCxn id="66" idx="1"/>
          </p:cNvCxnSpPr>
          <p:nvPr/>
        </p:nvCxnSpPr>
        <p:spPr>
          <a:xfrm>
            <a:off x="2552792" y="1720465"/>
            <a:ext cx="35876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66" idx="3"/>
            <a:endCxn id="75" idx="1"/>
          </p:cNvCxnSpPr>
          <p:nvPr/>
        </p:nvCxnSpPr>
        <p:spPr>
          <a:xfrm>
            <a:off x="4098844" y="1720465"/>
            <a:ext cx="35876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75" idx="3"/>
            <a:endCxn id="80" idx="1"/>
          </p:cNvCxnSpPr>
          <p:nvPr/>
        </p:nvCxnSpPr>
        <p:spPr>
          <a:xfrm flipV="1">
            <a:off x="5644896" y="1700338"/>
            <a:ext cx="222504" cy="2012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5051252" y="2237190"/>
            <a:ext cx="0" cy="488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5051252" y="2971800"/>
            <a:ext cx="0" cy="1158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5051252" y="3773424"/>
            <a:ext cx="0" cy="11277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132" idx="0"/>
          </p:cNvCxnSpPr>
          <p:nvPr/>
        </p:nvCxnSpPr>
        <p:spPr>
          <a:xfrm>
            <a:off x="5051252" y="4572000"/>
            <a:ext cx="0" cy="12496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6638902" y="2971800"/>
            <a:ext cx="0" cy="1158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6638902" y="3773424"/>
            <a:ext cx="0" cy="11277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137" idx="0"/>
          </p:cNvCxnSpPr>
          <p:nvPr/>
        </p:nvCxnSpPr>
        <p:spPr>
          <a:xfrm>
            <a:off x="6638902" y="4572000"/>
            <a:ext cx="0" cy="12496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38" idx="0"/>
          </p:cNvCxnSpPr>
          <p:nvPr/>
        </p:nvCxnSpPr>
        <p:spPr>
          <a:xfrm>
            <a:off x="6638902" y="5382768"/>
            <a:ext cx="0" cy="1036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6638902" y="2237190"/>
            <a:ext cx="0" cy="488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Elbow Connector 158"/>
          <p:cNvCxnSpPr>
            <a:stCxn id="80" idx="3"/>
            <a:endCxn id="119" idx="0"/>
          </p:cNvCxnSpPr>
          <p:nvPr/>
        </p:nvCxnSpPr>
        <p:spPr>
          <a:xfrm>
            <a:off x="7410405" y="1700338"/>
            <a:ext cx="679842" cy="206394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32" idx="2"/>
            <a:endCxn id="133" idx="0"/>
          </p:cNvCxnSpPr>
          <p:nvPr/>
        </p:nvCxnSpPr>
        <p:spPr>
          <a:xfrm>
            <a:off x="5051252" y="5382768"/>
            <a:ext cx="0" cy="1036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13" idx="3"/>
            <a:endCxn id="66" idx="1"/>
          </p:cNvCxnSpPr>
          <p:nvPr/>
        </p:nvCxnSpPr>
        <p:spPr>
          <a:xfrm flipV="1">
            <a:off x="2473498" y="1720465"/>
            <a:ext cx="438058" cy="4108835"/>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4019550" y="1720465"/>
            <a:ext cx="438058" cy="4108835"/>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33" idx="3"/>
            <a:endCxn id="80" idx="1"/>
          </p:cNvCxnSpPr>
          <p:nvPr/>
        </p:nvCxnSpPr>
        <p:spPr>
          <a:xfrm flipV="1">
            <a:off x="5565602" y="1700338"/>
            <a:ext cx="301798" cy="4128962"/>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Elbow Connector 183"/>
          <p:cNvCxnSpPr>
            <a:stCxn id="138" idx="3"/>
            <a:endCxn id="119" idx="1"/>
          </p:cNvCxnSpPr>
          <p:nvPr/>
        </p:nvCxnSpPr>
        <p:spPr>
          <a:xfrm flipV="1">
            <a:off x="7153252" y="4107180"/>
            <a:ext cx="422645" cy="172212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19" idx="2"/>
          </p:cNvCxnSpPr>
          <p:nvPr/>
        </p:nvCxnSpPr>
        <p:spPr>
          <a:xfrm>
            <a:off x="8090247" y="4450080"/>
            <a:ext cx="0" cy="5897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103">
            <a:hlinkClick r:id="rId11" action="ppaction://hlinksldjump"/>
          </p:cNvPr>
          <p:cNvSpPr/>
          <p:nvPr/>
        </p:nvSpPr>
        <p:spPr>
          <a:xfrm>
            <a:off x="1444798" y="3886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8.4 Determine data to Be collected</a:t>
            </a:r>
          </a:p>
        </p:txBody>
      </p:sp>
      <p:sp>
        <p:nvSpPr>
          <p:cNvPr id="109" name="Rectangle 108">
            <a:hlinkClick r:id="rId12" action="ppaction://hlinksldjump"/>
          </p:cNvPr>
          <p:cNvSpPr/>
          <p:nvPr/>
        </p:nvSpPr>
        <p:spPr>
          <a:xfrm>
            <a:off x="1444798" y="469696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8.5 Conduct evaluation</a:t>
            </a:r>
            <a:endParaRPr lang="en-US" sz="800" dirty="0">
              <a:solidFill>
                <a:schemeClr val="tx1"/>
              </a:solidFill>
              <a:latin typeface="Arial" panose="020B0604020202020204" pitchFamily="34" charset="0"/>
              <a:cs typeface="Arial" panose="020B0604020202020204" pitchFamily="34" charset="0"/>
            </a:endParaRPr>
          </a:p>
        </p:txBody>
      </p:sp>
      <p:sp>
        <p:nvSpPr>
          <p:cNvPr id="126" name="Rectangle 125">
            <a:hlinkClick r:id="rId11" action="ppaction://hlinksldjump"/>
          </p:cNvPr>
          <p:cNvSpPr/>
          <p:nvPr/>
        </p:nvSpPr>
        <p:spPr>
          <a:xfrm>
            <a:off x="2990850" y="3886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8.10 </a:t>
            </a:r>
            <a:r>
              <a:rPr lang="en-US" sz="800" dirty="0">
                <a:solidFill>
                  <a:schemeClr val="tx1"/>
                </a:solidFill>
                <a:latin typeface="Arial" panose="020B0604020202020204" pitchFamily="34" charset="0"/>
                <a:cs typeface="Arial" panose="020B0604020202020204" pitchFamily="34" charset="0"/>
              </a:rPr>
              <a:t>Determine data to Be collected</a:t>
            </a:r>
          </a:p>
        </p:txBody>
      </p:sp>
      <p:sp>
        <p:nvSpPr>
          <p:cNvPr id="127" name="Rectangle 126">
            <a:hlinkClick r:id="rId12" action="ppaction://hlinksldjump"/>
          </p:cNvPr>
          <p:cNvSpPr/>
          <p:nvPr/>
        </p:nvSpPr>
        <p:spPr>
          <a:xfrm>
            <a:off x="2990850" y="469696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8.11 Conduct evaluation</a:t>
            </a:r>
            <a:endParaRPr lang="en-US" sz="800" dirty="0">
              <a:solidFill>
                <a:schemeClr val="tx1"/>
              </a:solidFill>
              <a:latin typeface="Arial" panose="020B0604020202020204" pitchFamily="34" charset="0"/>
              <a:cs typeface="Arial" panose="020B0604020202020204" pitchFamily="34" charset="0"/>
            </a:endParaRPr>
          </a:p>
        </p:txBody>
      </p:sp>
      <p:sp>
        <p:nvSpPr>
          <p:cNvPr id="131" name="Rectangle 130">
            <a:hlinkClick r:id="rId11" action="ppaction://hlinksldjump"/>
          </p:cNvPr>
          <p:cNvSpPr/>
          <p:nvPr/>
        </p:nvSpPr>
        <p:spPr>
          <a:xfrm>
            <a:off x="4536902" y="3886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8.16 </a:t>
            </a:r>
            <a:r>
              <a:rPr lang="en-US" sz="800" dirty="0">
                <a:solidFill>
                  <a:schemeClr val="tx1"/>
                </a:solidFill>
                <a:latin typeface="Arial" panose="020B0604020202020204" pitchFamily="34" charset="0"/>
                <a:cs typeface="Arial" panose="020B0604020202020204" pitchFamily="34" charset="0"/>
              </a:rPr>
              <a:t>Determine data to Be collected</a:t>
            </a:r>
          </a:p>
        </p:txBody>
      </p:sp>
      <p:sp>
        <p:nvSpPr>
          <p:cNvPr id="132" name="Rectangle 131">
            <a:hlinkClick r:id="rId12" action="ppaction://hlinksldjump"/>
          </p:cNvPr>
          <p:cNvSpPr/>
          <p:nvPr/>
        </p:nvSpPr>
        <p:spPr>
          <a:xfrm>
            <a:off x="4536902" y="469696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8.17 Conduct evaluation</a:t>
            </a:r>
            <a:endParaRPr lang="en-US" sz="800" dirty="0">
              <a:solidFill>
                <a:schemeClr val="tx1"/>
              </a:solidFill>
              <a:latin typeface="Arial" panose="020B0604020202020204" pitchFamily="34" charset="0"/>
              <a:cs typeface="Arial" panose="020B0604020202020204" pitchFamily="34" charset="0"/>
            </a:endParaRPr>
          </a:p>
        </p:txBody>
      </p:sp>
      <p:sp>
        <p:nvSpPr>
          <p:cNvPr id="136" name="Rectangle 135">
            <a:hlinkClick r:id="rId11" action="ppaction://hlinksldjump"/>
          </p:cNvPr>
          <p:cNvSpPr/>
          <p:nvPr/>
        </p:nvSpPr>
        <p:spPr>
          <a:xfrm>
            <a:off x="6124552" y="38862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8.22 </a:t>
            </a:r>
            <a:r>
              <a:rPr lang="en-US" sz="800" dirty="0">
                <a:solidFill>
                  <a:schemeClr val="tx1"/>
                </a:solidFill>
                <a:latin typeface="Arial" panose="020B0604020202020204" pitchFamily="34" charset="0"/>
                <a:cs typeface="Arial" panose="020B0604020202020204" pitchFamily="34" charset="0"/>
              </a:rPr>
              <a:t>Determine data to Be collected</a:t>
            </a:r>
          </a:p>
        </p:txBody>
      </p:sp>
      <p:sp>
        <p:nvSpPr>
          <p:cNvPr id="137" name="Rectangle 136">
            <a:hlinkClick r:id="rId12" action="ppaction://hlinksldjump"/>
          </p:cNvPr>
          <p:cNvSpPr/>
          <p:nvPr/>
        </p:nvSpPr>
        <p:spPr>
          <a:xfrm>
            <a:off x="6124552" y="4696968"/>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solidFill>
                  <a:schemeClr val="tx1"/>
                </a:solidFill>
                <a:latin typeface="Arial" panose="020B0604020202020204" pitchFamily="34" charset="0"/>
                <a:cs typeface="Arial" panose="020B0604020202020204" pitchFamily="34" charset="0"/>
              </a:rPr>
              <a:t>8.23 Conduct evaluation</a:t>
            </a:r>
            <a:endParaRPr lang="en-US" sz="800" dirty="0">
              <a:solidFill>
                <a:schemeClr val="tx1"/>
              </a:solidFill>
              <a:latin typeface="Arial" panose="020B0604020202020204" pitchFamily="34" charset="0"/>
              <a:cs typeface="Arial" panose="020B0604020202020204" pitchFamily="34" charset="0"/>
            </a:endParaRPr>
          </a:p>
        </p:txBody>
      </p:sp>
      <p:sp>
        <p:nvSpPr>
          <p:cNvPr id="96" name="TextBox 95">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9" name="Rectangle 118">
            <a:hlinkClick r:id="rId14" action="ppaction://hlinksldjump"/>
          </p:cNvPr>
          <p:cNvSpPr/>
          <p:nvPr/>
        </p:nvSpPr>
        <p:spPr>
          <a:xfrm>
            <a:off x="7575897" y="376428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8.25 Create Formative Evaluation Report</a:t>
            </a:r>
          </a:p>
        </p:txBody>
      </p:sp>
      <p:cxnSp>
        <p:nvCxnSpPr>
          <p:cNvPr id="106" name="Straight Arrow Connector 105"/>
          <p:cNvCxnSpPr>
            <a:stCxn id="42" idx="3"/>
            <a:endCxn id="30" idx="1"/>
          </p:cNvCxnSpPr>
          <p:nvPr/>
        </p:nvCxnSpPr>
        <p:spPr>
          <a:xfrm>
            <a:off x="1143000" y="1720465"/>
            <a:ext cx="22250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Oval 169">
            <a:hlinkClick r:id="rId6" action="ppaction://hlinksldjump"/>
          </p:cNvPr>
          <p:cNvSpPr/>
          <p:nvPr/>
        </p:nvSpPr>
        <p:spPr>
          <a:xfrm>
            <a:off x="2353477" y="163420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1" name="Oval 170">
            <a:hlinkClick r:id="rId7" action="ppaction://hlinksldjump"/>
          </p:cNvPr>
          <p:cNvSpPr/>
          <p:nvPr/>
        </p:nvSpPr>
        <p:spPr>
          <a:xfrm>
            <a:off x="3886200" y="1644265"/>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2" name="Oval 171">
            <a:hlinkClick r:id="rId8" action="ppaction://hlinksldjump"/>
          </p:cNvPr>
          <p:cNvSpPr/>
          <p:nvPr/>
        </p:nvSpPr>
        <p:spPr>
          <a:xfrm>
            <a:off x="5430982" y="1634201"/>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3" name="Oval 172">
            <a:hlinkClick r:id="rId9" action="ppaction://hlinksldjump"/>
          </p:cNvPr>
          <p:cNvSpPr/>
          <p:nvPr/>
        </p:nvSpPr>
        <p:spPr>
          <a:xfrm>
            <a:off x="7184067" y="1624137"/>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4" name="Oval 173">
            <a:hlinkClick r:id="rId14" action="ppaction://hlinksldjump"/>
          </p:cNvPr>
          <p:cNvSpPr/>
          <p:nvPr/>
        </p:nvSpPr>
        <p:spPr>
          <a:xfrm>
            <a:off x="8451773" y="3764819"/>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5" name="Oval 174">
            <a:hlinkClick r:id="rId12" action="ppaction://hlinksldjump"/>
          </p:cNvPr>
          <p:cNvSpPr/>
          <p:nvPr/>
        </p:nvSpPr>
        <p:spPr>
          <a:xfrm>
            <a:off x="2310736" y="469696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76" name="Oval 175">
            <a:hlinkClick r:id="rId12" action="ppaction://hlinksldjump"/>
          </p:cNvPr>
          <p:cNvSpPr/>
          <p:nvPr/>
        </p:nvSpPr>
        <p:spPr>
          <a:xfrm>
            <a:off x="3873025" y="469696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80" name="Oval 179">
            <a:hlinkClick r:id="rId12" action="ppaction://hlinksldjump"/>
          </p:cNvPr>
          <p:cNvSpPr/>
          <p:nvPr/>
        </p:nvSpPr>
        <p:spPr>
          <a:xfrm>
            <a:off x="5413202" y="469696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81" name="Oval 180">
            <a:hlinkClick r:id="rId12" action="ppaction://hlinksldjump"/>
          </p:cNvPr>
          <p:cNvSpPr/>
          <p:nvPr/>
        </p:nvSpPr>
        <p:spPr>
          <a:xfrm>
            <a:off x="6987295" y="4696968"/>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82" name="Oval 181">
            <a:hlinkClick r:id="rId11" action="ppaction://hlinksldjump"/>
          </p:cNvPr>
          <p:cNvSpPr/>
          <p:nvPr/>
        </p:nvSpPr>
        <p:spPr>
          <a:xfrm>
            <a:off x="2321098" y="387941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83" name="Oval 182">
            <a:hlinkClick r:id="rId11" action="ppaction://hlinksldjump"/>
          </p:cNvPr>
          <p:cNvSpPr/>
          <p:nvPr/>
        </p:nvSpPr>
        <p:spPr>
          <a:xfrm>
            <a:off x="3871155" y="387941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85" name="Oval 184">
            <a:hlinkClick r:id="rId11" action="ppaction://hlinksldjump"/>
          </p:cNvPr>
          <p:cNvSpPr/>
          <p:nvPr/>
        </p:nvSpPr>
        <p:spPr>
          <a:xfrm>
            <a:off x="5420169" y="387941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186" name="Oval 185">
            <a:hlinkClick r:id="rId11" action="ppaction://hlinksldjump"/>
          </p:cNvPr>
          <p:cNvSpPr/>
          <p:nvPr/>
        </p:nvSpPr>
        <p:spPr>
          <a:xfrm>
            <a:off x="6985315" y="387941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74757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Revise instructional [or PS] materials</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5240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590550" y="2714244"/>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92" name="Rectangle 91"/>
          <p:cNvSpPr/>
          <p:nvPr/>
        </p:nvSpPr>
        <p:spPr>
          <a:xfrm>
            <a:off x="19050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9.2 Summarize pretest and posttest formative evaluation data</a:t>
            </a:r>
          </a:p>
        </p:txBody>
      </p:sp>
      <p:sp>
        <p:nvSpPr>
          <p:cNvPr id="49" name="Flowchart: Off-page Connector 137">
            <a:hlinkClick r:id="rId6" action="ppaction://hlinksldjump"/>
          </p:cNvPr>
          <p:cNvSpPr/>
          <p:nvPr/>
        </p:nvSpPr>
        <p:spPr>
          <a:xfrm>
            <a:off x="7546894" y="4648200"/>
            <a:ext cx="641512" cy="5905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0 w 10000"/>
              <a:gd name="connsiteY4" fmla="*/ 8000 h 11711"/>
              <a:gd name="connsiteX5" fmla="*/ 0 w 10000"/>
              <a:gd name="connsiteY5" fmla="*/ 0 h 11711"/>
              <a:gd name="connsiteX0" fmla="*/ 0 w 10000"/>
              <a:gd name="connsiteY0" fmla="*/ 0 h 11711"/>
              <a:gd name="connsiteX1" fmla="*/ 10000 w 10000"/>
              <a:gd name="connsiteY1" fmla="*/ 0 h 11711"/>
              <a:gd name="connsiteX2" fmla="*/ 10000 w 10000"/>
              <a:gd name="connsiteY2" fmla="*/ 8000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5923 h 11711"/>
              <a:gd name="connsiteX3" fmla="*/ 5000 w 10000"/>
              <a:gd name="connsiteY3" fmla="*/ 11711 h 11711"/>
              <a:gd name="connsiteX4" fmla="*/ 120 w 10000"/>
              <a:gd name="connsiteY4" fmla="*/ 5923 h 11711"/>
              <a:gd name="connsiteX5" fmla="*/ 0 w 10000"/>
              <a:gd name="connsiteY5" fmla="*/ 0 h 11711"/>
              <a:gd name="connsiteX0" fmla="*/ 0 w 10000"/>
              <a:gd name="connsiteY0" fmla="*/ 0 h 11711"/>
              <a:gd name="connsiteX1" fmla="*/ 10000 w 10000"/>
              <a:gd name="connsiteY1" fmla="*/ 0 h 11711"/>
              <a:gd name="connsiteX2" fmla="*/ 10000 w 10000"/>
              <a:gd name="connsiteY2" fmla="*/ 6045 h 11711"/>
              <a:gd name="connsiteX3" fmla="*/ 5000 w 10000"/>
              <a:gd name="connsiteY3" fmla="*/ 11711 h 11711"/>
              <a:gd name="connsiteX4" fmla="*/ 120 w 10000"/>
              <a:gd name="connsiteY4" fmla="*/ 5923 h 11711"/>
              <a:gd name="connsiteX5" fmla="*/ 0 w 10000"/>
              <a:gd name="connsiteY5" fmla="*/ 0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711">
                <a:moveTo>
                  <a:pt x="0" y="0"/>
                </a:moveTo>
                <a:lnTo>
                  <a:pt x="10000" y="0"/>
                </a:lnTo>
                <a:lnTo>
                  <a:pt x="10000" y="6045"/>
                </a:lnTo>
                <a:lnTo>
                  <a:pt x="5000" y="11711"/>
                </a:lnTo>
                <a:lnTo>
                  <a:pt x="120" y="5923"/>
                </a:lnTo>
                <a:lnTo>
                  <a:pt x="0"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Go to </a:t>
            </a:r>
            <a:r>
              <a:rPr lang="en-US" sz="800" dirty="0" smtClean="0">
                <a:solidFill>
                  <a:schemeClr val="tx1"/>
                </a:solidFill>
                <a:latin typeface="Arial" panose="020B0604020202020204" pitchFamily="34" charset="0"/>
                <a:cs typeface="Arial" panose="020B0604020202020204" pitchFamily="34" charset="0"/>
              </a:rPr>
              <a:t>10.</a:t>
            </a:r>
            <a:endParaRPr lang="en-US" sz="800" dirty="0">
              <a:solidFill>
                <a:schemeClr val="tx1"/>
              </a:solidFill>
              <a:latin typeface="Arial" panose="020B0604020202020204" pitchFamily="34" charset="0"/>
              <a:cs typeface="Arial" panose="020B0604020202020204" pitchFamily="34" charset="0"/>
            </a:endParaRPr>
          </a:p>
        </p:txBody>
      </p:sp>
      <p:sp>
        <p:nvSpPr>
          <p:cNvPr id="73" name="Rectangle 72"/>
          <p:cNvSpPr/>
          <p:nvPr/>
        </p:nvSpPr>
        <p:spPr>
          <a:xfrm>
            <a:off x="32766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9.3 Summarize instructional strategy formative evaluation data</a:t>
            </a:r>
          </a:p>
        </p:txBody>
      </p:sp>
      <p:cxnSp>
        <p:nvCxnSpPr>
          <p:cNvPr id="74" name="Straight Arrow Connector 73"/>
          <p:cNvCxnSpPr>
            <a:stCxn id="92" idx="3"/>
            <a:endCxn id="73" idx="1"/>
          </p:cNvCxnSpPr>
          <p:nvPr/>
        </p:nvCxnSpPr>
        <p:spPr>
          <a:xfrm>
            <a:off x="2933700" y="36520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6101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9.4 Summarize procedures and implementation formative evaluation data</a:t>
            </a:r>
          </a:p>
        </p:txBody>
      </p:sp>
      <p:cxnSp>
        <p:nvCxnSpPr>
          <p:cNvPr id="85" name="Straight Arrow Connector 84"/>
          <p:cNvCxnSpPr>
            <a:stCxn id="73" idx="3"/>
            <a:endCxn id="84" idx="1"/>
          </p:cNvCxnSpPr>
          <p:nvPr/>
        </p:nvCxnSpPr>
        <p:spPr>
          <a:xfrm>
            <a:off x="4305300" y="3652075"/>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a:hlinkClick r:id="rId7" action="ppaction://hlinksldjump"/>
          </p:cNvPr>
          <p:cNvSpPr/>
          <p:nvPr/>
        </p:nvSpPr>
        <p:spPr>
          <a:xfrm>
            <a:off x="59817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9.5 Develop materials revision analysis table</a:t>
            </a:r>
          </a:p>
        </p:txBody>
      </p:sp>
      <p:sp>
        <p:nvSpPr>
          <p:cNvPr id="53" name="Rectangle 52"/>
          <p:cNvSpPr/>
          <p:nvPr/>
        </p:nvSpPr>
        <p:spPr>
          <a:xfrm>
            <a:off x="73533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9.6 Revise materials appropriately</a:t>
            </a:r>
          </a:p>
        </p:txBody>
      </p:sp>
      <p:cxnSp>
        <p:nvCxnSpPr>
          <p:cNvPr id="54" name="Straight Arrow Connector 53"/>
          <p:cNvCxnSpPr>
            <a:stCxn id="84" idx="3"/>
            <a:endCxn id="51" idx="1"/>
          </p:cNvCxnSpPr>
          <p:nvPr/>
        </p:nvCxnSpPr>
        <p:spPr>
          <a:xfrm>
            <a:off x="5638800" y="36520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53" idx="1"/>
          </p:cNvCxnSpPr>
          <p:nvPr/>
        </p:nvCxnSpPr>
        <p:spPr>
          <a:xfrm>
            <a:off x="7010400" y="36520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2"/>
          </p:cNvCxnSpPr>
          <p:nvPr/>
        </p:nvCxnSpPr>
        <p:spPr>
          <a:xfrm>
            <a:off x="7867650" y="3994975"/>
            <a:ext cx="0" cy="65322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2" idx="2"/>
            <a:endCxn id="22" idx="0"/>
          </p:cNvCxnSpPr>
          <p:nvPr/>
        </p:nvCxnSpPr>
        <p:spPr>
          <a:xfrm>
            <a:off x="971550" y="2942844"/>
            <a:ext cx="0" cy="36633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7200" y="33091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9.1 Summarize entry behavior formative evaluation data</a:t>
            </a:r>
          </a:p>
        </p:txBody>
      </p:sp>
      <p:cxnSp>
        <p:nvCxnSpPr>
          <p:cNvPr id="26" name="Straight Arrow Connector 25"/>
          <p:cNvCxnSpPr>
            <a:stCxn id="22" idx="3"/>
            <a:endCxn id="92" idx="1"/>
          </p:cNvCxnSpPr>
          <p:nvPr/>
        </p:nvCxnSpPr>
        <p:spPr>
          <a:xfrm>
            <a:off x="1485900" y="3652075"/>
            <a:ext cx="4191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33" name="Oval 32">
            <a:hlinkClick r:id="rId7" action="ppaction://hlinksldjump"/>
          </p:cNvPr>
          <p:cNvSpPr/>
          <p:nvPr/>
        </p:nvSpPr>
        <p:spPr>
          <a:xfrm>
            <a:off x="6832942" y="332049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573109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315200" y="2971800"/>
            <a:ext cx="1371600" cy="1143000"/>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Field Trial Phase</a:t>
            </a:r>
          </a:p>
        </p:txBody>
      </p:sp>
      <p:sp>
        <p:nvSpPr>
          <p:cNvPr id="61" name="Rectangle 60"/>
          <p:cNvSpPr/>
          <p:nvPr/>
        </p:nvSpPr>
        <p:spPr>
          <a:xfrm>
            <a:off x="282657" y="2991897"/>
            <a:ext cx="6880143" cy="2723103"/>
          </a:xfrm>
          <a:prstGeom prst="rect">
            <a:avLst/>
          </a:prstGeom>
          <a:solidFill>
            <a:srgbClr val="FEE2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prstTxWarp prst="textNoShape">
              <a:avLst/>
            </a:prstTxWarp>
            <a:noAutofit/>
          </a:bodyPr>
          <a:lstStyle/>
          <a:p>
            <a:pPr algn="r"/>
            <a:endParaRPr lang="en-US" sz="1200" dirty="0" smtClean="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smtClean="0"/>
              <a:t>10. Design and conduct summative evaluation</a:t>
            </a:r>
            <a:endParaRPr lang="en-US" dirty="0"/>
          </a:p>
        </p:txBody>
      </p:sp>
      <p:sp>
        <p:nvSpPr>
          <p:cNvPr id="18" name="TextBox 17">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27" name="TextBox 26">
            <a:hlinkClick r:id="rId3" action="ppaction://hlinksldjump"/>
          </p:cNvPr>
          <p:cNvSpPr txBox="1"/>
          <p:nvPr/>
        </p:nvSpPr>
        <p:spPr>
          <a:xfrm>
            <a:off x="914400" y="6400800"/>
            <a:ext cx="1444707"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a:t>
            </a:r>
            <a:r>
              <a:rPr lang="en-US" u="sng" dirty="0" smtClean="0">
                <a:solidFill>
                  <a:schemeClr val="accent2">
                    <a:lumMod val="50000"/>
                  </a:schemeClr>
                </a:solidFill>
                <a:latin typeface="Arial" panose="020B0604020202020204" pitchFamily="34" charset="0"/>
                <a:cs typeface="Arial" panose="020B0604020202020204" pitchFamily="34" charset="0"/>
              </a:rPr>
              <a:t>chart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28" name="TextBox 27">
            <a:hlinkClick r:id="rId5" action="ppaction://hlinksldjump"/>
          </p:cNvPr>
          <p:cNvSpPr txBox="1"/>
          <p:nvPr/>
        </p:nvSpPr>
        <p:spPr>
          <a:xfrm>
            <a:off x="2438400" y="6400800"/>
            <a:ext cx="17526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Outline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42" name="Flowchart: Terminator 41"/>
          <p:cNvSpPr/>
          <p:nvPr/>
        </p:nvSpPr>
        <p:spPr>
          <a:xfrm>
            <a:off x="537210" y="1456492"/>
            <a:ext cx="762000" cy="2286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Start</a:t>
            </a:r>
            <a:endParaRPr lang="en-US" sz="1200" dirty="0">
              <a:solidFill>
                <a:schemeClr val="tx1"/>
              </a:solidFill>
              <a:latin typeface="Arial" panose="020B0604020202020204" pitchFamily="34" charset="0"/>
              <a:cs typeface="Arial" panose="020B0604020202020204" pitchFamily="34" charset="0"/>
            </a:endParaRPr>
          </a:p>
        </p:txBody>
      </p:sp>
      <p:sp>
        <p:nvSpPr>
          <p:cNvPr id="73" name="Rectangle 72"/>
          <p:cNvSpPr/>
          <p:nvPr/>
        </p:nvSpPr>
        <p:spPr>
          <a:xfrm>
            <a:off x="3128727" y="31567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10.5 Evaluate completeness and accuracy of content</a:t>
            </a:r>
          </a:p>
        </p:txBody>
      </p:sp>
      <p:cxnSp>
        <p:nvCxnSpPr>
          <p:cNvPr id="74" name="Straight Arrow Connector 73"/>
          <p:cNvCxnSpPr>
            <a:endCxn id="73" idx="1"/>
          </p:cNvCxnSpPr>
          <p:nvPr/>
        </p:nvCxnSpPr>
        <p:spPr>
          <a:xfrm>
            <a:off x="2785827" y="3499675"/>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3" idx="3"/>
            <a:endCxn id="24" idx="1"/>
          </p:cNvCxnSpPr>
          <p:nvPr/>
        </p:nvCxnSpPr>
        <p:spPr>
          <a:xfrm>
            <a:off x="4157427" y="3499675"/>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932125" y="31567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10.7 Evaluate for quality of instructional strategies</a:t>
            </a:r>
          </a:p>
        </p:txBody>
      </p:sp>
      <p:cxnSp>
        <p:nvCxnSpPr>
          <p:cNvPr id="54" name="Straight Arrow Connector 53"/>
          <p:cNvCxnSpPr>
            <a:stCxn id="24" idx="3"/>
            <a:endCxn id="51" idx="1"/>
          </p:cNvCxnSpPr>
          <p:nvPr/>
        </p:nvCxnSpPr>
        <p:spPr>
          <a:xfrm>
            <a:off x="5649515" y="3499675"/>
            <a:ext cx="28261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5057" y="3156775"/>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10.3 Evaluate congruence between instructional needs of organization and instructional goals</a:t>
            </a:r>
          </a:p>
        </p:txBody>
      </p:sp>
      <p:cxnSp>
        <p:nvCxnSpPr>
          <p:cNvPr id="26" name="Straight Arrow Connector 25"/>
          <p:cNvCxnSpPr>
            <a:stCxn id="22" idx="3"/>
            <a:endCxn id="23" idx="1"/>
          </p:cNvCxnSpPr>
          <p:nvPr/>
        </p:nvCxnSpPr>
        <p:spPr>
          <a:xfrm>
            <a:off x="1463757" y="3499675"/>
            <a:ext cx="2667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Diamond 22"/>
          <p:cNvSpPr/>
          <p:nvPr/>
        </p:nvSpPr>
        <p:spPr>
          <a:xfrm>
            <a:off x="1730457" y="303866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10.4 Materials acceptable?</a:t>
            </a:r>
          </a:p>
        </p:txBody>
      </p:sp>
      <p:sp>
        <p:nvSpPr>
          <p:cNvPr id="24" name="Diamond 23"/>
          <p:cNvSpPr/>
          <p:nvPr/>
        </p:nvSpPr>
        <p:spPr>
          <a:xfrm>
            <a:off x="4462227" y="3038665"/>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10.6 Materials acceptable?</a:t>
            </a:r>
          </a:p>
        </p:txBody>
      </p:sp>
      <p:sp>
        <p:nvSpPr>
          <p:cNvPr id="30" name="Diamond 29"/>
          <p:cNvSpPr/>
          <p:nvPr/>
        </p:nvSpPr>
        <p:spPr>
          <a:xfrm>
            <a:off x="365623" y="1897380"/>
            <a:ext cx="1187288" cy="922020"/>
          </a:xfrm>
          <a:prstGeom prst="diamond">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 Solution involves </a:t>
            </a:r>
            <a:r>
              <a:rPr lang="en-US" sz="800" dirty="0" smtClean="0">
                <a:solidFill>
                  <a:schemeClr val="tx1"/>
                </a:solidFill>
                <a:latin typeface="Arial" panose="020B0604020202020204" pitchFamily="34" charset="0"/>
                <a:cs typeface="Arial" panose="020B0604020202020204" pitchFamily="34" charset="0"/>
              </a:rPr>
              <a:t>PS elements? (ADL)</a:t>
            </a:r>
            <a:endParaRPr lang="en-US" sz="800" dirty="0">
              <a:solidFill>
                <a:schemeClr val="tx1"/>
              </a:solidFill>
              <a:latin typeface="Arial" panose="020B0604020202020204" pitchFamily="34" charset="0"/>
              <a:cs typeface="Arial" panose="020B0604020202020204" pitchFamily="34" charset="0"/>
            </a:endParaRPr>
          </a:p>
        </p:txBody>
      </p:sp>
      <p:sp>
        <p:nvSpPr>
          <p:cNvPr id="32" name="Rectangle 31">
            <a:hlinkClick r:id="rId6" action="ppaction://hlinksldjump"/>
          </p:cNvPr>
          <p:cNvSpPr/>
          <p:nvPr/>
        </p:nvSpPr>
        <p:spPr>
          <a:xfrm>
            <a:off x="2095500" y="2031802"/>
            <a:ext cx="1028700" cy="685800"/>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10.2 Evaluate PS elements in terms of impact on performance and organization (</a:t>
            </a:r>
            <a:r>
              <a:rPr lang="en-US" sz="700" dirty="0" smtClean="0">
                <a:solidFill>
                  <a:schemeClr val="tx1"/>
                </a:solidFill>
                <a:latin typeface="Arial" panose="020B0604020202020204" pitchFamily="34" charset="0"/>
                <a:cs typeface="Arial" panose="020B0604020202020204" pitchFamily="34" charset="0"/>
              </a:rPr>
              <a:t>Rosenberg, 2014</a:t>
            </a:r>
            <a:r>
              <a:rPr lang="en-US" sz="700" dirty="0">
                <a:solidFill>
                  <a:schemeClr val="tx1"/>
                </a:solidFill>
                <a:latin typeface="Arial" panose="020B0604020202020204" pitchFamily="34" charset="0"/>
                <a:cs typeface="Arial" panose="020B0604020202020204" pitchFamily="34" charset="0"/>
              </a:rPr>
              <a:t>)</a:t>
            </a:r>
          </a:p>
        </p:txBody>
      </p:sp>
      <p:cxnSp>
        <p:nvCxnSpPr>
          <p:cNvPr id="33" name="Straight Arrow Connector 32"/>
          <p:cNvCxnSpPr>
            <a:endCxn id="32" idx="1"/>
          </p:cNvCxnSpPr>
          <p:nvPr/>
        </p:nvCxnSpPr>
        <p:spPr>
          <a:xfrm>
            <a:off x="1511092" y="2374702"/>
            <a:ext cx="58440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2" idx="0"/>
          </p:cNvCxnSpPr>
          <p:nvPr/>
        </p:nvCxnSpPr>
        <p:spPr>
          <a:xfrm>
            <a:off x="949407" y="2827020"/>
            <a:ext cx="0" cy="32975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61735" y="2159258"/>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40" name="TextBox 39"/>
          <p:cNvSpPr txBox="1"/>
          <p:nvPr/>
        </p:nvSpPr>
        <p:spPr>
          <a:xfrm>
            <a:off x="912831" y="28194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43" name="Rectangle 42"/>
          <p:cNvSpPr/>
          <p:nvPr/>
        </p:nvSpPr>
        <p:spPr>
          <a:xfrm>
            <a:off x="1808089" y="468249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700" dirty="0">
                <a:solidFill>
                  <a:schemeClr val="tx1"/>
                </a:solidFill>
                <a:latin typeface="Arial" panose="020B0604020202020204" pitchFamily="34" charset="0"/>
                <a:cs typeface="Arial" panose="020B0604020202020204" pitchFamily="34" charset="0"/>
              </a:rPr>
              <a:t>10.9 Evaluate for convenience, durability, cost-effectiveness, and satisfactoriness for users</a:t>
            </a:r>
          </a:p>
        </p:txBody>
      </p:sp>
      <p:cxnSp>
        <p:nvCxnSpPr>
          <p:cNvPr id="44" name="Straight Arrow Connector 43"/>
          <p:cNvCxnSpPr>
            <a:endCxn id="43" idx="1"/>
          </p:cNvCxnSpPr>
          <p:nvPr/>
        </p:nvCxnSpPr>
        <p:spPr>
          <a:xfrm>
            <a:off x="1465189" y="5025390"/>
            <a:ext cx="3429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3" idx="3"/>
            <a:endCxn id="50" idx="1"/>
          </p:cNvCxnSpPr>
          <p:nvPr/>
        </p:nvCxnSpPr>
        <p:spPr>
          <a:xfrm>
            <a:off x="2836789" y="5025390"/>
            <a:ext cx="3048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611487" y="468249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10.11 Evaluate for experiences of other organizations using the materials</a:t>
            </a:r>
          </a:p>
        </p:txBody>
      </p:sp>
      <p:cxnSp>
        <p:nvCxnSpPr>
          <p:cNvPr id="47" name="Straight Arrow Connector 46"/>
          <p:cNvCxnSpPr>
            <a:stCxn id="50" idx="3"/>
            <a:endCxn id="46" idx="1"/>
          </p:cNvCxnSpPr>
          <p:nvPr/>
        </p:nvCxnSpPr>
        <p:spPr>
          <a:xfrm>
            <a:off x="4328877" y="5025390"/>
            <a:ext cx="28261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Diamond 47"/>
          <p:cNvSpPr/>
          <p:nvPr/>
        </p:nvSpPr>
        <p:spPr>
          <a:xfrm>
            <a:off x="409819" y="4564380"/>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10.8 Materials acceptable?</a:t>
            </a:r>
          </a:p>
        </p:txBody>
      </p:sp>
      <p:sp>
        <p:nvSpPr>
          <p:cNvPr id="50" name="Diamond 49"/>
          <p:cNvSpPr/>
          <p:nvPr/>
        </p:nvSpPr>
        <p:spPr>
          <a:xfrm>
            <a:off x="3141589" y="4564380"/>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10.10 Materials acceptable?</a:t>
            </a:r>
          </a:p>
        </p:txBody>
      </p:sp>
      <p:sp>
        <p:nvSpPr>
          <p:cNvPr id="52" name="Diamond 51"/>
          <p:cNvSpPr/>
          <p:nvPr/>
        </p:nvSpPr>
        <p:spPr>
          <a:xfrm>
            <a:off x="5901645" y="4564380"/>
            <a:ext cx="1187288" cy="922020"/>
          </a:xfrm>
          <a:prstGeom prst="diamond">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10.12 Materials acceptable?</a:t>
            </a:r>
          </a:p>
        </p:txBody>
      </p:sp>
      <p:cxnSp>
        <p:nvCxnSpPr>
          <p:cNvPr id="56" name="Straight Arrow Connector 55"/>
          <p:cNvCxnSpPr>
            <a:stCxn id="46" idx="3"/>
            <a:endCxn id="52" idx="1"/>
          </p:cNvCxnSpPr>
          <p:nvPr/>
        </p:nvCxnSpPr>
        <p:spPr>
          <a:xfrm>
            <a:off x="5640187" y="5025390"/>
            <a:ext cx="26145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494349" y="55626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10.15 Recommend materials not be implemented further (revise, replace, or drop)</a:t>
            </a:r>
          </a:p>
        </p:txBody>
      </p:sp>
      <p:cxnSp>
        <p:nvCxnSpPr>
          <p:cNvPr id="63" name="Straight Arrow Connector 62"/>
          <p:cNvCxnSpPr>
            <a:stCxn id="42" idx="2"/>
          </p:cNvCxnSpPr>
          <p:nvPr/>
        </p:nvCxnSpPr>
        <p:spPr>
          <a:xfrm flipH="1">
            <a:off x="917448" y="1685092"/>
            <a:ext cx="762" cy="2286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52" idx="3"/>
            <a:endCxn id="57" idx="1"/>
          </p:cNvCxnSpPr>
          <p:nvPr/>
        </p:nvCxnSpPr>
        <p:spPr>
          <a:xfrm flipV="1">
            <a:off x="7088933" y="3640442"/>
            <a:ext cx="397718" cy="1384948"/>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51" idx="2"/>
            <a:endCxn id="48" idx="0"/>
          </p:cNvCxnSpPr>
          <p:nvPr/>
        </p:nvCxnSpPr>
        <p:spPr>
          <a:xfrm rot="5400000">
            <a:off x="3364067" y="1481971"/>
            <a:ext cx="721805" cy="5443012"/>
          </a:xfrm>
          <a:prstGeom prst="bentConnector3">
            <a:avLst>
              <a:gd name="adj1" fmla="val 6900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24" idx="2"/>
          </p:cNvCxnSpPr>
          <p:nvPr/>
        </p:nvCxnSpPr>
        <p:spPr>
          <a:xfrm>
            <a:off x="5055871" y="3960685"/>
            <a:ext cx="0" cy="19134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52400" y="4158411"/>
            <a:ext cx="490347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52400" y="4162103"/>
            <a:ext cx="0" cy="174339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60" idx="1"/>
          </p:cNvCxnSpPr>
          <p:nvPr/>
        </p:nvCxnSpPr>
        <p:spPr>
          <a:xfrm>
            <a:off x="152400" y="5905500"/>
            <a:ext cx="734194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Flowchart: Terminator 133"/>
          <p:cNvSpPr/>
          <p:nvPr/>
        </p:nvSpPr>
        <p:spPr>
          <a:xfrm>
            <a:off x="7391400" y="2225576"/>
            <a:ext cx="1245949" cy="342900"/>
          </a:xfrm>
          <a:prstGeom prst="flowChartTermina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latin typeface="Arial" panose="020B0604020202020204" pitchFamily="34" charset="0"/>
                <a:cs typeface="Arial" panose="020B0604020202020204" pitchFamily="34" charset="0"/>
              </a:rPr>
              <a:t>End design process</a:t>
            </a:r>
            <a:endParaRPr lang="en-US" sz="1200" dirty="0">
              <a:solidFill>
                <a:schemeClr val="tx1"/>
              </a:solidFill>
              <a:latin typeface="Arial" panose="020B0604020202020204" pitchFamily="34" charset="0"/>
              <a:cs typeface="Arial" panose="020B0604020202020204" pitchFamily="34" charset="0"/>
            </a:endParaRPr>
          </a:p>
        </p:txBody>
      </p:sp>
      <p:sp>
        <p:nvSpPr>
          <p:cNvPr id="135" name="Rectangle 134">
            <a:hlinkClick r:id="rId7" action="ppaction://hlinksldjump"/>
          </p:cNvPr>
          <p:cNvSpPr/>
          <p:nvPr/>
        </p:nvSpPr>
        <p:spPr>
          <a:xfrm>
            <a:off x="7494349" y="4495800"/>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10.14 Create Evaluation Report</a:t>
            </a:r>
          </a:p>
        </p:txBody>
      </p:sp>
      <p:cxnSp>
        <p:nvCxnSpPr>
          <p:cNvPr id="136" name="Straight Connector 135"/>
          <p:cNvCxnSpPr/>
          <p:nvPr/>
        </p:nvCxnSpPr>
        <p:spPr>
          <a:xfrm>
            <a:off x="2322439" y="3960685"/>
            <a:ext cx="0" cy="19134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Elbow Connector 139"/>
          <p:cNvCxnSpPr>
            <a:stCxn id="52" idx="2"/>
            <a:endCxn id="60" idx="1"/>
          </p:cNvCxnSpPr>
          <p:nvPr/>
        </p:nvCxnSpPr>
        <p:spPr>
          <a:xfrm rot="16200000" flipH="1">
            <a:off x="6785269" y="5196420"/>
            <a:ext cx="419100" cy="99906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stCxn id="50" idx="2"/>
            <a:endCxn id="60" idx="1"/>
          </p:cNvCxnSpPr>
          <p:nvPr/>
        </p:nvCxnSpPr>
        <p:spPr>
          <a:xfrm rot="16200000" flipH="1">
            <a:off x="5405241" y="3816392"/>
            <a:ext cx="419100" cy="3759116"/>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endCxn id="60" idx="1"/>
          </p:cNvCxnSpPr>
          <p:nvPr/>
        </p:nvCxnSpPr>
        <p:spPr>
          <a:xfrm>
            <a:off x="1003384" y="5486399"/>
            <a:ext cx="6490965" cy="419101"/>
          </a:xfrm>
          <a:prstGeom prst="bentConnector3">
            <a:avLst>
              <a:gd name="adj1" fmla="val -1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4038600" y="5438001"/>
            <a:ext cx="189352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Expert Judgment </a:t>
            </a:r>
            <a:r>
              <a:rPr lang="en-US" sz="1200" dirty="0" smtClean="0">
                <a:latin typeface="Arial" panose="020B0604020202020204" pitchFamily="34" charset="0"/>
                <a:cs typeface="Arial" panose="020B0604020202020204" pitchFamily="34" charset="0"/>
              </a:rPr>
              <a:t>Phase</a:t>
            </a:r>
            <a:endParaRPr lang="en-US" sz="1200" dirty="0">
              <a:latin typeface="Arial" panose="020B0604020202020204" pitchFamily="34" charset="0"/>
              <a:cs typeface="Arial" panose="020B0604020202020204" pitchFamily="34" charset="0"/>
            </a:endParaRPr>
          </a:p>
        </p:txBody>
      </p:sp>
      <p:cxnSp>
        <p:nvCxnSpPr>
          <p:cNvPr id="150" name="Straight Arrow Connector 149"/>
          <p:cNvCxnSpPr>
            <a:stCxn id="57" idx="2"/>
            <a:endCxn id="135" idx="0"/>
          </p:cNvCxnSpPr>
          <p:nvPr/>
        </p:nvCxnSpPr>
        <p:spPr>
          <a:xfrm>
            <a:off x="8001001" y="3983342"/>
            <a:ext cx="7698" cy="51245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60" idx="0"/>
            <a:endCxn id="135" idx="2"/>
          </p:cNvCxnSpPr>
          <p:nvPr/>
        </p:nvCxnSpPr>
        <p:spPr>
          <a:xfrm flipV="1">
            <a:off x="8008699" y="5181600"/>
            <a:ext cx="0" cy="381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135" idx="3"/>
            <a:endCxn id="134" idx="3"/>
          </p:cNvCxnSpPr>
          <p:nvPr/>
        </p:nvCxnSpPr>
        <p:spPr>
          <a:xfrm flipV="1">
            <a:off x="8523049" y="2397026"/>
            <a:ext cx="114300" cy="2441674"/>
          </a:xfrm>
          <a:prstGeom prst="bentConnector3">
            <a:avLst>
              <a:gd name="adj1" fmla="val 30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32" idx="3"/>
            <a:endCxn id="134" idx="1"/>
          </p:cNvCxnSpPr>
          <p:nvPr/>
        </p:nvCxnSpPr>
        <p:spPr>
          <a:xfrm>
            <a:off x="3124200" y="2374702"/>
            <a:ext cx="4267200" cy="223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2267575" y="394296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65" name="TextBox 164"/>
          <p:cNvSpPr txBox="1"/>
          <p:nvPr/>
        </p:nvSpPr>
        <p:spPr>
          <a:xfrm>
            <a:off x="5006698" y="3942967"/>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a:t>
            </a:r>
            <a:endParaRPr lang="en-US" sz="800" dirty="0">
              <a:latin typeface="Arial" panose="020B0604020202020204" pitchFamily="34" charset="0"/>
              <a:cs typeface="Arial" panose="020B0604020202020204" pitchFamily="34" charset="0"/>
            </a:endParaRPr>
          </a:p>
        </p:txBody>
      </p:sp>
      <p:sp>
        <p:nvSpPr>
          <p:cNvPr id="166" name="TextBox 165"/>
          <p:cNvSpPr txBox="1"/>
          <p:nvPr/>
        </p:nvSpPr>
        <p:spPr>
          <a:xfrm>
            <a:off x="2787120" y="3276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67" name="TextBox 166"/>
          <p:cNvSpPr txBox="1"/>
          <p:nvPr/>
        </p:nvSpPr>
        <p:spPr>
          <a:xfrm>
            <a:off x="4126808" y="3276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68" name="TextBox 167"/>
          <p:cNvSpPr txBox="1"/>
          <p:nvPr/>
        </p:nvSpPr>
        <p:spPr>
          <a:xfrm>
            <a:off x="5588751" y="3276600"/>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0" name="TextBox 169"/>
          <p:cNvSpPr txBox="1"/>
          <p:nvPr/>
        </p:nvSpPr>
        <p:spPr>
          <a:xfrm>
            <a:off x="4248866" y="483969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1" name="TextBox 170"/>
          <p:cNvSpPr txBox="1"/>
          <p:nvPr/>
        </p:nvSpPr>
        <p:spPr>
          <a:xfrm>
            <a:off x="1506613" y="483969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172" name="TextBox 171"/>
          <p:cNvSpPr txBox="1"/>
          <p:nvPr/>
        </p:nvSpPr>
        <p:spPr>
          <a:xfrm>
            <a:off x="6960825" y="4839693"/>
            <a:ext cx="404137"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Yes</a:t>
            </a:r>
            <a:endParaRPr lang="en-US" sz="800" dirty="0">
              <a:latin typeface="Arial" panose="020B0604020202020204" pitchFamily="34" charset="0"/>
              <a:cs typeface="Arial" panose="020B0604020202020204" pitchFamily="34" charset="0"/>
            </a:endParaRPr>
          </a:p>
        </p:txBody>
      </p:sp>
      <p:sp>
        <p:nvSpPr>
          <p:cNvPr id="57" name="Rectangle 56">
            <a:hlinkClick r:id="rId8" action="ppaction://hlinksldjump"/>
          </p:cNvPr>
          <p:cNvSpPr/>
          <p:nvPr/>
        </p:nvSpPr>
        <p:spPr>
          <a:xfrm>
            <a:off x="7486651" y="3297542"/>
            <a:ext cx="1028700" cy="685800"/>
          </a:xfrm>
          <a:prstGeom prst="rect">
            <a:avLst/>
          </a:prstGeom>
          <a:solidFill>
            <a:srgbClr val="B9CD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10.13 Evaluate instruction for effectiveness with target group in intended setting</a:t>
            </a:r>
          </a:p>
        </p:txBody>
      </p:sp>
      <p:sp>
        <p:nvSpPr>
          <p:cNvPr id="78" name="TextBox 77">
            <a:hlinkClick r:id="rId9" action="ppaction://hlinksldjump"/>
          </p:cNvPr>
          <p:cNvSpPr txBox="1"/>
          <p:nvPr/>
        </p:nvSpPr>
        <p:spPr>
          <a:xfrm>
            <a:off x="152399" y="6400800"/>
            <a:ext cx="797007"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rPr>
              <a:t>Start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86" name="Oval 85">
            <a:hlinkClick r:id="rId8" action="ppaction://hlinksldjump"/>
          </p:cNvPr>
          <p:cNvSpPr/>
          <p:nvPr/>
        </p:nvSpPr>
        <p:spPr>
          <a:xfrm>
            <a:off x="8364000" y="329754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7" name="Oval 86">
            <a:hlinkClick r:id="rId7" action="ppaction://hlinksldjump"/>
          </p:cNvPr>
          <p:cNvSpPr/>
          <p:nvPr/>
        </p:nvSpPr>
        <p:spPr>
          <a:xfrm>
            <a:off x="8352038" y="4495800"/>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
        <p:nvSpPr>
          <p:cNvPr id="88" name="Oval 87">
            <a:hlinkClick r:id="rId6" action="ppaction://hlinksldjump"/>
          </p:cNvPr>
          <p:cNvSpPr/>
          <p:nvPr/>
        </p:nvSpPr>
        <p:spPr>
          <a:xfrm>
            <a:off x="2969160" y="203180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100" b="1" dirty="0" err="1" smtClean="0">
                <a:latin typeface="Times New Roman" panose="02020603050405020304" pitchFamily="18" charset="0"/>
                <a:cs typeface="Times New Roman" panose="02020603050405020304" pitchFamily="18" charset="0"/>
              </a:rPr>
              <a:t>i</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51322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6400" y="2209800"/>
            <a:ext cx="6477000" cy="1828800"/>
          </a:xfrm>
        </p:spPr>
        <p:txBody>
          <a:bodyPr>
            <a:normAutofit/>
          </a:bodyPr>
          <a:lstStyle/>
          <a:p>
            <a:r>
              <a:rPr lang="en-US" sz="4800" dirty="0" smtClean="0"/>
              <a:t>Outline view slides</a:t>
            </a:r>
            <a:endParaRPr lang="en-US" sz="4800" dirty="0"/>
          </a:p>
        </p:txBody>
      </p:sp>
      <p:sp>
        <p:nvSpPr>
          <p:cNvPr id="3" name="TextBox 2">
            <a:hlinkClick r:id="rId2" action="ppaction://hlinksldjump"/>
          </p:cNvPr>
          <p:cNvSpPr txBox="1"/>
          <p:nvPr/>
        </p:nvSpPr>
        <p:spPr>
          <a:xfrm>
            <a:off x="8255120" y="6400800"/>
            <a:ext cx="736479" cy="369332"/>
          </a:xfrm>
          <a:prstGeom prst="rect">
            <a:avLst/>
          </a:prstGeom>
          <a:noFill/>
        </p:spPr>
        <p:txBody>
          <a:bodyPr wrap="square" rtlCol="0">
            <a:spAutoFit/>
          </a:bodyPr>
          <a:lstStyle/>
          <a:p>
            <a:r>
              <a:rPr lang="en-US" dirty="0" smtClean="0">
                <a:solidFill>
                  <a:schemeClr val="bg1">
                    <a:lumMod val="65000"/>
                  </a:schemeClr>
                </a:solidFill>
                <a:latin typeface="Arial" panose="020B0604020202020204" pitchFamily="34" charset="0"/>
                <a:cs typeface="Arial" panose="020B0604020202020204" pitchFamily="34" charset="0"/>
                <a:hlinkClick r:id="" action="ppaction://hlinkshowjump?jump=nextslide"/>
              </a:rPr>
              <a:t>Next</a:t>
            </a:r>
            <a:endParaRPr lang="en-US" dirty="0">
              <a:solidFill>
                <a:schemeClr val="bg1">
                  <a:lumMod val="65000"/>
                </a:schemeClr>
              </a:solidFill>
              <a:latin typeface="Arial" panose="020B0604020202020204" pitchFamily="34" charset="0"/>
              <a:cs typeface="Arial" panose="020B0604020202020204" pitchFamily="34" charset="0"/>
            </a:endParaRPr>
          </a:p>
        </p:txBody>
      </p:sp>
      <p:sp>
        <p:nvSpPr>
          <p:cNvPr id="4" name="TextBox 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6" name="TextBox 5">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86137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Top-level </a:t>
            </a:r>
            <a:r>
              <a:rPr lang="en-US" dirty="0" err="1" smtClean="0"/>
              <a:t>mLearning</a:t>
            </a:r>
            <a:r>
              <a:rPr lang="en-US" dirty="0" smtClean="0"/>
              <a:t> design process</a:t>
            </a:r>
            <a:endParaRPr lang="en-US" sz="1800" dirty="0"/>
          </a:p>
        </p:txBody>
      </p:sp>
      <p:sp>
        <p:nvSpPr>
          <p:cNvPr id="3" name="Content Placeholder 2"/>
          <p:cNvSpPr>
            <a:spLocks noGrp="1"/>
          </p:cNvSpPr>
          <p:nvPr>
            <p:ph sz="quarter" idx="1"/>
          </p:nvPr>
        </p:nvSpPr>
        <p:spPr/>
        <p:txBody>
          <a:bodyPr>
            <a:normAutofit/>
          </a:bodyPr>
          <a:lstStyle/>
          <a:p>
            <a:pPr marL="228600" indent="-228600"/>
            <a:r>
              <a:rPr lang="en-US" dirty="0" smtClean="0">
                <a:hlinkClick r:id="rId2" action="ppaction://hlinksldjump"/>
              </a:rPr>
              <a:t>1. Identify instructional [or PS] goal(s)</a:t>
            </a:r>
            <a:r>
              <a:rPr lang="en-US" dirty="0" smtClean="0"/>
              <a:t/>
            </a:r>
            <a:br>
              <a:rPr lang="en-US" dirty="0" smtClean="0"/>
            </a:br>
            <a:r>
              <a:rPr lang="en-US" dirty="0" smtClean="0"/>
              <a:t>For PS elements determined to be part of the solution, go to PS1.</a:t>
            </a:r>
            <a:br>
              <a:rPr lang="en-US" dirty="0" smtClean="0"/>
            </a:br>
            <a:r>
              <a:rPr lang="en-US" dirty="0" smtClean="0"/>
              <a:t>For instructional elements, go to 2.</a:t>
            </a:r>
          </a:p>
          <a:p>
            <a:pPr marL="228600" indent="-228600"/>
            <a:r>
              <a:rPr lang="en-US" dirty="0" smtClean="0">
                <a:hlinkClick r:id="rId3" action="ppaction://hlinksldjump"/>
              </a:rPr>
              <a:t>PS1. Conduct PS analysis</a:t>
            </a:r>
            <a:r>
              <a:rPr lang="en-US" dirty="0" smtClean="0"/>
              <a:t> (ADL and others)</a:t>
            </a:r>
          </a:p>
          <a:p>
            <a:pPr marL="228600" indent="-228600"/>
            <a:r>
              <a:rPr lang="en-US" dirty="0" smtClean="0">
                <a:hlinkClick r:id="rId4" action="ppaction://hlinksldjump"/>
              </a:rPr>
              <a:t>PS2. Design and develop identified PS components (ADL and others)</a:t>
            </a:r>
            <a:endParaRPr lang="en-US" dirty="0" smtClean="0"/>
          </a:p>
          <a:p>
            <a:pPr marL="228600" indent="-228600"/>
            <a:r>
              <a:rPr lang="en-US" dirty="0" smtClean="0">
                <a:hlinkClick r:id="rId5" action="ppaction://hlinksldjump"/>
              </a:rPr>
              <a:t>2. Conduct instructional analysis</a:t>
            </a:r>
            <a:endParaRPr lang="en-US" dirty="0" smtClean="0"/>
          </a:p>
          <a:p>
            <a:pPr marL="228600" indent="-228600"/>
            <a:r>
              <a:rPr lang="en-US" dirty="0" smtClean="0">
                <a:hlinkClick r:id="rId6" action="ppaction://hlinksldjump"/>
              </a:rPr>
              <a:t>3. Analyze learners and contexts</a:t>
            </a:r>
            <a:endParaRPr lang="en-US" dirty="0" smtClean="0"/>
          </a:p>
          <a:p>
            <a:pPr marL="228600" indent="-228600"/>
            <a:r>
              <a:rPr lang="en-US" dirty="0" smtClean="0">
                <a:hlinkClick r:id="rId7" action="ppaction://hlinksldjump"/>
              </a:rPr>
              <a:t>4. Write performance objectives</a:t>
            </a:r>
            <a:endParaRPr lang="en-US" dirty="0" smtClean="0"/>
          </a:p>
          <a:p>
            <a:pPr marL="228600" indent="-228600"/>
            <a:r>
              <a:rPr lang="en-US" dirty="0" smtClean="0">
                <a:hlinkClick r:id="rId8" action="ppaction://hlinksldjump"/>
              </a:rPr>
              <a:t>ADD1. Agile design &amp; development appropriate? (Cooney &amp; Little)</a:t>
            </a:r>
            <a:endParaRPr lang="en-US" dirty="0" smtClean="0">
              <a:hlinkClick r:id="rId7" action="ppaction://hlinksldjump"/>
            </a:endParaRPr>
          </a:p>
          <a:p>
            <a:pPr marL="228600" indent="-228600"/>
            <a:r>
              <a:rPr lang="en-US" i="1" dirty="0" smtClean="0"/>
              <a:t>If yes, go to ADD2.</a:t>
            </a:r>
          </a:p>
          <a:p>
            <a:pPr marL="228600" indent="-228600"/>
            <a:r>
              <a:rPr lang="en-US" i="1" dirty="0" smtClean="0"/>
              <a:t>If no, go to 5.</a:t>
            </a:r>
            <a:endParaRPr lang="en-US" dirty="0" smtClean="0">
              <a:hlinkClick r:id="rId7" action="ppaction://hlinksldjump"/>
            </a:endParaRPr>
          </a:p>
          <a:p>
            <a:pPr marL="228600" indent="-228600"/>
            <a:r>
              <a:rPr lang="en-US" dirty="0" smtClean="0">
                <a:hlinkClick r:id="rId9" action="ppaction://hlinksldjump"/>
              </a:rPr>
              <a:t>ADD2. Apply  Agile design and development processes to steps (Cooney &amp; Little)</a:t>
            </a:r>
            <a:endParaRPr lang="en-US" dirty="0" smtClean="0">
              <a:hlinkClick r:id="rId7" action="ppaction://hlinksldjump"/>
            </a:endParaRPr>
          </a:p>
          <a:p>
            <a:pPr marL="228600" indent="-228600"/>
            <a:r>
              <a:rPr lang="en-US" dirty="0" smtClean="0">
                <a:hlinkClick r:id="rId10" action="ppaction://hlinksldjump"/>
              </a:rPr>
              <a:t>5. Develop assessment instruments</a:t>
            </a:r>
            <a:endParaRPr lang="en-US" dirty="0" smtClean="0"/>
          </a:p>
          <a:p>
            <a:pPr marL="228600" indent="-228600"/>
            <a:r>
              <a:rPr lang="en-US" dirty="0" smtClean="0">
                <a:hlinkClick r:id="rId11" action="ppaction://hlinksldjump"/>
              </a:rPr>
              <a:t>6. Develop instructional strategy</a:t>
            </a:r>
            <a:endParaRPr lang="en-US" dirty="0" smtClean="0"/>
          </a:p>
          <a:p>
            <a:pPr marL="228600" indent="-228600"/>
            <a:r>
              <a:rPr lang="en-US" dirty="0" smtClean="0">
                <a:hlinkClick r:id="rId12" action="ppaction://hlinksldjump"/>
              </a:rPr>
              <a:t>7. Develop and select instructional materials</a:t>
            </a:r>
            <a:endParaRPr lang="en-US" dirty="0" smtClean="0"/>
          </a:p>
          <a:p>
            <a:pPr marL="228600" indent="-228600"/>
            <a:r>
              <a:rPr lang="en-US" dirty="0" smtClean="0">
                <a:hlinkClick r:id="rId13" action="ppaction://hlinksldjump"/>
              </a:rPr>
              <a:t>8. Design and conduct formative evaluation</a:t>
            </a:r>
            <a:endParaRPr lang="en-US" dirty="0" smtClean="0"/>
          </a:p>
          <a:p>
            <a:pPr marL="228600" indent="-228600"/>
            <a:r>
              <a:rPr lang="en-US" dirty="0" smtClean="0">
                <a:hlinkClick r:id="rId14" action="ppaction://hlinksldjump"/>
              </a:rPr>
              <a:t>9. Revise instruction [or PS]</a:t>
            </a:r>
            <a:endParaRPr lang="en-US" dirty="0" smtClean="0"/>
          </a:p>
          <a:p>
            <a:pPr marL="228600" indent="-228600"/>
            <a:r>
              <a:rPr lang="en-US" dirty="0" smtClean="0">
                <a:hlinkClick r:id="rId15" action="ppaction://hlinksldjump"/>
              </a:rPr>
              <a:t>10. Design and conduct summative evaluation</a:t>
            </a:r>
            <a:endParaRPr lang="en-US" dirty="0" smtClean="0"/>
          </a:p>
        </p:txBody>
      </p:sp>
      <p:sp>
        <p:nvSpPr>
          <p:cNvPr id="9" name="TextBox 8"/>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a:t>
            </a:r>
            <a:r>
              <a:rPr lang="en-US" sz="1000" dirty="0">
                <a:latin typeface="Arial" panose="020B0604020202020204" pitchFamily="34" charset="0"/>
                <a:cs typeface="Arial" panose="020B0604020202020204" pitchFamily="34" charset="0"/>
              </a:rPr>
              <a:t>, Carey, </a:t>
            </a:r>
            <a:r>
              <a:rPr lang="en-US" sz="1000" dirty="0" smtClean="0">
                <a:latin typeface="Arial" panose="020B0604020202020204" pitchFamily="34" charset="0"/>
                <a:cs typeface="Arial" panose="020B0604020202020204" pitchFamily="34" charset="0"/>
              </a:rPr>
              <a:t>&amp; Carey (2014) except where indicated</a:t>
            </a:r>
            <a:endParaRPr lang="en-US" sz="1000" dirty="0">
              <a:latin typeface="Arial" panose="020B0604020202020204" pitchFamily="34" charset="0"/>
              <a:cs typeface="Arial" panose="020B0604020202020204" pitchFamily="34" charset="0"/>
            </a:endParaRPr>
          </a:p>
        </p:txBody>
      </p:sp>
      <p:sp>
        <p:nvSpPr>
          <p:cNvPr id="11" name="TextBox 10">
            <a:hlinkClick r:id="rId16" action="ppaction://hlinksldjump"/>
          </p:cNvPr>
          <p:cNvSpPr txBox="1"/>
          <p:nvPr/>
        </p:nvSpPr>
        <p:spPr>
          <a:xfrm>
            <a:off x="1524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Back to </a:t>
            </a:r>
            <a:r>
              <a:rPr lang="en-US" b="1" u="sng" dirty="0" smtClean="0">
                <a:solidFill>
                  <a:schemeClr val="accent2">
                    <a:lumMod val="50000"/>
                  </a:schemeClr>
                </a:solidFill>
                <a:latin typeface="Arial" panose="020B0604020202020204" pitchFamily="34" charset="0"/>
                <a:cs typeface="Arial" panose="020B0604020202020204" pitchFamily="34" charset="0"/>
              </a:rPr>
              <a:t>Start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lastslideviewed"/>
          </p:cNvPr>
          <p:cNvSpPr txBox="1"/>
          <p:nvPr/>
        </p:nvSpPr>
        <p:spPr>
          <a:xfrm>
            <a:off x="3352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17" action="ppaction://hlinksldjump"/>
          </p:cNvPr>
          <p:cNvSpPr txBox="1"/>
          <p:nvPr/>
        </p:nvSpPr>
        <p:spPr>
          <a:xfrm>
            <a:off x="17526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07188" y="6019800"/>
            <a:ext cx="84582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“PS” = performance support</a:t>
            </a:r>
          </a:p>
        </p:txBody>
      </p:sp>
    </p:spTree>
    <p:extLst>
      <p:ext uri="{BB962C8B-B14F-4D97-AF65-F5344CB8AC3E}">
        <p14:creationId xmlns="" xmlns:p14="http://schemas.microsoft.com/office/powerpoint/2010/main" val="425057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and Purpose of the Reference Model </a:t>
            </a:r>
            <a:br>
              <a:rPr lang="en-US" dirty="0" smtClean="0"/>
            </a:br>
            <a:r>
              <a:rPr lang="en-US" dirty="0" smtClean="0"/>
              <a:t>(3 of 6)</a:t>
            </a:r>
            <a:endParaRPr lang="en-US" dirty="0"/>
          </a:p>
        </p:txBody>
      </p:sp>
      <p:sp>
        <p:nvSpPr>
          <p:cNvPr id="3" name="Content Placeholder 2"/>
          <p:cNvSpPr>
            <a:spLocks noGrp="1"/>
          </p:cNvSpPr>
          <p:nvPr>
            <p:ph sz="quarter" idx="1"/>
          </p:nvPr>
        </p:nvSpPr>
        <p:spPr/>
        <p:txBody>
          <a:bodyPr>
            <a:normAutofit/>
          </a:bodyPr>
          <a:lstStyle/>
          <a:p>
            <a:pPr marL="0" indent="0">
              <a:buNone/>
            </a:pPr>
            <a:r>
              <a:rPr lang="en-US" b="1" dirty="0" smtClean="0"/>
              <a:t>The Inertia of Legacy Design Processes</a:t>
            </a:r>
          </a:p>
          <a:p>
            <a:pPr marL="0" indent="0">
              <a:buNone/>
            </a:pPr>
            <a:r>
              <a:rPr lang="en-US" dirty="0" smtClean="0"/>
              <a:t>Unfortunately, ISDs often simply apply legacy design processes with which they are most familiar, i.e., desktop eLearning instructional design models, which do not take into account the opportunities and constraints presented by mobile capabilities and the different usage patterns for mobile devices. This situation is somewhat similar to how desktop publishers applied their principles to web development, with insufficient consideration of the differences between the two mediums. </a:t>
            </a:r>
            <a:endParaRPr lang="en-US" dirty="0"/>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4"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86245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 Identify instructional [or PS] goal(s) (1 of </a:t>
            </a:r>
            <a:r>
              <a:rPr lang="en-US" dirty="0" smtClean="0">
                <a:hlinkClick r:id="" action="ppaction://hlinkshowjump?jump=nextslide"/>
              </a:rPr>
              <a:t>2</a:t>
            </a:r>
            <a:r>
              <a:rPr lang="en-US" dirty="0" smtClean="0"/>
              <a:t>)</a:t>
            </a:r>
            <a:endParaRPr lang="en-US" sz="1800" dirty="0"/>
          </a:p>
        </p:txBody>
      </p:sp>
      <p:sp>
        <p:nvSpPr>
          <p:cNvPr id="3" name="Content Placeholder 2"/>
          <p:cNvSpPr>
            <a:spLocks noGrp="1"/>
          </p:cNvSpPr>
          <p:nvPr>
            <p:ph sz="quarter" idx="1"/>
          </p:nvPr>
        </p:nvSpPr>
        <p:spPr/>
        <p:txBody>
          <a:bodyPr>
            <a:noAutofit/>
          </a:bodyPr>
          <a:lstStyle/>
          <a:p>
            <a:r>
              <a:rPr lang="en-US" dirty="0" smtClean="0"/>
              <a:t>1.1.	Conduct performance analysis</a:t>
            </a:r>
          </a:p>
          <a:p>
            <a:r>
              <a:rPr lang="en-US" dirty="0" smtClean="0"/>
              <a:t>1.2.	Can performance problem be solved by instruction [or PS]?</a:t>
            </a:r>
          </a:p>
          <a:p>
            <a:pPr>
              <a:spcBef>
                <a:spcPts val="0"/>
              </a:spcBef>
            </a:pPr>
            <a:r>
              <a:rPr lang="en-US" i="1" dirty="0" smtClean="0"/>
              <a:t>	If yes, go to 1.3</a:t>
            </a:r>
          </a:p>
          <a:p>
            <a:pPr>
              <a:spcBef>
                <a:spcPts val="0"/>
              </a:spcBef>
            </a:pPr>
            <a:r>
              <a:rPr lang="en-US" i="1" dirty="0" smtClean="0"/>
              <a:t>	If no, go to 1.6</a:t>
            </a:r>
            <a:endParaRPr lang="en-US" dirty="0" smtClean="0"/>
          </a:p>
          <a:p>
            <a:r>
              <a:rPr lang="en-US" i="1" dirty="0" smtClean="0"/>
              <a:t>Start </a:t>
            </a:r>
            <a:r>
              <a:rPr lang="en-US" b="1" i="1" dirty="0" smtClean="0"/>
              <a:t>Training Needs Assessment</a:t>
            </a:r>
          </a:p>
          <a:p>
            <a:r>
              <a:rPr lang="en-US" dirty="0" smtClean="0"/>
              <a:t>1.3.	Determine desired status</a:t>
            </a:r>
          </a:p>
          <a:p>
            <a:r>
              <a:rPr lang="en-US" dirty="0" smtClean="0"/>
              <a:t>1.4.	Determine actual status</a:t>
            </a:r>
          </a:p>
          <a:p>
            <a:r>
              <a:rPr lang="en-US" dirty="0" smtClean="0"/>
              <a:t>1.5.	Determine gap</a:t>
            </a:r>
          </a:p>
          <a:p>
            <a:r>
              <a:rPr lang="en-US" i="1" dirty="0" smtClean="0"/>
              <a:t>End </a:t>
            </a:r>
            <a:r>
              <a:rPr lang="en-US" b="1" i="1" dirty="0" smtClean="0"/>
              <a:t>Training Needs Assessment</a:t>
            </a:r>
          </a:p>
          <a:p>
            <a:r>
              <a:rPr lang="en-US" dirty="0" smtClean="0">
                <a:hlinkClick r:id="rId3" action="ppaction://hlinksldjump"/>
              </a:rPr>
              <a:t>1.6.	Design and implement non-learning (i.e., HPT) solution(s)</a:t>
            </a:r>
            <a:endParaRPr lang="en-US" dirty="0" smtClean="0"/>
          </a:p>
          <a:p>
            <a:r>
              <a:rPr lang="en-US" dirty="0" smtClean="0">
                <a:hlinkClick r:id="rId4" action="ppaction://hlinksldjump"/>
              </a:rPr>
              <a:t>1.7.	Constructivist learning environment (CLE) solution seems appropriate?</a:t>
            </a:r>
            <a:endParaRPr lang="en-US" dirty="0" smtClean="0"/>
          </a:p>
          <a:p>
            <a:pPr>
              <a:spcBef>
                <a:spcPts val="0"/>
              </a:spcBef>
            </a:pPr>
            <a:r>
              <a:rPr lang="en-US" dirty="0" smtClean="0"/>
              <a:t>	</a:t>
            </a:r>
            <a:r>
              <a:rPr lang="en-US" i="1" dirty="0" smtClean="0"/>
              <a:t>If yes, go to 1.8</a:t>
            </a:r>
          </a:p>
          <a:p>
            <a:pPr>
              <a:spcBef>
                <a:spcPts val="0"/>
              </a:spcBef>
            </a:pPr>
            <a:r>
              <a:rPr lang="en-US" i="1" dirty="0" smtClean="0"/>
              <a:t>	If no, go to 1.9</a:t>
            </a:r>
          </a:p>
          <a:p>
            <a:r>
              <a:rPr lang="en-US" dirty="0" smtClean="0">
                <a:hlinkClick r:id="rId5" action="ppaction://hlinksldjump"/>
              </a:rPr>
              <a:t>1.8.	Carry implications of decision forward to:</a:t>
            </a:r>
            <a:endParaRPr lang="en-US" dirty="0" smtClean="0"/>
          </a:p>
          <a:p>
            <a:pPr marL="457200" lvl="1" indent="-457200">
              <a:spcBef>
                <a:spcPts val="0"/>
              </a:spcBef>
              <a:buClr>
                <a:schemeClr val="tx1"/>
              </a:buClr>
              <a:buSzPct val="75000"/>
              <a:buNone/>
              <a:tabLst>
                <a:tab pos="457200" algn="l"/>
              </a:tabLst>
            </a:pPr>
            <a:r>
              <a:rPr lang="en-US" sz="1200" dirty="0" smtClean="0"/>
              <a:t>	</a:t>
            </a:r>
            <a:r>
              <a:rPr lang="en-US" sz="1200" dirty="0" smtClean="0">
                <a:hlinkClick r:id="rId6" action="ppaction://hlinksldjump"/>
              </a:rPr>
              <a:t>2.5</a:t>
            </a:r>
            <a:endParaRPr lang="en-US" sz="1200" dirty="0"/>
          </a:p>
          <a:p>
            <a:pPr marL="457200" lvl="1" indent="-457200">
              <a:spcBef>
                <a:spcPts val="0"/>
              </a:spcBef>
              <a:buClr>
                <a:schemeClr val="tx1"/>
              </a:buClr>
              <a:buSzPct val="75000"/>
              <a:buNone/>
              <a:tabLst>
                <a:tab pos="457200" algn="l"/>
              </a:tabLst>
            </a:pPr>
            <a:r>
              <a:rPr lang="en-US" sz="1200" dirty="0" smtClean="0"/>
              <a:t>	</a:t>
            </a:r>
            <a:r>
              <a:rPr lang="en-US" sz="1200" dirty="0" smtClean="0">
                <a:hlinkClick r:id="rId7" action="ppaction://hlinksldjump"/>
              </a:rPr>
              <a:t>4.2</a:t>
            </a:r>
            <a:endParaRPr lang="en-US" sz="1200" dirty="0"/>
          </a:p>
          <a:p>
            <a:pPr marL="457200" lvl="1" indent="-457200">
              <a:spcBef>
                <a:spcPts val="0"/>
              </a:spcBef>
              <a:buClr>
                <a:schemeClr val="tx1"/>
              </a:buClr>
              <a:buSzPct val="75000"/>
              <a:buNone/>
              <a:tabLst>
                <a:tab pos="457200" algn="l"/>
              </a:tabLst>
            </a:pPr>
            <a:r>
              <a:rPr lang="en-US" sz="1200" dirty="0" smtClean="0"/>
              <a:t>	</a:t>
            </a:r>
            <a:r>
              <a:rPr lang="en-US" sz="1200" dirty="0" smtClean="0">
                <a:hlinkClick r:id="rId8" action="ppaction://hlinksldjump"/>
              </a:rPr>
              <a:t>5.1</a:t>
            </a:r>
            <a:endParaRPr lang="en-US" sz="1200" i="1" dirty="0"/>
          </a:p>
          <a:p>
            <a:pPr marL="457200" lvl="1" indent="-457200">
              <a:spcBef>
                <a:spcPts val="0"/>
              </a:spcBef>
              <a:buClr>
                <a:schemeClr val="tx1"/>
              </a:buClr>
              <a:buSzPct val="75000"/>
              <a:buNone/>
              <a:tabLst>
                <a:tab pos="457200" algn="l"/>
              </a:tabLst>
            </a:pPr>
            <a:endParaRPr lang="en-US" sz="1200" i="1" dirty="0" smtClean="0"/>
          </a:p>
          <a:p>
            <a:pPr marL="457200" lvl="1" indent="-457200">
              <a:spcBef>
                <a:spcPts val="0"/>
              </a:spcBef>
              <a:buClr>
                <a:schemeClr val="tx1"/>
              </a:buClr>
              <a:buSzPct val="75000"/>
              <a:buNone/>
              <a:tabLst>
                <a:tab pos="457200" algn="l"/>
              </a:tabLst>
            </a:pPr>
            <a:r>
              <a:rPr lang="en-US" sz="1200" i="1" dirty="0" smtClean="0"/>
              <a:t>Go to 1.10</a:t>
            </a:r>
            <a:endParaRPr lang="en-US" sz="1200" dirty="0" smtClean="0"/>
          </a:p>
          <a:p>
            <a:r>
              <a:rPr lang="en-US" dirty="0" smtClean="0">
                <a:hlinkClick r:id="rId9" action="ppaction://hlinksldjump"/>
              </a:rPr>
              <a:t>1.9.	Conduct Job Task Analysis (OPTIONAL)</a:t>
            </a:r>
            <a:endParaRPr lang="en-US" dirty="0" smtClean="0"/>
          </a:p>
          <a:p>
            <a:r>
              <a:rPr lang="en-US" dirty="0" smtClean="0">
                <a:hlinkClick r:id="rId10" action="ppaction://hlinksldjump"/>
              </a:rPr>
              <a:t>1.10.</a:t>
            </a:r>
            <a:r>
              <a:rPr lang="en-US" dirty="0">
                <a:hlinkClick r:id="rId10" action="ppaction://hlinksldjump"/>
              </a:rPr>
              <a:t>	Identify goals for initiating the design of instruction [or </a:t>
            </a:r>
            <a:r>
              <a:rPr lang="en-US" dirty="0" smtClean="0">
                <a:hlinkClick r:id="rId10" action="ppaction://hlinksldjump"/>
              </a:rPr>
              <a:t>PS]</a:t>
            </a:r>
            <a:endParaRPr lang="en-US" dirty="0"/>
          </a:p>
        </p:txBody>
      </p:sp>
      <p:sp>
        <p:nvSpPr>
          <p:cNvPr id="12" name="TextBox 11">
            <a:hlinkClick r:id="rId11"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12"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2"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2"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20923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1b. Identify instructional [or PS] goal(s) (2 of 2)</a:t>
            </a:r>
            <a:endParaRPr lang="en-US" sz="1800" dirty="0"/>
          </a:p>
        </p:txBody>
      </p:sp>
      <p:sp>
        <p:nvSpPr>
          <p:cNvPr id="3" name="Content Placeholder 2"/>
          <p:cNvSpPr>
            <a:spLocks noGrp="1"/>
          </p:cNvSpPr>
          <p:nvPr>
            <p:ph sz="quarter" idx="1"/>
          </p:nvPr>
        </p:nvSpPr>
        <p:spPr/>
        <p:txBody>
          <a:bodyPr>
            <a:noAutofit/>
          </a:bodyPr>
          <a:lstStyle/>
          <a:p>
            <a:r>
              <a:rPr lang="en-US" dirty="0" smtClean="0">
                <a:hlinkClick r:id="rId3" action="ppaction://hlinksldjump"/>
              </a:rPr>
              <a:t>1.11.</a:t>
            </a:r>
            <a:r>
              <a:rPr lang="en-US" dirty="0">
                <a:hlinkClick r:id="rId3" action="ppaction://hlinksldjump"/>
              </a:rPr>
              <a:t>	Meets goal clarity criteria?</a:t>
            </a:r>
            <a:endParaRPr lang="en-US" dirty="0"/>
          </a:p>
          <a:p>
            <a:pPr>
              <a:spcBef>
                <a:spcPts val="0"/>
              </a:spcBef>
            </a:pPr>
            <a:r>
              <a:rPr lang="en-US" i="1" dirty="0"/>
              <a:t>	If yes, go to 1.12</a:t>
            </a:r>
          </a:p>
          <a:p>
            <a:pPr>
              <a:spcBef>
                <a:spcPts val="0"/>
              </a:spcBef>
            </a:pPr>
            <a:r>
              <a:rPr lang="en-US" i="1" dirty="0"/>
              <a:t>	If no, </a:t>
            </a:r>
            <a:r>
              <a:rPr lang="en-US" i="1" dirty="0">
                <a:hlinkClick r:id="" action="ppaction://hlinkshowjump?jump=previousslide"/>
              </a:rPr>
              <a:t>go to 1.10</a:t>
            </a:r>
            <a:endParaRPr lang="en-US" dirty="0"/>
          </a:p>
          <a:p>
            <a:r>
              <a:rPr lang="en-US" dirty="0" smtClean="0"/>
              <a:t>1.12.</a:t>
            </a:r>
            <a:r>
              <a:rPr lang="en-US" dirty="0"/>
              <a:t>	Instruction [or PS] based on goal solves problem?</a:t>
            </a:r>
          </a:p>
          <a:p>
            <a:pPr>
              <a:spcBef>
                <a:spcPts val="0"/>
              </a:spcBef>
            </a:pPr>
            <a:r>
              <a:rPr lang="en-US" i="1" dirty="0"/>
              <a:t>	If yes, go to 1.13</a:t>
            </a:r>
          </a:p>
          <a:p>
            <a:pPr>
              <a:spcBef>
                <a:spcPts val="0"/>
              </a:spcBef>
            </a:pPr>
            <a:r>
              <a:rPr lang="en-US" i="1" dirty="0"/>
              <a:t>	If no, </a:t>
            </a:r>
            <a:r>
              <a:rPr lang="en-US" i="1" dirty="0">
                <a:hlinkClick r:id="" action="ppaction://hlinkshowjump?jump=previousslide"/>
              </a:rPr>
              <a:t>go to 1.10</a:t>
            </a:r>
            <a:endParaRPr lang="en-US" dirty="0"/>
          </a:p>
          <a:p>
            <a:r>
              <a:rPr lang="en-US" dirty="0" smtClean="0"/>
              <a:t>1.13.</a:t>
            </a:r>
            <a:r>
              <a:rPr lang="en-US" dirty="0"/>
              <a:t>	Goals acceptable to approvers?</a:t>
            </a:r>
          </a:p>
          <a:p>
            <a:pPr>
              <a:spcBef>
                <a:spcPts val="0"/>
              </a:spcBef>
            </a:pPr>
            <a:r>
              <a:rPr lang="en-US" i="1" dirty="0"/>
              <a:t>	If yes, go to 1.14</a:t>
            </a:r>
          </a:p>
          <a:p>
            <a:pPr>
              <a:spcBef>
                <a:spcPts val="0"/>
              </a:spcBef>
            </a:pPr>
            <a:r>
              <a:rPr lang="en-US" i="1" dirty="0"/>
              <a:t>	If no, </a:t>
            </a:r>
            <a:r>
              <a:rPr lang="en-US" i="1" dirty="0">
                <a:hlinkClick r:id="" action="ppaction://hlinkshowjump?jump=previousslide"/>
              </a:rPr>
              <a:t>go to 1.6</a:t>
            </a:r>
            <a:endParaRPr lang="en-US" i="1" dirty="0"/>
          </a:p>
          <a:p>
            <a:r>
              <a:rPr lang="en-US" dirty="0" smtClean="0">
                <a:hlinkClick r:id="rId4" action="ppaction://hlinksldjump"/>
              </a:rPr>
              <a:t>1.14.</a:t>
            </a:r>
            <a:r>
              <a:rPr lang="en-US" dirty="0">
                <a:hlinkClick r:id="rId4" action="ppaction://hlinksldjump"/>
              </a:rPr>
              <a:t>	Sufficient resources to develop instruction [or PS]?</a:t>
            </a:r>
            <a:endParaRPr lang="en-US" dirty="0"/>
          </a:p>
          <a:p>
            <a:pPr>
              <a:spcBef>
                <a:spcPts val="0"/>
              </a:spcBef>
            </a:pPr>
            <a:r>
              <a:rPr lang="en-US" i="1" dirty="0"/>
              <a:t>	If yes, go to 1.15</a:t>
            </a:r>
          </a:p>
          <a:p>
            <a:pPr>
              <a:spcBef>
                <a:spcPts val="0"/>
              </a:spcBef>
            </a:pPr>
            <a:r>
              <a:rPr lang="en-US" i="1" dirty="0"/>
              <a:t>	If no, </a:t>
            </a:r>
            <a:r>
              <a:rPr lang="en-US" i="1" dirty="0">
                <a:hlinkClick r:id="" action="ppaction://hlinkshowjump?jump=previousslide"/>
              </a:rPr>
              <a:t>go to 1.6</a:t>
            </a:r>
            <a:endParaRPr lang="en-US" dirty="0"/>
          </a:p>
          <a:p>
            <a:r>
              <a:rPr lang="en-US" dirty="0" smtClean="0">
                <a:hlinkClick r:id="rId5" action="ppaction://hlinksldjump"/>
              </a:rPr>
              <a:t>1.15.</a:t>
            </a:r>
            <a:r>
              <a:rPr lang="en-US" dirty="0">
                <a:hlinkClick r:id="rId5" action="ppaction://hlinksldjump"/>
              </a:rPr>
              <a:t>	Create goals statement</a:t>
            </a:r>
            <a:endParaRPr lang="en-US" dirty="0"/>
          </a:p>
          <a:p>
            <a:r>
              <a:rPr lang="en-US" dirty="0" smtClean="0">
                <a:hlinkClick r:id="rId6" action="ppaction://hlinksldjump"/>
              </a:rPr>
              <a:t>1.16.</a:t>
            </a:r>
            <a:r>
              <a:rPr lang="en-US" dirty="0">
                <a:hlinkClick r:id="rId6" action="ppaction://hlinksldjump"/>
              </a:rPr>
              <a:t>	Conduct PS appropriateness analysis </a:t>
            </a:r>
            <a:r>
              <a:rPr lang="en-US" dirty="0"/>
              <a:t>(ADL and others)</a:t>
            </a:r>
          </a:p>
          <a:p>
            <a:r>
              <a:rPr lang="en-US" dirty="0" smtClean="0"/>
              <a:t>1.17.</a:t>
            </a:r>
            <a:r>
              <a:rPr lang="en-US" dirty="0"/>
              <a:t>	Can goals be addressed by PS? (ADL and others)</a:t>
            </a:r>
          </a:p>
          <a:p>
            <a:pPr>
              <a:spcBef>
                <a:spcPts val="0"/>
              </a:spcBef>
            </a:pPr>
            <a:r>
              <a:rPr lang="en-US" i="1" dirty="0"/>
              <a:t>	If yes, </a:t>
            </a:r>
            <a:r>
              <a:rPr lang="en-US" i="1" dirty="0">
                <a:hlinkClick r:id="rId7" action="ppaction://hlinksldjump"/>
              </a:rPr>
              <a:t>go to PS1 </a:t>
            </a:r>
            <a:r>
              <a:rPr lang="en-US" i="1" dirty="0"/>
              <a:t>	</a:t>
            </a:r>
          </a:p>
          <a:p>
            <a:pPr>
              <a:spcBef>
                <a:spcPts val="0"/>
              </a:spcBef>
            </a:pPr>
            <a:r>
              <a:rPr lang="en-US" i="1" dirty="0"/>
              <a:t>	If partially, go to </a:t>
            </a:r>
            <a:r>
              <a:rPr lang="en-US" i="1" dirty="0" smtClean="0"/>
              <a:t>1.18</a:t>
            </a:r>
            <a:endParaRPr lang="en-US" i="1" dirty="0"/>
          </a:p>
          <a:p>
            <a:pPr>
              <a:spcBef>
                <a:spcPts val="0"/>
              </a:spcBef>
            </a:pPr>
            <a:r>
              <a:rPr lang="en-US" i="1" dirty="0"/>
              <a:t>	If no, </a:t>
            </a:r>
            <a:r>
              <a:rPr lang="en-US" i="1" dirty="0">
                <a:hlinkClick r:id="rId8" action="ppaction://hlinksldjump"/>
              </a:rPr>
              <a:t>go to 2</a:t>
            </a:r>
            <a:endParaRPr lang="en-US" i="1" dirty="0"/>
          </a:p>
          <a:p>
            <a:r>
              <a:rPr lang="en-US" dirty="0" smtClean="0"/>
              <a:t>1.18.</a:t>
            </a:r>
            <a:r>
              <a:rPr lang="en-US" dirty="0"/>
              <a:t>	</a:t>
            </a:r>
            <a:r>
              <a:rPr lang="en-US" dirty="0">
                <a:hlinkClick r:id="rId9" action="ppaction://hlinksldjump"/>
              </a:rPr>
              <a:t>Determine combination of instructional vs PS components </a:t>
            </a:r>
            <a:r>
              <a:rPr lang="en-US" dirty="0"/>
              <a:t>(ADL and others)</a:t>
            </a:r>
            <a:br>
              <a:rPr lang="en-US" dirty="0"/>
            </a:br>
            <a:r>
              <a:rPr lang="en-US" i="1" dirty="0"/>
              <a:t>PS components </a:t>
            </a:r>
            <a:r>
              <a:rPr lang="en-US" i="1" dirty="0">
                <a:hlinkClick r:id="rId7" action="ppaction://hlinksldjump"/>
              </a:rPr>
              <a:t>go to </a:t>
            </a:r>
            <a:r>
              <a:rPr lang="en-US" i="1" dirty="0" smtClean="0">
                <a:hlinkClick r:id="rId7" action="ppaction://hlinksldjump"/>
              </a:rPr>
              <a:t>PS1</a:t>
            </a:r>
            <a:r>
              <a:rPr lang="en-US" i="1" dirty="0"/>
              <a:t/>
            </a:r>
            <a:br>
              <a:rPr lang="en-US" i="1" dirty="0"/>
            </a:br>
            <a:r>
              <a:rPr lang="en-US" i="1" dirty="0"/>
              <a:t>Instructional components </a:t>
            </a:r>
            <a:r>
              <a:rPr lang="en-US" i="1" dirty="0">
                <a:hlinkClick r:id="rId8" action="ppaction://hlinksldjump"/>
              </a:rPr>
              <a:t>go to 2.</a:t>
            </a:r>
            <a:endParaRPr lang="en-US" i="1" dirty="0"/>
          </a:p>
          <a:p>
            <a:r>
              <a:rPr lang="en-US" dirty="0">
                <a:hlinkClick r:id="rId7" action="ppaction://hlinksldjump"/>
              </a:rPr>
              <a:t>PS1. Conduct PS analysis </a:t>
            </a:r>
            <a:r>
              <a:rPr lang="en-US" dirty="0"/>
              <a:t>(ADL and others)</a:t>
            </a:r>
          </a:p>
          <a:p>
            <a:r>
              <a:rPr lang="en-US" i="1" dirty="0" smtClean="0">
                <a:hlinkClick r:id="rId10" action="ppaction://hlinksldjump"/>
              </a:rPr>
              <a:t>Go </a:t>
            </a:r>
            <a:r>
              <a:rPr lang="en-US" i="1" dirty="0">
                <a:hlinkClick r:id="rId10" action="ppaction://hlinksldjump"/>
              </a:rPr>
              <a:t>to 8.</a:t>
            </a:r>
            <a:endParaRPr lang="en-US" i="1" dirty="0"/>
          </a:p>
          <a:p>
            <a:pPr marL="347663" indent="-347663"/>
            <a:endParaRPr lang="en-US" dirty="0"/>
          </a:p>
        </p:txBody>
      </p:sp>
      <p:sp>
        <p:nvSpPr>
          <p:cNvPr id="12" name="TextBox 11">
            <a:hlinkClick r:id="rId11"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rId12"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2"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2"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9" name="TextBox 8">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61136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Conduct Job Task Analysis (OPTIONAL)</a:t>
            </a:r>
            <a:endParaRPr lang="en-US" sz="1800" dirty="0"/>
          </a:p>
        </p:txBody>
      </p:sp>
      <p:sp>
        <p:nvSpPr>
          <p:cNvPr id="3" name="Content Placeholder 2"/>
          <p:cNvSpPr>
            <a:spLocks noGrp="1"/>
          </p:cNvSpPr>
          <p:nvPr>
            <p:ph sz="quarter" idx="1"/>
          </p:nvPr>
        </p:nvSpPr>
        <p:spPr/>
        <p:txBody>
          <a:bodyPr>
            <a:normAutofit/>
          </a:bodyPr>
          <a:lstStyle/>
          <a:p>
            <a:pPr marL="512763" indent="-512763"/>
            <a:r>
              <a:rPr lang="en-US" i="1" dirty="0" smtClean="0"/>
              <a:t>Start </a:t>
            </a:r>
            <a:r>
              <a:rPr lang="en-US" b="1" i="1" dirty="0" smtClean="0"/>
              <a:t>Job Analysis</a:t>
            </a:r>
          </a:p>
          <a:p>
            <a:pPr marL="512763" indent="-512763"/>
            <a:r>
              <a:rPr lang="en-US" dirty="0" smtClean="0"/>
              <a:t>1.9.1.	Characterize job in terms of worker population and environment</a:t>
            </a:r>
          </a:p>
          <a:p>
            <a:pPr marL="512763" indent="-512763"/>
            <a:r>
              <a:rPr lang="en-US" dirty="0" smtClean="0">
                <a:hlinkClick r:id="rId3" action="ppaction://hlinksldjump"/>
              </a:rPr>
              <a:t>1.9.2.	Develop job task inventory</a:t>
            </a:r>
            <a:endParaRPr lang="en-US" dirty="0" smtClean="0"/>
          </a:p>
          <a:p>
            <a:pPr marL="512763" indent="-512763"/>
            <a:r>
              <a:rPr lang="en-US" dirty="0" smtClean="0"/>
              <a:t>1.9.3.</a:t>
            </a:r>
            <a:r>
              <a:rPr lang="en-US" dirty="0"/>
              <a:t>	Group tasks into duties</a:t>
            </a:r>
          </a:p>
          <a:p>
            <a:pPr marL="512763" indent="-512763"/>
            <a:r>
              <a:rPr lang="en-US" dirty="0" smtClean="0">
                <a:hlinkClick r:id="rId4" action="ppaction://hlinksldjump"/>
              </a:rPr>
              <a:t>1.9.4.</a:t>
            </a:r>
            <a:r>
              <a:rPr lang="en-US" dirty="0">
                <a:hlinkClick r:id="rId4" action="ppaction://hlinksldjump"/>
              </a:rPr>
              <a:t>	SMEs and job incumbents screen task inventory</a:t>
            </a:r>
            <a:endParaRPr lang="en-US" dirty="0"/>
          </a:p>
          <a:p>
            <a:pPr marL="512763" indent="-512763"/>
            <a:r>
              <a:rPr lang="en-US" dirty="0" smtClean="0">
                <a:hlinkClick r:id="rId5" action="ppaction://hlinksldjump"/>
              </a:rPr>
              <a:t>1.9.5.</a:t>
            </a:r>
            <a:r>
              <a:rPr lang="en-US" dirty="0">
                <a:hlinkClick r:id="rId5" action="ppaction://hlinksldjump"/>
              </a:rPr>
              <a:t>	Develop survey based on task inventory</a:t>
            </a:r>
            <a:endParaRPr lang="en-US" dirty="0"/>
          </a:p>
          <a:p>
            <a:pPr marL="512763" indent="-512763"/>
            <a:r>
              <a:rPr lang="en-US" dirty="0" smtClean="0"/>
              <a:t>1.9.6.	Pilot test survey</a:t>
            </a:r>
          </a:p>
          <a:p>
            <a:pPr marL="512763" indent="-512763"/>
            <a:r>
              <a:rPr lang="en-US" dirty="0" smtClean="0">
                <a:hlinkClick r:id="rId6" action="ppaction://hlinksldjump"/>
              </a:rPr>
              <a:t>1.9.7.	Survey job incumbents</a:t>
            </a:r>
            <a:endParaRPr lang="en-US" dirty="0" smtClean="0"/>
          </a:p>
          <a:p>
            <a:pPr marL="512763" indent="-512763"/>
            <a:r>
              <a:rPr lang="en-US" dirty="0" smtClean="0">
                <a:hlinkClick r:id="rId7" action="ppaction://hlinksldjump"/>
              </a:rPr>
              <a:t>1.9.8.	Summarize results</a:t>
            </a:r>
            <a:endParaRPr lang="en-US" dirty="0" smtClean="0"/>
          </a:p>
          <a:p>
            <a:pPr marL="512763" indent="-512763"/>
            <a:r>
              <a:rPr lang="en-US" i="1" dirty="0" smtClean="0"/>
              <a:t>End </a:t>
            </a:r>
            <a:r>
              <a:rPr lang="en-US" b="1" i="1" dirty="0" smtClean="0"/>
              <a:t>Job </a:t>
            </a:r>
            <a:r>
              <a:rPr lang="en-US" b="1" i="1" dirty="0"/>
              <a:t>Analysis</a:t>
            </a:r>
          </a:p>
          <a:p>
            <a:pPr marL="512763" indent="-512763"/>
            <a:r>
              <a:rPr lang="en-US" dirty="0" smtClean="0"/>
              <a:t>1.9.9.	Choose high-priority tasks for task analysis</a:t>
            </a:r>
          </a:p>
          <a:p>
            <a:pPr marL="512763" indent="-512763"/>
            <a:r>
              <a:rPr lang="en-US" dirty="0" smtClean="0"/>
              <a:t>1.9.10.	Break tasks down into component elements</a:t>
            </a:r>
          </a:p>
          <a:p>
            <a:pPr marL="512763" indent="-512763"/>
            <a:r>
              <a:rPr lang="en-US" dirty="0" smtClean="0"/>
              <a:t>1.9.11.</a:t>
            </a:r>
            <a:r>
              <a:rPr lang="en-US" dirty="0"/>
              <a:t>	</a:t>
            </a:r>
            <a:r>
              <a:rPr lang="en-US" dirty="0" smtClean="0"/>
              <a:t>Detail relationships between elements</a:t>
            </a:r>
          </a:p>
          <a:p>
            <a:pPr marL="512763" indent="-512763"/>
            <a:r>
              <a:rPr lang="en-US" dirty="0" smtClean="0"/>
              <a:t>1.9.12.	Describe tools and conditions for each element</a:t>
            </a:r>
          </a:p>
          <a:p>
            <a:pPr marL="512763" indent="-512763"/>
            <a:r>
              <a:rPr lang="en-US" dirty="0" smtClean="0">
                <a:hlinkClick r:id="rId8" action="ppaction://hlinksldjump"/>
              </a:rPr>
              <a:t>1.9.13.</a:t>
            </a:r>
            <a:r>
              <a:rPr lang="en-US" dirty="0">
                <a:hlinkClick r:id="rId8" action="ppaction://hlinksldjump"/>
              </a:rPr>
              <a:t>	</a:t>
            </a:r>
            <a:r>
              <a:rPr lang="en-US" dirty="0" smtClean="0">
                <a:hlinkClick r:id="rId8" action="ppaction://hlinksldjump"/>
              </a:rPr>
              <a:t>Describe standards for successful performance</a:t>
            </a:r>
            <a:endParaRPr lang="en-US" dirty="0" smtClean="0"/>
          </a:p>
          <a:p>
            <a:pPr marL="512763" indent="-512763"/>
            <a:r>
              <a:rPr lang="en-US" i="1" dirty="0" smtClean="0">
                <a:hlinkClick r:id="rId9" action="ppaction://hlinksldjump"/>
              </a:rPr>
              <a:t>Go up </a:t>
            </a:r>
            <a:r>
              <a:rPr lang="en-US" i="1" dirty="0">
                <a:hlinkClick r:id="rId9" action="ppaction://hlinksldjump"/>
              </a:rPr>
              <a:t>to 1</a:t>
            </a:r>
            <a:r>
              <a:rPr lang="en-US" i="1" dirty="0" smtClean="0">
                <a:hlinkClick r:id="rId9" action="ppaction://hlinksldjump"/>
              </a:rPr>
              <a:t>. and continue to 1.10 </a:t>
            </a:r>
            <a:endParaRPr lang="en-US" dirty="0"/>
          </a:p>
          <a:p>
            <a:pPr marL="568325" indent="-568325">
              <a:spcBef>
                <a:spcPts val="0"/>
              </a:spcBef>
            </a:pPr>
            <a:endParaRPr lang="en-US" dirty="0"/>
          </a:p>
        </p:txBody>
      </p:sp>
      <p:sp>
        <p:nvSpPr>
          <p:cNvPr id="15" name="TextBox 14">
            <a:hlinkClick r:id="rId9"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9"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9"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pic>
        <p:nvPicPr>
          <p:cNvPr id="16" name="Picture 2" descr="C:\Users\peter.berking\Desktop\list icon.png"/>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23825" y="304800"/>
            <a:ext cx="409575" cy="40957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12"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98230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76200"/>
            <a:ext cx="8378951" cy="838200"/>
          </a:xfrm>
        </p:spPr>
        <p:txBody>
          <a:bodyPr>
            <a:normAutofit/>
          </a:bodyPr>
          <a:lstStyle/>
          <a:p>
            <a:r>
              <a:rPr lang="en-US" dirty="0" smtClean="0"/>
              <a:t>1.16. Conduct PS appropriateness analysis</a:t>
            </a:r>
            <a:endParaRPr lang="en-US" sz="1800" dirty="0"/>
          </a:p>
        </p:txBody>
      </p:sp>
      <p:sp>
        <p:nvSpPr>
          <p:cNvPr id="3" name="Content Placeholder 2"/>
          <p:cNvSpPr>
            <a:spLocks noGrp="1"/>
          </p:cNvSpPr>
          <p:nvPr>
            <p:ph sz="quarter" idx="1"/>
          </p:nvPr>
        </p:nvSpPr>
        <p:spPr/>
        <p:txBody>
          <a:bodyPr>
            <a:normAutofit/>
          </a:bodyPr>
          <a:lstStyle/>
          <a:p>
            <a:pPr marL="576263" indent="-576263"/>
            <a:r>
              <a:rPr lang="en-US" dirty="0" smtClean="0"/>
              <a:t>1.16.1.	Employees are motivated?</a:t>
            </a:r>
          </a:p>
          <a:p>
            <a:pPr marL="576263" indent="-576263">
              <a:spcBef>
                <a:spcPts val="0"/>
              </a:spcBef>
            </a:pPr>
            <a:r>
              <a:rPr lang="en-US" i="1" dirty="0"/>
              <a:t>	If yes, </a:t>
            </a:r>
            <a:r>
              <a:rPr lang="en-US" i="1" dirty="0" smtClean="0"/>
              <a:t>go to 1.16.2</a:t>
            </a:r>
          </a:p>
          <a:p>
            <a:pPr marL="576263" indent="-576263">
              <a:spcBef>
                <a:spcPts val="0"/>
              </a:spcBef>
            </a:pPr>
            <a:r>
              <a:rPr lang="en-US" i="1" dirty="0"/>
              <a:t>	</a:t>
            </a:r>
            <a:r>
              <a:rPr lang="en-US" i="1" dirty="0" smtClean="0">
                <a:hlinkClick r:id="rId3" action="ppaction://hlinksldjump"/>
              </a:rPr>
              <a:t>If </a:t>
            </a:r>
            <a:r>
              <a:rPr lang="en-US" i="1" dirty="0">
                <a:hlinkClick r:id="rId3" action="ppaction://hlinksldjump"/>
              </a:rPr>
              <a:t>no, </a:t>
            </a:r>
            <a:r>
              <a:rPr lang="en-US" i="1" dirty="0" smtClean="0">
                <a:hlinkClick r:id="rId3" action="ppaction://hlinksldjump"/>
              </a:rPr>
              <a:t>go up to 1. and continue to 1.6</a:t>
            </a:r>
            <a:endParaRPr lang="en-US" i="1" dirty="0" smtClean="0"/>
          </a:p>
          <a:p>
            <a:pPr marL="576263" indent="-576263"/>
            <a:r>
              <a:rPr lang="en-US" dirty="0" smtClean="0"/>
              <a:t>1.16.2.	Employees have sufficient reading, listening, or reference skills?</a:t>
            </a:r>
            <a:br>
              <a:rPr lang="en-US" dirty="0" smtClean="0"/>
            </a:br>
            <a:r>
              <a:rPr lang="en-US" i="1" dirty="0" smtClean="0"/>
              <a:t>If </a:t>
            </a:r>
            <a:r>
              <a:rPr lang="en-US" i="1" dirty="0"/>
              <a:t>yes, go to </a:t>
            </a:r>
            <a:r>
              <a:rPr lang="en-US" i="1" dirty="0" smtClean="0"/>
              <a:t>1.16.3</a:t>
            </a:r>
            <a:endParaRPr lang="en-US" i="1" dirty="0"/>
          </a:p>
          <a:p>
            <a:pPr marL="576263" indent="-576263">
              <a:spcBef>
                <a:spcPts val="0"/>
              </a:spcBef>
            </a:pPr>
            <a:r>
              <a:rPr lang="en-US" i="1" dirty="0"/>
              <a:t>	</a:t>
            </a:r>
            <a:r>
              <a:rPr lang="en-US" i="1" dirty="0">
                <a:hlinkClick r:id="rId3" action="ppaction://hlinksldjump"/>
              </a:rPr>
              <a:t>If no, </a:t>
            </a:r>
            <a:r>
              <a:rPr lang="en-US" i="1" dirty="0" smtClean="0">
                <a:hlinkClick r:id="rId3" action="ppaction://hlinksldjump"/>
              </a:rPr>
              <a:t>go up to 1. and continue </a:t>
            </a:r>
            <a:r>
              <a:rPr lang="en-US" i="1" dirty="0">
                <a:hlinkClick r:id="rId3" action="ppaction://hlinksldjump"/>
              </a:rPr>
              <a:t>to </a:t>
            </a:r>
            <a:r>
              <a:rPr lang="en-US" i="1" dirty="0" smtClean="0">
                <a:hlinkClick r:id="rId3" action="ppaction://hlinksldjump"/>
              </a:rPr>
              <a:t>1.6</a:t>
            </a:r>
            <a:endParaRPr lang="en-US" i="1" dirty="0"/>
          </a:p>
          <a:p>
            <a:pPr marL="576263" indent="-576263"/>
            <a:r>
              <a:rPr lang="en-US" dirty="0" smtClean="0">
                <a:hlinkClick r:id="rId4" action="ppaction://hlinksldjump"/>
              </a:rPr>
              <a:t>1.16.3.</a:t>
            </a:r>
            <a:r>
              <a:rPr lang="en-US" dirty="0">
                <a:hlinkClick r:id="rId4" action="ppaction://hlinksldjump"/>
              </a:rPr>
              <a:t>	Assess level of proficiency of audience thus relative need for </a:t>
            </a:r>
            <a:r>
              <a:rPr lang="en-US" dirty="0" smtClean="0">
                <a:hlinkClick r:id="rId4" action="ppaction://hlinksldjump"/>
              </a:rPr>
              <a:t>PS</a:t>
            </a:r>
            <a:endParaRPr lang="en-US" dirty="0" smtClean="0"/>
          </a:p>
          <a:p>
            <a:pPr marL="576263" indent="-576263"/>
            <a:r>
              <a:rPr lang="en-US" dirty="0" smtClean="0">
                <a:hlinkClick r:id="rId5" action="ppaction://hlinksldjump"/>
              </a:rPr>
              <a:t>1.16.4.</a:t>
            </a:r>
            <a:r>
              <a:rPr lang="en-US" dirty="0">
                <a:hlinkClick r:id="rId5" action="ppaction://hlinksldjump"/>
              </a:rPr>
              <a:t>	</a:t>
            </a:r>
            <a:r>
              <a:rPr lang="en-US" dirty="0" smtClean="0">
                <a:hlinkClick r:id="rId5" action="ppaction://hlinksldjump"/>
              </a:rPr>
              <a:t>Consider analysis questions</a:t>
            </a:r>
            <a:endParaRPr lang="en-US" dirty="0"/>
          </a:p>
          <a:p>
            <a:pPr marL="576263" indent="-576263"/>
            <a:r>
              <a:rPr lang="en-US" i="1" dirty="0" smtClean="0">
                <a:hlinkClick r:id="rId3" action="ppaction://hlinksldjump"/>
              </a:rPr>
              <a:t>Go up to 1. and continue to 1.17</a:t>
            </a:r>
            <a:endParaRPr lang="en-US" i="1" dirty="0"/>
          </a:p>
        </p:txBody>
      </p:sp>
      <p:sp>
        <p:nvSpPr>
          <p:cNvPr id="15" name="TextBox 14">
            <a:hlinkClick r:id="rId3"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3"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Rossett</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Schafer (2007)</a:t>
            </a:r>
            <a:endParaRPr lang="en-US" sz="10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4774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PS1a. Conduct PS </a:t>
            </a:r>
            <a:r>
              <a:rPr lang="en-US" dirty="0" smtClean="0"/>
              <a:t>analysis </a:t>
            </a:r>
            <a:r>
              <a:rPr lang="en-US" dirty="0"/>
              <a:t>(1 of 3)</a:t>
            </a:r>
            <a:endParaRPr lang="en-US" sz="1400" dirty="0"/>
          </a:p>
        </p:txBody>
      </p:sp>
      <p:sp>
        <p:nvSpPr>
          <p:cNvPr id="3" name="Content Placeholder 2"/>
          <p:cNvSpPr>
            <a:spLocks noGrp="1"/>
          </p:cNvSpPr>
          <p:nvPr>
            <p:ph sz="quarter" idx="1"/>
          </p:nvPr>
        </p:nvSpPr>
        <p:spPr/>
        <p:txBody>
          <a:bodyPr>
            <a:noAutofit/>
          </a:bodyPr>
          <a:lstStyle/>
          <a:p>
            <a:pPr marL="512763" indent="-512763"/>
            <a:r>
              <a:rPr lang="en-US" i="1" dirty="0" smtClean="0"/>
              <a:t>Start </a:t>
            </a:r>
            <a:r>
              <a:rPr lang="en-US" b="1" i="1" dirty="0" smtClean="0"/>
              <a:t>Determine Moment of Learning Need</a:t>
            </a:r>
          </a:p>
          <a:p>
            <a:pPr marL="512763" indent="-512763"/>
            <a:r>
              <a:rPr lang="en-US" dirty="0" smtClean="0"/>
              <a:t>PS1.1.	</a:t>
            </a:r>
            <a:r>
              <a:rPr lang="en-US" dirty="0"/>
              <a:t>Do performers need to learn how to do this for the first time</a:t>
            </a:r>
            <a:r>
              <a:rPr lang="en-US" dirty="0" smtClean="0"/>
              <a:t>? </a:t>
            </a:r>
            <a:r>
              <a:rPr lang="en-US" b="1" dirty="0" smtClean="0"/>
              <a:t>(NEW)</a:t>
            </a:r>
            <a:r>
              <a:rPr lang="en-US" i="1" dirty="0"/>
              <a:t/>
            </a:r>
            <a:br>
              <a:rPr lang="en-US" i="1" dirty="0"/>
            </a:br>
            <a:r>
              <a:rPr lang="en-US" i="1" dirty="0" smtClean="0"/>
              <a:t>If </a:t>
            </a:r>
            <a:r>
              <a:rPr lang="en-US" i="1" dirty="0"/>
              <a:t>yes, </a:t>
            </a:r>
            <a:r>
              <a:rPr lang="en-US" i="1" dirty="0" smtClean="0"/>
              <a:t>go to </a:t>
            </a:r>
            <a:r>
              <a:rPr lang="en-US" i="1" dirty="0"/>
              <a:t>PS1.6</a:t>
            </a:r>
            <a:endParaRPr lang="en-US" i="1" dirty="0" smtClean="0"/>
          </a:p>
          <a:p>
            <a:pPr marL="512763" indent="-512763">
              <a:spcBef>
                <a:spcPts val="0"/>
              </a:spcBef>
            </a:pPr>
            <a:r>
              <a:rPr lang="en-US" i="1" dirty="0"/>
              <a:t>	</a:t>
            </a:r>
            <a:r>
              <a:rPr lang="en-US" i="1" dirty="0" smtClean="0"/>
              <a:t>If </a:t>
            </a:r>
            <a:r>
              <a:rPr lang="en-US" i="1" dirty="0"/>
              <a:t>no, </a:t>
            </a:r>
            <a:r>
              <a:rPr lang="en-US" i="1" dirty="0" smtClean="0"/>
              <a:t>go to </a:t>
            </a:r>
            <a:r>
              <a:rPr lang="en-US" i="1" dirty="0"/>
              <a:t>PS1.2</a:t>
            </a:r>
            <a:endParaRPr lang="en-US" i="1" dirty="0" smtClean="0"/>
          </a:p>
          <a:p>
            <a:pPr marL="512763" indent="-512763"/>
            <a:r>
              <a:rPr lang="en-US" dirty="0" smtClean="0"/>
              <a:t>PS1.2.	Do </a:t>
            </a:r>
            <a:r>
              <a:rPr lang="en-US" dirty="0"/>
              <a:t>performers need to expand the depth and breadth of what they learned</a:t>
            </a:r>
            <a:r>
              <a:rPr lang="en-US" dirty="0" smtClean="0"/>
              <a:t>? </a:t>
            </a:r>
            <a:r>
              <a:rPr lang="en-US" b="1" dirty="0" smtClean="0"/>
              <a:t>(MORE)</a:t>
            </a:r>
            <a:r>
              <a:rPr lang="en-US" dirty="0"/>
              <a:t/>
            </a:r>
            <a:br>
              <a:rPr lang="en-US" dirty="0"/>
            </a:br>
            <a:r>
              <a:rPr lang="en-US" i="1" dirty="0" smtClean="0"/>
              <a:t>If </a:t>
            </a:r>
            <a:r>
              <a:rPr lang="en-US" i="1" dirty="0"/>
              <a:t>yes, go to PS1.6</a:t>
            </a:r>
            <a:br>
              <a:rPr lang="en-US" i="1" dirty="0"/>
            </a:br>
            <a:r>
              <a:rPr lang="en-US" i="1" dirty="0" smtClean="0"/>
              <a:t>If </a:t>
            </a:r>
            <a:r>
              <a:rPr lang="en-US" i="1" dirty="0"/>
              <a:t>no, </a:t>
            </a:r>
            <a:r>
              <a:rPr lang="en-US" i="1" dirty="0" smtClean="0"/>
              <a:t>go to </a:t>
            </a:r>
            <a:r>
              <a:rPr lang="en-US" i="1" dirty="0"/>
              <a:t>PS1.3</a:t>
            </a:r>
          </a:p>
          <a:p>
            <a:pPr marL="512763" indent="-512763"/>
            <a:r>
              <a:rPr lang="en-US" dirty="0" smtClean="0">
                <a:hlinkClick r:id="rId3" action="ppaction://hlinksldjump"/>
              </a:rPr>
              <a:t>PS1.3.</a:t>
            </a:r>
            <a:r>
              <a:rPr lang="en-US" dirty="0">
                <a:hlinkClick r:id="rId3" action="ppaction://hlinksldjump"/>
              </a:rPr>
              <a:t>	</a:t>
            </a:r>
            <a:r>
              <a:rPr lang="en-US" dirty="0" smtClean="0">
                <a:hlinkClick r:id="rId3" action="ppaction://hlinksldjump"/>
              </a:rPr>
              <a:t>Do </a:t>
            </a:r>
            <a:r>
              <a:rPr lang="en-US" dirty="0">
                <a:hlinkClick r:id="rId3" action="ppaction://hlinksldjump"/>
              </a:rPr>
              <a:t>performers need to act on what they learned</a:t>
            </a:r>
            <a:r>
              <a:rPr lang="en-US" dirty="0" smtClean="0">
                <a:hlinkClick r:id="rId3" action="ppaction://hlinksldjump"/>
              </a:rPr>
              <a:t>? </a:t>
            </a:r>
            <a:r>
              <a:rPr lang="en-US" b="1" dirty="0" smtClean="0">
                <a:hlinkClick r:id="rId3" action="ppaction://hlinksldjump"/>
              </a:rPr>
              <a:t>(APPLY)</a:t>
            </a:r>
            <a:r>
              <a:rPr lang="en-US" b="1" dirty="0"/>
              <a:t/>
            </a:r>
            <a:br>
              <a:rPr lang="en-US" b="1" dirty="0"/>
            </a:br>
            <a:r>
              <a:rPr lang="en-US" i="1" dirty="0" smtClean="0"/>
              <a:t>If yes, go to PS1.7</a:t>
            </a:r>
            <a:r>
              <a:rPr lang="en-US" i="1" dirty="0"/>
              <a:t/>
            </a:r>
            <a:br>
              <a:rPr lang="en-US" i="1" dirty="0"/>
            </a:br>
            <a:r>
              <a:rPr lang="en-US" i="1" dirty="0" smtClean="0"/>
              <a:t>If </a:t>
            </a:r>
            <a:r>
              <a:rPr lang="en-US" i="1" dirty="0"/>
              <a:t>no, </a:t>
            </a:r>
            <a:r>
              <a:rPr lang="en-US" i="1" dirty="0" smtClean="0"/>
              <a:t>go to </a:t>
            </a:r>
            <a:r>
              <a:rPr lang="en-US" i="1" dirty="0"/>
              <a:t>PS1.4</a:t>
            </a:r>
          </a:p>
          <a:p>
            <a:pPr marL="512763" indent="-512763"/>
            <a:r>
              <a:rPr lang="en-US" dirty="0" smtClean="0">
                <a:hlinkClick r:id="rId4" action="ppaction://hlinksldjump"/>
              </a:rPr>
              <a:t>PS1.4.</a:t>
            </a:r>
            <a:r>
              <a:rPr lang="en-US" dirty="0">
                <a:hlinkClick r:id="rId4" action="ppaction://hlinksldjump"/>
              </a:rPr>
              <a:t>	</a:t>
            </a:r>
            <a:r>
              <a:rPr lang="en-US" dirty="0" smtClean="0">
                <a:hlinkClick r:id="rId4" action="ppaction://hlinksldjump"/>
              </a:rPr>
              <a:t>Do </a:t>
            </a:r>
            <a:r>
              <a:rPr lang="en-US" dirty="0">
                <a:hlinkClick r:id="rId4" action="ppaction://hlinksldjump"/>
              </a:rPr>
              <a:t>performers need to learn how to do this to solve problems</a:t>
            </a:r>
            <a:r>
              <a:rPr lang="en-US" dirty="0" smtClean="0">
                <a:hlinkClick r:id="rId4" action="ppaction://hlinksldjump"/>
              </a:rPr>
              <a:t>? </a:t>
            </a:r>
            <a:r>
              <a:rPr lang="en-US" b="1" dirty="0" smtClean="0">
                <a:hlinkClick r:id="rId4" action="ppaction://hlinksldjump"/>
              </a:rPr>
              <a:t>(</a:t>
            </a:r>
            <a:r>
              <a:rPr lang="en-US" b="1" dirty="0">
                <a:hlinkClick r:id="rId4" action="ppaction://hlinksldjump"/>
              </a:rPr>
              <a:t>SOLVE</a:t>
            </a:r>
            <a:r>
              <a:rPr lang="en-US" b="1" dirty="0" smtClean="0">
                <a:hlinkClick r:id="rId4" action="ppaction://hlinksldjump"/>
              </a:rPr>
              <a:t>)</a:t>
            </a:r>
            <a:endParaRPr lang="en-US" b="1" dirty="0" smtClean="0"/>
          </a:p>
          <a:p>
            <a:pPr marL="512763" indent="-512763"/>
            <a:r>
              <a:rPr lang="en-US" i="1" dirty="0" smtClean="0"/>
              <a:t>	If yes, go to PS1.7</a:t>
            </a:r>
            <a:r>
              <a:rPr lang="en-US" i="1" dirty="0"/>
              <a:t/>
            </a:r>
            <a:br>
              <a:rPr lang="en-US" i="1" dirty="0"/>
            </a:br>
            <a:r>
              <a:rPr lang="en-US" i="1" dirty="0" smtClean="0"/>
              <a:t>If </a:t>
            </a:r>
            <a:r>
              <a:rPr lang="en-US" i="1" dirty="0"/>
              <a:t>no, go to PS1.5</a:t>
            </a:r>
          </a:p>
          <a:p>
            <a:pPr marL="512763" indent="-512763"/>
            <a:r>
              <a:rPr lang="en-US" dirty="0" smtClean="0">
                <a:hlinkClick r:id="rId4" action="ppaction://hlinksldjump"/>
              </a:rPr>
              <a:t>PS1.5.</a:t>
            </a:r>
            <a:r>
              <a:rPr lang="en-US" dirty="0">
                <a:hlinkClick r:id="rId4" action="ppaction://hlinksldjump"/>
              </a:rPr>
              <a:t>	Do performers need to learn a new way of doing something? </a:t>
            </a:r>
            <a:r>
              <a:rPr lang="en-US" b="1" dirty="0">
                <a:hlinkClick r:id="rId4" action="ppaction://hlinksldjump"/>
              </a:rPr>
              <a:t>(CHANGE</a:t>
            </a:r>
            <a:r>
              <a:rPr lang="en-US" b="1" dirty="0">
                <a:hlinkClick r:id="rId5" action="ppaction://hlinksldjump"/>
              </a:rPr>
              <a:t>)</a:t>
            </a:r>
            <a:endParaRPr lang="en-US" dirty="0"/>
          </a:p>
          <a:p>
            <a:pPr marL="512763" indent="-512763"/>
            <a:r>
              <a:rPr lang="en-US" i="1" dirty="0"/>
              <a:t>	If yes, go to </a:t>
            </a:r>
            <a:r>
              <a:rPr lang="en-US" i="1" dirty="0" smtClean="0"/>
              <a:t>PS1.7</a:t>
            </a:r>
            <a:r>
              <a:rPr lang="en-US" i="1" dirty="0"/>
              <a:t/>
            </a:r>
            <a:br>
              <a:rPr lang="en-US" i="1" dirty="0"/>
            </a:br>
            <a:r>
              <a:rPr lang="en-US" i="1" dirty="0"/>
              <a:t>If no, </a:t>
            </a:r>
            <a:r>
              <a:rPr lang="en-US" i="1" dirty="0">
                <a:hlinkClick r:id="rId6" action="ppaction://hlinksldjump"/>
              </a:rPr>
              <a:t>go to 1. and redo </a:t>
            </a:r>
            <a:r>
              <a:rPr lang="en-US" i="1" dirty="0" smtClean="0">
                <a:hlinkClick r:id="rId6" action="ppaction://hlinksldjump"/>
              </a:rPr>
              <a:t>1.16. </a:t>
            </a:r>
            <a:r>
              <a:rPr lang="en-US" i="1" dirty="0">
                <a:hlinkClick r:id="rId6" action="ppaction://hlinksldjump"/>
              </a:rPr>
              <a:t>to verify that training is not the solution</a:t>
            </a:r>
            <a:endParaRPr lang="en-US" i="1" dirty="0"/>
          </a:p>
          <a:p>
            <a:pPr marL="568325" indent="-568325"/>
            <a:r>
              <a:rPr lang="en-US" i="1" dirty="0" smtClean="0"/>
              <a:t> </a:t>
            </a:r>
            <a:endParaRPr lang="en-US" i="1" dirty="0"/>
          </a:p>
        </p:txBody>
      </p:sp>
      <p:sp>
        <p:nvSpPr>
          <p:cNvPr id="6" name="Text Placeholder 5"/>
          <p:cNvSpPr>
            <a:spLocks noGrp="1"/>
          </p:cNvSpPr>
          <p:nvPr>
            <p:ph type="body" sz="quarter" idx="14"/>
          </p:nvPr>
        </p:nvSpPr>
        <p:spPr/>
        <p:txBody>
          <a:bodyPr/>
          <a:lstStyle/>
          <a:p>
            <a:pPr marL="512763" indent="-512763">
              <a:spcBef>
                <a:spcPts val="0"/>
              </a:spcBef>
            </a:pPr>
            <a:r>
              <a:rPr lang="en-US" i="1" dirty="0" smtClean="0"/>
              <a:t>End </a:t>
            </a:r>
            <a:r>
              <a:rPr lang="en-US" b="1" i="1" dirty="0"/>
              <a:t>Determine Moment of Learning Need</a:t>
            </a:r>
          </a:p>
          <a:p>
            <a:pPr marL="512763" indent="-512763"/>
            <a:r>
              <a:rPr lang="en-US" dirty="0" smtClean="0"/>
              <a:t>PS1.6.</a:t>
            </a:r>
            <a:r>
              <a:rPr lang="en-US" dirty="0"/>
              <a:t>	100% Instructional solution more appropriate?</a:t>
            </a:r>
            <a:br>
              <a:rPr lang="en-US" dirty="0"/>
            </a:br>
            <a:r>
              <a:rPr lang="en-US" i="1" dirty="0"/>
              <a:t>If yes, </a:t>
            </a:r>
            <a:r>
              <a:rPr lang="en-US" i="1" dirty="0">
                <a:hlinkClick r:id="rId7" action="ppaction://hlinksldjump"/>
              </a:rPr>
              <a:t>go to 2</a:t>
            </a:r>
            <a:r>
              <a:rPr lang="en-US" i="1" dirty="0">
                <a:hlinkClick r:id="rId8" action="ppaction://hlinksldjump"/>
              </a:rPr>
              <a:t>.</a:t>
            </a:r>
            <a:r>
              <a:rPr lang="en-US" i="1" dirty="0"/>
              <a:t/>
            </a:r>
            <a:br>
              <a:rPr lang="en-US" i="1" dirty="0"/>
            </a:br>
            <a:r>
              <a:rPr lang="en-US" i="1" dirty="0"/>
              <a:t>If no, go to PS1.7</a:t>
            </a:r>
          </a:p>
          <a:p>
            <a:pPr marL="512763" indent="-512763"/>
            <a:r>
              <a:rPr lang="en-US" dirty="0" smtClean="0"/>
              <a:t>PS1.7.</a:t>
            </a:r>
            <a:r>
              <a:rPr lang="en-US" dirty="0"/>
              <a:t>	Instruction-optimized analysis process appropriate?</a:t>
            </a:r>
            <a:br>
              <a:rPr lang="en-US" dirty="0"/>
            </a:br>
            <a:r>
              <a:rPr lang="en-US" i="1" dirty="0"/>
              <a:t>If yes, </a:t>
            </a:r>
            <a:r>
              <a:rPr lang="en-US" i="1" dirty="0">
                <a:hlinkClick r:id="rId7" action="ppaction://hlinksldjump"/>
              </a:rPr>
              <a:t>go to 2.</a:t>
            </a:r>
            <a:r>
              <a:rPr lang="en-US" i="1" dirty="0"/>
              <a:t/>
            </a:r>
            <a:br>
              <a:rPr lang="en-US" i="1" dirty="0"/>
            </a:br>
            <a:r>
              <a:rPr lang="en-US" i="1" dirty="0"/>
              <a:t>If no, </a:t>
            </a:r>
            <a:r>
              <a:rPr lang="en-US" i="1" dirty="0">
                <a:hlinkClick r:id="rId9" action="ppaction://hlinksldjump"/>
              </a:rPr>
              <a:t>go to PS1b</a:t>
            </a:r>
            <a:r>
              <a:rPr lang="en-US" i="1" dirty="0" smtClean="0"/>
              <a:t>.</a:t>
            </a:r>
            <a:endParaRPr lang="en-US" i="1" dirty="0"/>
          </a:p>
        </p:txBody>
      </p:sp>
      <p:sp>
        <p:nvSpPr>
          <p:cNvPr id="15" name="TextBox 14">
            <a:hlinkClick r:id="rId6"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13" name="TextBox 12">
            <a:hlinkClick r:id="rId10"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447563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PS1b. Conduct PS </a:t>
            </a:r>
            <a:r>
              <a:rPr lang="en-US" dirty="0" smtClean="0"/>
              <a:t>analysis </a:t>
            </a:r>
            <a:r>
              <a:rPr lang="en-US" dirty="0"/>
              <a:t>(2 of 3)</a:t>
            </a:r>
            <a:endParaRPr lang="en-US" sz="1400" dirty="0"/>
          </a:p>
        </p:txBody>
      </p:sp>
      <p:sp>
        <p:nvSpPr>
          <p:cNvPr id="3" name="Content Placeholder 2"/>
          <p:cNvSpPr>
            <a:spLocks noGrp="1"/>
          </p:cNvSpPr>
          <p:nvPr>
            <p:ph sz="quarter" idx="1"/>
          </p:nvPr>
        </p:nvSpPr>
        <p:spPr/>
        <p:txBody>
          <a:bodyPr>
            <a:normAutofit/>
          </a:bodyPr>
          <a:lstStyle/>
          <a:p>
            <a:pPr marL="576263" indent="-576263"/>
            <a:r>
              <a:rPr lang="en-US" i="1" dirty="0" smtClean="0"/>
              <a:t>Start </a:t>
            </a:r>
            <a:r>
              <a:rPr lang="en-US" b="1" i="1" dirty="0" smtClean="0"/>
              <a:t>Rapid Task Analysis </a:t>
            </a:r>
          </a:p>
          <a:p>
            <a:pPr marL="576263" indent="-576263"/>
            <a:r>
              <a:rPr lang="en-US" dirty="0" smtClean="0">
                <a:hlinkClick r:id="rId3" action="ppaction://hlinksldjump"/>
              </a:rPr>
              <a:t>PS1.9.</a:t>
            </a:r>
            <a:r>
              <a:rPr lang="en-US" dirty="0">
                <a:hlinkClick r:id="rId3" action="ppaction://hlinksldjump"/>
              </a:rPr>
              <a:t>	Identify</a:t>
            </a:r>
            <a:r>
              <a:rPr lang="en-US" dirty="0" smtClean="0">
                <a:hlinkClick r:id="rId3" action="ppaction://hlinksldjump"/>
              </a:rPr>
              <a:t> </a:t>
            </a:r>
            <a:r>
              <a:rPr lang="en-US" dirty="0">
                <a:hlinkClick r:id="rId3" action="ppaction://hlinksldjump"/>
              </a:rPr>
              <a:t>the job-specific tasks</a:t>
            </a:r>
            <a:endParaRPr lang="en-US" dirty="0">
              <a:hlinkClick r:id="rId4" action="ppaction://hlinksldjump"/>
            </a:endParaRPr>
          </a:p>
          <a:p>
            <a:pPr marL="576263" indent="-576263"/>
            <a:r>
              <a:rPr lang="en-US" dirty="0" smtClean="0">
                <a:hlinkClick r:id="rId3" action="ppaction://hlinksldjump"/>
              </a:rPr>
              <a:t>PS1.10.	Identify related concepts</a:t>
            </a:r>
            <a:endParaRPr lang="en-US" dirty="0">
              <a:hlinkClick r:id="rId4" action="ppaction://hlinksldjump"/>
            </a:endParaRPr>
          </a:p>
          <a:p>
            <a:pPr marL="576263" indent="-576263"/>
            <a:r>
              <a:rPr lang="en-US" dirty="0" smtClean="0">
                <a:hlinkClick r:id="rId3" action="ppaction://hlinksldjump"/>
              </a:rPr>
              <a:t>PS1.11.</a:t>
            </a:r>
            <a:r>
              <a:rPr lang="en-US" dirty="0">
                <a:hlinkClick r:id="rId3" action="ppaction://hlinksldjump"/>
              </a:rPr>
              <a:t>	</a:t>
            </a:r>
            <a:r>
              <a:rPr lang="en-US" dirty="0" smtClean="0">
                <a:hlinkClick r:id="rId3" action="ppaction://hlinksldjump"/>
              </a:rPr>
              <a:t>Organize the tasks and concepts into meaningful business processes</a:t>
            </a:r>
            <a:endParaRPr lang="en-US" b="1" dirty="0" smtClean="0"/>
          </a:p>
          <a:p>
            <a:pPr marL="576263" indent="-576263"/>
            <a:r>
              <a:rPr lang="en-US" i="1" dirty="0" smtClean="0"/>
              <a:t>End </a:t>
            </a:r>
            <a:r>
              <a:rPr lang="en-US" b="1" i="1" dirty="0"/>
              <a:t>Rapid Task Analysis </a:t>
            </a:r>
          </a:p>
          <a:p>
            <a:pPr marL="576263" indent="-576263"/>
            <a:r>
              <a:rPr lang="en-US" i="1" dirty="0"/>
              <a:t>Start </a:t>
            </a:r>
            <a:r>
              <a:rPr lang="en-US" b="1" i="1" dirty="0" smtClean="0"/>
              <a:t>Audience Analysis </a:t>
            </a:r>
            <a:endParaRPr lang="en-US" b="1" i="1" dirty="0"/>
          </a:p>
          <a:p>
            <a:pPr marL="576263" indent="-576263"/>
            <a:r>
              <a:rPr lang="en-US" dirty="0" smtClean="0"/>
              <a:t>PS1.12.</a:t>
            </a:r>
            <a:r>
              <a:rPr lang="en-US" dirty="0"/>
              <a:t>	</a:t>
            </a:r>
            <a:r>
              <a:rPr lang="en-US" dirty="0" smtClean="0"/>
              <a:t>Analyze audience (who performs each task)</a:t>
            </a:r>
          </a:p>
          <a:p>
            <a:pPr marL="576263" indent="-576263"/>
            <a:r>
              <a:rPr lang="en-US" i="1" dirty="0"/>
              <a:t>End </a:t>
            </a:r>
            <a:r>
              <a:rPr lang="en-US" b="1" i="1" dirty="0" smtClean="0"/>
              <a:t>Audience Analysis </a:t>
            </a:r>
          </a:p>
          <a:p>
            <a:pPr marL="576263" indent="-576263"/>
            <a:r>
              <a:rPr lang="en-US" i="1" dirty="0"/>
              <a:t>Start </a:t>
            </a:r>
            <a:r>
              <a:rPr lang="en-US" b="1" i="1" dirty="0" smtClean="0"/>
              <a:t>Critical Skills Analysis </a:t>
            </a:r>
            <a:endParaRPr lang="en-US" b="1" i="1" dirty="0"/>
          </a:p>
          <a:p>
            <a:pPr marL="576263" indent="-576263"/>
            <a:r>
              <a:rPr lang="en-US" dirty="0" smtClean="0"/>
              <a:t>PS1.13.	Establish </a:t>
            </a:r>
            <a:r>
              <a:rPr lang="en-US" dirty="0"/>
              <a:t>rating scale (impact of failure if task </a:t>
            </a:r>
            <a:r>
              <a:rPr lang="en-US" dirty="0" smtClean="0"/>
              <a:t>isn’t </a:t>
            </a:r>
            <a:r>
              <a:rPr lang="en-US" dirty="0"/>
              <a:t>completed successfully</a:t>
            </a:r>
            <a:r>
              <a:rPr lang="en-US" dirty="0" smtClean="0"/>
              <a:t>)</a:t>
            </a:r>
          </a:p>
          <a:p>
            <a:pPr marL="576263" indent="-576263"/>
            <a:r>
              <a:rPr lang="en-US" dirty="0" smtClean="0"/>
              <a:t>PS1.14.	Assign </a:t>
            </a:r>
            <a:r>
              <a:rPr lang="en-US" dirty="0"/>
              <a:t>failure impact rating for every task and concept for each audience</a:t>
            </a:r>
          </a:p>
          <a:p>
            <a:pPr marL="576263" indent="-576263"/>
            <a:r>
              <a:rPr lang="en-US" dirty="0" smtClean="0"/>
              <a:t>PS1.15.</a:t>
            </a:r>
            <a:r>
              <a:rPr lang="en-US" dirty="0"/>
              <a:t>	</a:t>
            </a:r>
            <a:r>
              <a:rPr lang="en-US" dirty="0" smtClean="0"/>
              <a:t>Use </a:t>
            </a:r>
            <a:r>
              <a:rPr lang="en-US" dirty="0"/>
              <a:t>ratings to set performer support </a:t>
            </a:r>
            <a:r>
              <a:rPr lang="en-US" dirty="0" smtClean="0"/>
              <a:t>strategy</a:t>
            </a:r>
            <a:endParaRPr lang="en-US" dirty="0"/>
          </a:p>
          <a:p>
            <a:pPr marL="576263" indent="-576263"/>
            <a:r>
              <a:rPr lang="en-US" i="1" dirty="0" smtClean="0"/>
              <a:t>End </a:t>
            </a:r>
            <a:r>
              <a:rPr lang="en-US" b="1" i="1" dirty="0" smtClean="0"/>
              <a:t>Critical Skills Analysis</a:t>
            </a:r>
          </a:p>
        </p:txBody>
      </p:sp>
      <p:sp>
        <p:nvSpPr>
          <p:cNvPr id="4" name="Text Placeholder 3"/>
          <p:cNvSpPr>
            <a:spLocks noGrp="1"/>
          </p:cNvSpPr>
          <p:nvPr>
            <p:ph type="body" sz="quarter" idx="14"/>
          </p:nvPr>
        </p:nvSpPr>
        <p:spPr/>
        <p:txBody>
          <a:bodyPr/>
          <a:lstStyle/>
          <a:p>
            <a:pPr marL="576263" indent="-576263"/>
            <a:r>
              <a:rPr lang="en-US" i="1" dirty="0"/>
              <a:t>Start </a:t>
            </a:r>
            <a:r>
              <a:rPr lang="en-US" b="1" i="1" dirty="0"/>
              <a:t>Process Analysis </a:t>
            </a:r>
          </a:p>
          <a:p>
            <a:pPr marL="576263" indent="-576263"/>
            <a:r>
              <a:rPr lang="en-US" dirty="0" smtClean="0">
                <a:hlinkClick r:id="rId5" action="ppaction://hlinksldjump"/>
              </a:rPr>
              <a:t>PS1.16.</a:t>
            </a:r>
            <a:r>
              <a:rPr lang="en-US" dirty="0">
                <a:hlinkClick r:id="rId5" action="ppaction://hlinksldjump"/>
              </a:rPr>
              <a:t>	Create flow diagrams</a:t>
            </a:r>
            <a:endParaRPr lang="en-US" dirty="0"/>
          </a:p>
          <a:p>
            <a:pPr marL="576263" indent="-576263"/>
            <a:r>
              <a:rPr lang="en-US" dirty="0" smtClean="0"/>
              <a:t>PS1.17.</a:t>
            </a:r>
            <a:r>
              <a:rPr lang="en-US" dirty="0"/>
              <a:t>	Associate reference content to flow nodes</a:t>
            </a:r>
          </a:p>
          <a:p>
            <a:pPr marL="576263" indent="-576263"/>
            <a:r>
              <a:rPr lang="en-US" dirty="0" smtClean="0"/>
              <a:t>PS1.18.</a:t>
            </a:r>
            <a:r>
              <a:rPr lang="en-US" dirty="0"/>
              <a:t>	Ensure completeness and accuracy of flows</a:t>
            </a:r>
          </a:p>
          <a:p>
            <a:pPr marL="576263" indent="-576263"/>
            <a:r>
              <a:rPr lang="en-US" dirty="0" smtClean="0"/>
              <a:t>PS1.19.</a:t>
            </a:r>
            <a:r>
              <a:rPr lang="en-US" dirty="0"/>
              <a:t>	Validate usefulness of process flows</a:t>
            </a:r>
          </a:p>
          <a:p>
            <a:pPr marL="576263" indent="-576263"/>
            <a:r>
              <a:rPr lang="en-US" dirty="0" smtClean="0"/>
              <a:t>PS1.20.</a:t>
            </a:r>
            <a:r>
              <a:rPr lang="en-US" dirty="0"/>
              <a:t>	Identify tipping points</a:t>
            </a:r>
          </a:p>
          <a:p>
            <a:pPr marL="576263" indent="-576263"/>
            <a:r>
              <a:rPr lang="en-US" i="1" dirty="0"/>
              <a:t>End </a:t>
            </a:r>
            <a:r>
              <a:rPr lang="en-US" b="1" i="1" dirty="0"/>
              <a:t>Process Analysis</a:t>
            </a:r>
          </a:p>
          <a:p>
            <a:pPr marL="576263" indent="-576263"/>
            <a:r>
              <a:rPr lang="en-US" i="1" dirty="0">
                <a:hlinkClick r:id="rId6" action="ppaction://hlinksldjump"/>
              </a:rPr>
              <a:t>Go to PS1c.</a:t>
            </a:r>
            <a:r>
              <a:rPr lang="en-US" dirty="0">
                <a:hlinkClick r:id="rId6" action="ppaction://hlinksldjump"/>
              </a:rPr>
              <a:t> </a:t>
            </a:r>
            <a:endParaRPr lang="en-US" dirty="0"/>
          </a:p>
        </p:txBody>
      </p:sp>
      <p:sp>
        <p:nvSpPr>
          <p:cNvPr id="15" name="TextBox 14">
            <a:hlinkClick r:id="rId7"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7"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13" name="TextBox 12">
            <a:hlinkClick r:id="rId8"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419728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PS1c. </a:t>
            </a:r>
            <a:r>
              <a:rPr lang="en-US" dirty="0"/>
              <a:t>Conduct PS </a:t>
            </a:r>
            <a:r>
              <a:rPr lang="en-US" dirty="0" smtClean="0"/>
              <a:t>analysis </a:t>
            </a:r>
            <a:r>
              <a:rPr lang="en-US" dirty="0"/>
              <a:t>(3 of 3)</a:t>
            </a:r>
          </a:p>
        </p:txBody>
      </p:sp>
      <p:sp>
        <p:nvSpPr>
          <p:cNvPr id="3" name="Content Placeholder 2"/>
          <p:cNvSpPr>
            <a:spLocks noGrp="1"/>
          </p:cNvSpPr>
          <p:nvPr>
            <p:ph sz="quarter" idx="1"/>
          </p:nvPr>
        </p:nvSpPr>
        <p:spPr/>
        <p:txBody>
          <a:bodyPr>
            <a:normAutofit/>
          </a:bodyPr>
          <a:lstStyle/>
          <a:p>
            <a:pPr marL="576263" indent="-576263"/>
            <a:r>
              <a:rPr lang="en-US" dirty="0" smtClean="0">
                <a:hlinkClick r:id="rId3" action="ppaction://hlinksldjump"/>
              </a:rPr>
              <a:t>PS1.21.	Identify </a:t>
            </a:r>
            <a:r>
              <a:rPr lang="en-US" dirty="0">
                <a:hlinkClick r:id="rId3" action="ppaction://hlinksldjump"/>
              </a:rPr>
              <a:t>need for support before performance </a:t>
            </a:r>
            <a:r>
              <a:rPr lang="en-US" b="1" dirty="0">
                <a:hlinkClick r:id="rId3" action="ppaction://hlinksldjump"/>
              </a:rPr>
              <a:t>(Planners</a:t>
            </a:r>
            <a:r>
              <a:rPr lang="en-US" b="1" dirty="0" smtClean="0">
                <a:hlinkClick r:id="rId3" action="ppaction://hlinksldjump"/>
              </a:rPr>
              <a:t>)</a:t>
            </a:r>
            <a:endParaRPr lang="en-US" b="1" dirty="0" smtClean="0"/>
          </a:p>
          <a:p>
            <a:pPr marL="576263" indent="-576263"/>
            <a:r>
              <a:rPr lang="en-US" dirty="0" smtClean="0">
                <a:hlinkClick r:id="rId4" action="ppaction://hlinksldjump"/>
              </a:rPr>
              <a:t>PS1.22.	Identify need for support during performance </a:t>
            </a:r>
            <a:r>
              <a:rPr lang="en-US" b="1" dirty="0" smtClean="0">
                <a:hlinkClick r:id="rId4" action="ppaction://hlinksldjump"/>
              </a:rPr>
              <a:t>(Sidekicks)</a:t>
            </a:r>
            <a:endParaRPr lang="en-US" b="1" dirty="0" smtClean="0"/>
          </a:p>
          <a:p>
            <a:pPr marL="576263" indent="-576263"/>
            <a:r>
              <a:rPr lang="en-US" dirty="0" smtClean="0">
                <a:hlinkClick r:id="rId5" action="ppaction://hlinksldjump"/>
              </a:rPr>
              <a:t>PS1.23.</a:t>
            </a:r>
            <a:r>
              <a:rPr lang="en-US" dirty="0">
                <a:hlinkClick r:id="rId5" action="ppaction://hlinksldjump"/>
              </a:rPr>
              <a:t>	</a:t>
            </a:r>
            <a:r>
              <a:rPr lang="en-US" dirty="0" smtClean="0">
                <a:hlinkClick r:id="rId5" action="ppaction://hlinksldjump"/>
              </a:rPr>
              <a:t>Identify need for support after performance </a:t>
            </a:r>
            <a:r>
              <a:rPr lang="en-US" b="1" dirty="0" smtClean="0">
                <a:hlinkClick r:id="rId5" action="ppaction://hlinksldjump"/>
              </a:rPr>
              <a:t>(Quick-checks)</a:t>
            </a:r>
            <a:endParaRPr lang="en-US" b="1" dirty="0" smtClean="0"/>
          </a:p>
          <a:p>
            <a:pPr marL="576263" indent="-576263"/>
            <a:r>
              <a:rPr lang="en-US" dirty="0" smtClean="0"/>
              <a:t>PS1.24.	Any Planners, Sidekicks, or Quick-checks needed?</a:t>
            </a:r>
            <a:br>
              <a:rPr lang="en-US" dirty="0" smtClean="0"/>
            </a:br>
            <a:r>
              <a:rPr lang="en-US" i="1" dirty="0" smtClean="0"/>
              <a:t>If yes, go to PS1.25</a:t>
            </a:r>
            <a:br>
              <a:rPr lang="en-US" i="1" dirty="0" smtClean="0"/>
            </a:br>
            <a:r>
              <a:rPr lang="en-US" i="1" dirty="0" smtClean="0"/>
              <a:t>If no</a:t>
            </a:r>
            <a:r>
              <a:rPr lang="en-US" i="1" dirty="0"/>
              <a:t>, </a:t>
            </a:r>
            <a:r>
              <a:rPr lang="en-US" i="1" dirty="0" smtClean="0">
                <a:hlinkClick r:id="rId6" action="ppaction://hlinksldjump"/>
              </a:rPr>
              <a:t>go </a:t>
            </a:r>
            <a:r>
              <a:rPr lang="en-US" i="1" dirty="0">
                <a:hlinkClick r:id="rId6" action="ppaction://hlinksldjump"/>
              </a:rPr>
              <a:t>to 1. and redo </a:t>
            </a:r>
            <a:r>
              <a:rPr lang="en-US" i="1" dirty="0" smtClean="0">
                <a:hlinkClick r:id="rId6" action="ppaction://hlinksldjump"/>
              </a:rPr>
              <a:t>1.16. </a:t>
            </a:r>
            <a:r>
              <a:rPr lang="en-US" i="1" dirty="0">
                <a:hlinkClick r:id="rId6" action="ppaction://hlinksldjump"/>
              </a:rPr>
              <a:t>to verify that </a:t>
            </a:r>
            <a:r>
              <a:rPr lang="en-US" i="1" dirty="0" smtClean="0">
                <a:hlinkClick r:id="rId6" action="ppaction://hlinksldjump"/>
              </a:rPr>
              <a:t>PS is not </a:t>
            </a:r>
            <a:r>
              <a:rPr lang="en-US" i="1" dirty="0">
                <a:hlinkClick r:id="rId6" action="ppaction://hlinksldjump"/>
              </a:rPr>
              <a:t>part of the </a:t>
            </a:r>
            <a:r>
              <a:rPr lang="en-US" i="1" dirty="0" smtClean="0">
                <a:hlinkClick r:id="rId6" action="ppaction://hlinksldjump"/>
              </a:rPr>
              <a:t>solution</a:t>
            </a:r>
            <a:endParaRPr lang="en-US" i="1" dirty="0"/>
          </a:p>
          <a:p>
            <a:pPr marL="576263" indent="-576263"/>
            <a:r>
              <a:rPr lang="en-US" dirty="0" smtClean="0">
                <a:hlinkClick r:id="rId7" action="ppaction://hlinksldjump"/>
              </a:rPr>
              <a:t>PS1.25.</a:t>
            </a:r>
            <a:r>
              <a:rPr lang="en-US" dirty="0">
                <a:hlinkClick r:id="rId7" action="ppaction://hlinksldjump"/>
              </a:rPr>
              <a:t>	</a:t>
            </a:r>
            <a:r>
              <a:rPr lang="en-US" dirty="0" smtClean="0">
                <a:hlinkClick r:id="rId7" action="ppaction://hlinksldjump"/>
              </a:rPr>
              <a:t>Consider </a:t>
            </a:r>
            <a:r>
              <a:rPr lang="en-US" b="1" dirty="0" smtClean="0">
                <a:hlinkClick r:id="rId7" action="ppaction://hlinksldjump"/>
              </a:rPr>
              <a:t>Planner</a:t>
            </a:r>
            <a:r>
              <a:rPr lang="en-US" dirty="0" smtClean="0">
                <a:hlinkClick r:id="rId7" action="ppaction://hlinksldjump"/>
              </a:rPr>
              <a:t>-specific design recommendations</a:t>
            </a:r>
            <a:endParaRPr lang="en-US" dirty="0">
              <a:hlinkClick r:id="rId8" action="ppaction://hlinksldjump"/>
            </a:endParaRPr>
          </a:p>
          <a:p>
            <a:pPr marL="576263" indent="-576263"/>
            <a:r>
              <a:rPr lang="en-US" dirty="0" smtClean="0">
                <a:hlinkClick r:id="rId9" action="ppaction://hlinksldjump"/>
              </a:rPr>
              <a:t>PS1.26.</a:t>
            </a:r>
            <a:r>
              <a:rPr lang="en-US" dirty="0">
                <a:hlinkClick r:id="rId9" action="ppaction://hlinksldjump"/>
              </a:rPr>
              <a:t>	Consider </a:t>
            </a:r>
            <a:r>
              <a:rPr lang="en-US" b="1" dirty="0" smtClean="0">
                <a:hlinkClick r:id="rId9" action="ppaction://hlinksldjump"/>
              </a:rPr>
              <a:t>Sidekick</a:t>
            </a:r>
            <a:r>
              <a:rPr lang="en-US" dirty="0" smtClean="0">
                <a:hlinkClick r:id="rId9" action="ppaction://hlinksldjump"/>
              </a:rPr>
              <a:t>-specific </a:t>
            </a:r>
            <a:r>
              <a:rPr lang="en-US" dirty="0">
                <a:hlinkClick r:id="rId9" action="ppaction://hlinksldjump"/>
              </a:rPr>
              <a:t>design recommendations</a:t>
            </a:r>
            <a:endParaRPr lang="en-US" dirty="0">
              <a:hlinkClick r:id="rId8" action="ppaction://hlinksldjump"/>
            </a:endParaRPr>
          </a:p>
          <a:p>
            <a:pPr marL="576263" indent="-576263"/>
            <a:r>
              <a:rPr lang="en-US" dirty="0" smtClean="0">
                <a:hlinkClick r:id="rId10" action="ppaction://hlinksldjump"/>
              </a:rPr>
              <a:t>PS1.27.</a:t>
            </a:r>
            <a:r>
              <a:rPr lang="en-US" dirty="0">
                <a:hlinkClick r:id="rId10" action="ppaction://hlinksldjump"/>
              </a:rPr>
              <a:t>	Consider </a:t>
            </a:r>
            <a:r>
              <a:rPr lang="en-US" b="1" dirty="0" smtClean="0">
                <a:hlinkClick r:id="rId10" action="ppaction://hlinksldjump"/>
              </a:rPr>
              <a:t>Quick check</a:t>
            </a:r>
            <a:r>
              <a:rPr lang="en-US" dirty="0" smtClean="0">
                <a:hlinkClick r:id="rId10" action="ppaction://hlinksldjump"/>
              </a:rPr>
              <a:t>-specific </a:t>
            </a:r>
            <a:r>
              <a:rPr lang="en-US" dirty="0">
                <a:hlinkClick r:id="rId10" action="ppaction://hlinksldjump"/>
              </a:rPr>
              <a:t>design </a:t>
            </a:r>
            <a:r>
              <a:rPr lang="en-US" dirty="0" smtClean="0">
                <a:hlinkClick r:id="rId10" action="ppaction://hlinksldjump"/>
              </a:rPr>
              <a:t>recommendations</a:t>
            </a:r>
            <a:endParaRPr lang="en-US" dirty="0"/>
          </a:p>
          <a:p>
            <a:pPr marL="576263" indent="-576263"/>
            <a:r>
              <a:rPr lang="en-US" dirty="0" smtClean="0">
                <a:hlinkClick r:id="rId11" action="ppaction://hlinksldjump"/>
              </a:rPr>
              <a:t>PS1.28.</a:t>
            </a:r>
            <a:r>
              <a:rPr lang="en-US" dirty="0">
                <a:hlinkClick r:id="rId11" action="ppaction://hlinksldjump"/>
              </a:rPr>
              <a:t>	Determine need for training to support use of PS </a:t>
            </a:r>
            <a:r>
              <a:rPr lang="en-US" dirty="0" smtClean="0">
                <a:hlinkClick r:id="rId11" action="ppaction://hlinksldjump"/>
              </a:rPr>
              <a:t>tools</a:t>
            </a:r>
            <a:endParaRPr lang="en-US" dirty="0" smtClean="0"/>
          </a:p>
          <a:p>
            <a:pPr marL="576263" indent="-576263"/>
            <a:r>
              <a:rPr lang="en-US" dirty="0" smtClean="0"/>
              <a:t>PS1.29 Training needed?</a:t>
            </a:r>
            <a:br>
              <a:rPr lang="en-US" dirty="0" smtClean="0"/>
            </a:br>
            <a:r>
              <a:rPr lang="en-US" i="1" dirty="0" smtClean="0"/>
              <a:t>If </a:t>
            </a:r>
            <a:r>
              <a:rPr lang="en-US" i="1" dirty="0"/>
              <a:t>yes, go to </a:t>
            </a:r>
            <a:r>
              <a:rPr lang="en-US" i="1" dirty="0" smtClean="0"/>
              <a:t>PS1.30</a:t>
            </a:r>
            <a:r>
              <a:rPr lang="en-US" i="1" dirty="0"/>
              <a:t/>
            </a:r>
            <a:br>
              <a:rPr lang="en-US" i="1" dirty="0"/>
            </a:br>
            <a:r>
              <a:rPr lang="en-US" i="1" dirty="0"/>
              <a:t>If no</a:t>
            </a:r>
            <a:r>
              <a:rPr lang="en-US" i="1" dirty="0" smtClean="0"/>
              <a:t>, </a:t>
            </a:r>
            <a:r>
              <a:rPr lang="en-US" i="1" dirty="0" smtClean="0">
                <a:hlinkClick r:id="rId8" action="ppaction://hlinksldjump"/>
              </a:rPr>
              <a:t>go to PS2a</a:t>
            </a:r>
            <a:endParaRPr lang="en-US" i="1" dirty="0"/>
          </a:p>
          <a:p>
            <a:pPr marL="576263" indent="-576263"/>
            <a:r>
              <a:rPr lang="en-US" dirty="0" smtClean="0"/>
              <a:t>PS1.30 Complete instructional analysis of training components warranted?</a:t>
            </a:r>
          </a:p>
          <a:p>
            <a:pPr marL="576263" indent="-576263"/>
            <a:r>
              <a:rPr lang="en-US" i="1" dirty="0"/>
              <a:t>	</a:t>
            </a:r>
            <a:r>
              <a:rPr lang="en-US" i="1" dirty="0" smtClean="0"/>
              <a:t>If </a:t>
            </a:r>
            <a:r>
              <a:rPr lang="en-US" i="1" dirty="0"/>
              <a:t>yes, </a:t>
            </a:r>
            <a:r>
              <a:rPr lang="en-US" i="1" dirty="0">
                <a:hlinkClick r:id="rId12" action="ppaction://hlinksldjump"/>
              </a:rPr>
              <a:t>go to </a:t>
            </a:r>
            <a:r>
              <a:rPr lang="en-US" i="1" dirty="0" smtClean="0">
                <a:hlinkClick r:id="rId12" action="ppaction://hlinksldjump"/>
              </a:rPr>
              <a:t>2</a:t>
            </a:r>
            <a:r>
              <a:rPr lang="en-US" i="1" dirty="0"/>
              <a:t/>
            </a:r>
            <a:br>
              <a:rPr lang="en-US" i="1" dirty="0"/>
            </a:br>
            <a:r>
              <a:rPr lang="en-US" i="1" dirty="0"/>
              <a:t>If no, </a:t>
            </a:r>
            <a:r>
              <a:rPr lang="en-US" i="1" dirty="0">
                <a:hlinkClick r:id="rId8" action="ppaction://hlinksldjump"/>
              </a:rPr>
              <a:t>go to </a:t>
            </a:r>
            <a:r>
              <a:rPr lang="en-US" i="1" dirty="0" smtClean="0">
                <a:hlinkClick r:id="rId8" action="ppaction://hlinksldjump"/>
              </a:rPr>
              <a:t>PS2a</a:t>
            </a:r>
            <a:endParaRPr lang="en-US" i="1" dirty="0"/>
          </a:p>
        </p:txBody>
      </p:sp>
      <p:sp>
        <p:nvSpPr>
          <p:cNvPr id="15" name="TextBox 14">
            <a:hlinkClick r:id="rId6"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13" name="TextBox 12">
            <a:hlinkClick r:id="rId13"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14"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42598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PS1.28a. Determine need for training to support use of PS tools (1 of 2)</a:t>
            </a:r>
            <a:endParaRPr lang="en-US" sz="1400" dirty="0"/>
          </a:p>
        </p:txBody>
      </p:sp>
      <p:sp>
        <p:nvSpPr>
          <p:cNvPr id="3" name="Content Placeholder 2"/>
          <p:cNvSpPr>
            <a:spLocks noGrp="1"/>
          </p:cNvSpPr>
          <p:nvPr>
            <p:ph sz="quarter" idx="1"/>
          </p:nvPr>
        </p:nvSpPr>
        <p:spPr/>
        <p:txBody>
          <a:bodyPr>
            <a:noAutofit/>
          </a:bodyPr>
          <a:lstStyle/>
          <a:p>
            <a:pPr marL="742950" indent="-742950"/>
            <a:r>
              <a:rPr lang="en-US" dirty="0" smtClean="0"/>
              <a:t>PS1.28.1.	New PS tool needs training to support it?</a:t>
            </a:r>
            <a:r>
              <a:rPr lang="en-US" i="1" dirty="0" smtClean="0"/>
              <a:t/>
            </a:r>
            <a:br>
              <a:rPr lang="en-US" i="1" dirty="0" smtClean="0"/>
            </a:br>
            <a:r>
              <a:rPr lang="en-US" i="1" dirty="0" smtClean="0"/>
              <a:t>If yes, go to PS1.28.2</a:t>
            </a:r>
          </a:p>
          <a:p>
            <a:pPr marL="742950" indent="-742950">
              <a:spcBef>
                <a:spcPts val="0"/>
              </a:spcBef>
            </a:pPr>
            <a:r>
              <a:rPr lang="en-US" i="1" dirty="0" smtClean="0"/>
              <a:t>	If no, go to PS1.28.7</a:t>
            </a:r>
          </a:p>
          <a:p>
            <a:pPr marL="742950" indent="-742950"/>
            <a:r>
              <a:rPr lang="en-US" dirty="0" smtClean="0"/>
              <a:t>PS1.28.2.	Feasible to build help/learning resources into the PS tool?</a:t>
            </a:r>
            <a:r>
              <a:rPr lang="en-US" i="1" dirty="0" smtClean="0"/>
              <a:t/>
            </a:r>
            <a:br>
              <a:rPr lang="en-US" i="1" dirty="0" smtClean="0"/>
            </a:br>
            <a:r>
              <a:rPr lang="en-US" i="1" dirty="0" smtClean="0"/>
              <a:t>If yes, go to PS1.28.6</a:t>
            </a:r>
          </a:p>
          <a:p>
            <a:pPr marL="742950" indent="-742950">
              <a:spcBef>
                <a:spcPts val="0"/>
              </a:spcBef>
            </a:pPr>
            <a:r>
              <a:rPr lang="en-US" i="1" dirty="0" smtClean="0"/>
              <a:t>	If no, go to PS1.28.3</a:t>
            </a:r>
          </a:p>
          <a:p>
            <a:pPr marL="742950" indent="-742950"/>
            <a:r>
              <a:rPr lang="en-US" dirty="0" smtClean="0"/>
              <a:t>PS1.18.3.	Reexamine efficacy of tool</a:t>
            </a:r>
            <a:endParaRPr lang="en-US" i="1" dirty="0" smtClean="0"/>
          </a:p>
          <a:p>
            <a:pPr marL="742950" indent="-742950"/>
            <a:r>
              <a:rPr lang="en-US" dirty="0" smtClean="0"/>
              <a:t>PS1.18.4.	Is training really needed?</a:t>
            </a:r>
            <a:br>
              <a:rPr lang="en-US" dirty="0" smtClean="0"/>
            </a:br>
            <a:r>
              <a:rPr lang="en-US" i="1" dirty="0" smtClean="0"/>
              <a:t>If yes, go to PS1.28.5</a:t>
            </a:r>
          </a:p>
          <a:p>
            <a:pPr marL="742950" indent="-742950">
              <a:spcBef>
                <a:spcPts val="0"/>
              </a:spcBef>
            </a:pPr>
            <a:r>
              <a:rPr lang="en-US" i="1" dirty="0" smtClean="0"/>
              <a:t>	If no, go to PS1.28.6</a:t>
            </a:r>
          </a:p>
          <a:p>
            <a:pPr marL="742950" indent="-742950"/>
            <a:r>
              <a:rPr lang="en-US" dirty="0" smtClean="0"/>
              <a:t>PS1.18.5.	Consider short, on-demand learning modules specifically around the PS tool</a:t>
            </a:r>
          </a:p>
          <a:p>
            <a:pPr marL="742950" indent="-742950"/>
            <a:r>
              <a:rPr lang="en-US" i="1" dirty="0" smtClean="0">
                <a:hlinkClick r:id="rId3" action="ppaction://hlinksldjump"/>
              </a:rPr>
              <a:t>Go up to PS1c and continue to PS1.29</a:t>
            </a:r>
            <a:r>
              <a:rPr lang="en-US" i="1" dirty="0" smtClean="0">
                <a:hlinkClick r:id="rId4" action="ppaction://hlinksldjump"/>
              </a:rPr>
              <a:t>.</a:t>
            </a:r>
            <a:endParaRPr lang="en-US" i="1" dirty="0" smtClean="0"/>
          </a:p>
          <a:p>
            <a:pPr marL="742950" indent="-742950"/>
            <a:r>
              <a:rPr lang="en-US" dirty="0" smtClean="0"/>
              <a:t>PS1.18.6.	Build help/learning resources into PS tool</a:t>
            </a:r>
          </a:p>
          <a:p>
            <a:pPr marL="742950" indent="-742950"/>
            <a:r>
              <a:rPr lang="en-US" i="1" dirty="0">
                <a:hlinkClick r:id="rId3" action="ppaction://hlinksldjump"/>
              </a:rPr>
              <a:t>Go up to PS1c and continue to PS1.29</a:t>
            </a:r>
            <a:r>
              <a:rPr lang="en-US" i="1" dirty="0" smtClean="0">
                <a:hlinkClick r:id="rId4" action="ppaction://hlinksldjump"/>
              </a:rPr>
              <a:t>.</a:t>
            </a:r>
            <a:endParaRPr lang="en-US" i="1" dirty="0" smtClean="0"/>
          </a:p>
          <a:p>
            <a:pPr marL="742950" indent="-742950"/>
            <a:r>
              <a:rPr lang="en-US" dirty="0" smtClean="0"/>
              <a:t>PS1.18.7.	Users must be able to use the PS tool before coming to training?</a:t>
            </a:r>
            <a:br>
              <a:rPr lang="en-US" dirty="0" smtClean="0"/>
            </a:br>
            <a:r>
              <a:rPr lang="en-US" i="1" dirty="0" smtClean="0"/>
              <a:t>If yes, go to PS1.28.8</a:t>
            </a:r>
          </a:p>
          <a:p>
            <a:pPr marL="742950" indent="-742950">
              <a:spcBef>
                <a:spcPts val="0"/>
              </a:spcBef>
            </a:pPr>
            <a:r>
              <a:rPr lang="en-US" i="1" dirty="0" smtClean="0"/>
              <a:t>	If no, go to PS1.28.11</a:t>
            </a:r>
          </a:p>
        </p:txBody>
      </p:sp>
      <p:sp>
        <p:nvSpPr>
          <p:cNvPr id="5" name="Text Placeholder 4"/>
          <p:cNvSpPr>
            <a:spLocks noGrp="1"/>
          </p:cNvSpPr>
          <p:nvPr>
            <p:ph type="body" sz="quarter" idx="14"/>
          </p:nvPr>
        </p:nvSpPr>
        <p:spPr/>
        <p:txBody>
          <a:bodyPr>
            <a:normAutofit/>
          </a:bodyPr>
          <a:lstStyle/>
          <a:p>
            <a:pPr marL="796925" indent="-796925"/>
            <a:r>
              <a:rPr lang="en-US" dirty="0" smtClean="0"/>
              <a:t>PS1.28.8.</a:t>
            </a:r>
            <a:r>
              <a:rPr lang="en-US" dirty="0"/>
              <a:t>	Users already know how to use it?</a:t>
            </a:r>
            <a:br>
              <a:rPr lang="en-US" dirty="0"/>
            </a:br>
            <a:r>
              <a:rPr lang="en-US" i="1" dirty="0"/>
              <a:t>If yes, </a:t>
            </a:r>
            <a:r>
              <a:rPr lang="en-US" i="1" dirty="0">
                <a:hlinkClick r:id="rId3" action="ppaction://hlinksldjump"/>
              </a:rPr>
              <a:t>Go up to PS1c and continue to PS1.29</a:t>
            </a:r>
            <a:r>
              <a:rPr lang="en-US" i="1" dirty="0" smtClean="0">
                <a:hlinkClick r:id="rId4" action="ppaction://hlinksldjump"/>
              </a:rPr>
              <a:t>.</a:t>
            </a:r>
            <a:r>
              <a:rPr lang="en-US" i="1" dirty="0"/>
              <a:t/>
            </a:r>
            <a:br>
              <a:rPr lang="en-US" i="1" dirty="0"/>
            </a:br>
            <a:r>
              <a:rPr lang="en-US" i="1" dirty="0"/>
              <a:t>If no, go to </a:t>
            </a:r>
            <a:r>
              <a:rPr lang="en-US" i="1" dirty="0" smtClean="0"/>
              <a:t>PS1.28.9</a:t>
            </a:r>
            <a:endParaRPr lang="en-US" i="1" dirty="0"/>
          </a:p>
          <a:p>
            <a:pPr marL="796925" indent="-796925"/>
            <a:r>
              <a:rPr lang="en-US" dirty="0" smtClean="0"/>
              <a:t>PS1.28.9.</a:t>
            </a:r>
            <a:r>
              <a:rPr lang="en-US" dirty="0"/>
              <a:t>	Develop a pre-course assignment specifically focused on the PS tool</a:t>
            </a:r>
            <a:endParaRPr lang="en-US" i="1" dirty="0"/>
          </a:p>
          <a:p>
            <a:pPr marL="796925" indent="-796925"/>
            <a:r>
              <a:rPr lang="en-US" dirty="0" smtClean="0"/>
              <a:t>PS1.28.10. </a:t>
            </a:r>
            <a:r>
              <a:rPr lang="en-US" dirty="0"/>
              <a:t>Exercise application of the tool at the start of the course and throughout, to assure proficiency</a:t>
            </a:r>
          </a:p>
          <a:p>
            <a:pPr marL="796925" indent="-796925">
              <a:spcBef>
                <a:spcPts val="0"/>
              </a:spcBef>
            </a:pPr>
            <a:r>
              <a:rPr lang="en-US" i="1" dirty="0">
                <a:hlinkClick r:id="rId3" action="ppaction://hlinksldjump"/>
              </a:rPr>
              <a:t>Go up to PS1c and continue to PS1.29</a:t>
            </a:r>
            <a:r>
              <a:rPr lang="en-US" i="1" dirty="0" smtClean="0">
                <a:hlinkClick r:id="rId4" action="ppaction://hlinksldjump"/>
              </a:rPr>
              <a:t>. </a:t>
            </a:r>
            <a:endParaRPr lang="en-US" i="1" dirty="0" smtClean="0"/>
          </a:p>
          <a:p>
            <a:pPr marL="796925" indent="-796925">
              <a:spcBef>
                <a:spcPts val="0"/>
              </a:spcBef>
            </a:pPr>
            <a:endParaRPr lang="en-US" i="1" dirty="0"/>
          </a:p>
          <a:p>
            <a:pPr marL="796925" indent="-796925">
              <a:spcBef>
                <a:spcPts val="0"/>
              </a:spcBef>
            </a:pPr>
            <a:r>
              <a:rPr lang="en-US" dirty="0" smtClean="0"/>
              <a:t>PS1.28.11.	Users required to use PS tool immediately upon returning to the workplace?</a:t>
            </a:r>
            <a:br>
              <a:rPr lang="en-US" dirty="0" smtClean="0"/>
            </a:br>
            <a:r>
              <a:rPr lang="en-US" i="1" dirty="0" smtClean="0"/>
              <a:t>If yes, go to PS1.28.12</a:t>
            </a:r>
            <a:br>
              <a:rPr lang="en-US" i="1" dirty="0" smtClean="0"/>
            </a:br>
            <a:r>
              <a:rPr lang="en-US" i="1" dirty="0" smtClean="0"/>
              <a:t>If no, </a:t>
            </a:r>
            <a:r>
              <a:rPr lang="en-US" i="1" dirty="0" smtClean="0">
                <a:hlinkClick r:id="rId5" action="ppaction://hlinksldjump"/>
              </a:rPr>
              <a:t>go to PS1.28.17</a:t>
            </a:r>
            <a:endParaRPr lang="en-US" i="1" dirty="0" smtClean="0"/>
          </a:p>
          <a:p>
            <a:pPr marL="796925" indent="-796925"/>
            <a:r>
              <a:rPr lang="en-US" dirty="0" smtClean="0"/>
              <a:t>PS1.28.12.	Users already know how to use it?</a:t>
            </a:r>
            <a:br>
              <a:rPr lang="en-US" dirty="0" smtClean="0"/>
            </a:br>
            <a:r>
              <a:rPr lang="en-US" i="1" dirty="0" smtClean="0"/>
              <a:t>If yes, </a:t>
            </a:r>
            <a:r>
              <a:rPr lang="en-US" i="1" dirty="0" smtClean="0">
                <a:hlinkClick r:id="rId3" action="ppaction://hlinksldjump"/>
              </a:rPr>
              <a:t>go </a:t>
            </a:r>
            <a:r>
              <a:rPr lang="en-US" i="1" dirty="0">
                <a:hlinkClick r:id="rId3" action="ppaction://hlinksldjump"/>
              </a:rPr>
              <a:t>up to PS1c and continue to PS1.29</a:t>
            </a:r>
            <a:r>
              <a:rPr lang="en-US" i="1" dirty="0" smtClean="0"/>
              <a:t>.</a:t>
            </a:r>
            <a:br>
              <a:rPr lang="en-US" i="1" dirty="0" smtClean="0"/>
            </a:br>
            <a:r>
              <a:rPr lang="en-US" i="1" dirty="0" smtClean="0"/>
              <a:t>If no, go to PS1.28.13</a:t>
            </a:r>
          </a:p>
          <a:p>
            <a:pPr marL="796925" indent="-796925"/>
            <a:r>
              <a:rPr lang="en-US" dirty="0" smtClean="0"/>
              <a:t>PS1.28.13.	Introduce the tool into the course, along with substantial practice</a:t>
            </a:r>
          </a:p>
          <a:p>
            <a:pPr marL="796925" indent="-796925"/>
            <a:r>
              <a:rPr lang="en-US" dirty="0" smtClean="0"/>
              <a:t>PS1.28.14.	Allow real-world applications</a:t>
            </a:r>
          </a:p>
          <a:p>
            <a:pPr marL="796925" indent="-796925"/>
            <a:r>
              <a:rPr lang="en-US" i="1" dirty="0" smtClean="0">
                <a:hlinkClick r:id="rId5" action="ppaction://hlinksldjump"/>
              </a:rPr>
              <a:t>Go to PS1.28b</a:t>
            </a:r>
            <a:endParaRPr lang="en-US" i="1" dirty="0" smtClean="0"/>
          </a:p>
          <a:p>
            <a:pPr marL="566738" indent="-566738"/>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3"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2"/>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Rosenberg (2014)</a:t>
            </a:r>
            <a:endParaRPr lang="en-US" sz="10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592078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PS1.28b. </a:t>
            </a:r>
            <a:r>
              <a:rPr lang="en-US" dirty="0"/>
              <a:t>Determine need for training to support use of PS tools (</a:t>
            </a:r>
            <a:r>
              <a:rPr lang="en-US" dirty="0" smtClean="0"/>
              <a:t>2 of 2)</a:t>
            </a:r>
            <a:endParaRPr lang="en-US" dirty="0"/>
          </a:p>
        </p:txBody>
      </p:sp>
      <p:sp>
        <p:nvSpPr>
          <p:cNvPr id="3" name="Content Placeholder 2"/>
          <p:cNvSpPr>
            <a:spLocks noGrp="1"/>
          </p:cNvSpPr>
          <p:nvPr>
            <p:ph sz="quarter" idx="1"/>
          </p:nvPr>
        </p:nvSpPr>
        <p:spPr/>
        <p:txBody>
          <a:bodyPr>
            <a:normAutofit fontScale="92500"/>
          </a:bodyPr>
          <a:lstStyle/>
          <a:p>
            <a:pPr marL="860425" indent="-860425"/>
            <a:r>
              <a:rPr lang="en-US" dirty="0" smtClean="0"/>
              <a:t>PS1.28.15.</a:t>
            </a:r>
            <a:r>
              <a:rPr lang="en-US" dirty="0"/>
              <a:t>	Create job aids or other usability resources for the PS tool, as needed</a:t>
            </a:r>
          </a:p>
          <a:p>
            <a:pPr marL="860425" indent="-860425"/>
            <a:r>
              <a:rPr lang="en-US" dirty="0" smtClean="0"/>
              <a:t>PS1.28.16.</a:t>
            </a:r>
            <a:r>
              <a:rPr lang="en-US" dirty="0"/>
              <a:t>	Provide for user certification, if needed</a:t>
            </a:r>
          </a:p>
          <a:p>
            <a:pPr marL="860425" indent="-860425"/>
            <a:r>
              <a:rPr lang="en-US" i="1" dirty="0">
                <a:hlinkClick r:id="rId3" action="ppaction://hlinksldjump"/>
              </a:rPr>
              <a:t>Go up to PS1c and continue to PS1.29</a:t>
            </a:r>
            <a:r>
              <a:rPr lang="en-US" i="1" dirty="0" smtClean="0">
                <a:hlinkClick r:id="rId4" action="ppaction://hlinksldjump"/>
              </a:rPr>
              <a:t>.</a:t>
            </a:r>
            <a:endParaRPr lang="en-US" i="1" dirty="0"/>
          </a:p>
          <a:p>
            <a:pPr marL="860425" indent="-860425"/>
            <a:r>
              <a:rPr lang="en-US" dirty="0" smtClean="0"/>
              <a:t>PS1.28.17.</a:t>
            </a:r>
            <a:r>
              <a:rPr lang="en-US" dirty="0"/>
              <a:t>	New PS tool introduced and users can’t figure out how to use it?</a:t>
            </a:r>
            <a:br>
              <a:rPr lang="en-US" dirty="0"/>
            </a:br>
            <a:r>
              <a:rPr lang="en-US" i="1" dirty="0"/>
              <a:t>If yes, go to </a:t>
            </a:r>
            <a:r>
              <a:rPr lang="en-US" i="1" dirty="0" smtClean="0"/>
              <a:t>PS1.28.18</a:t>
            </a:r>
            <a:r>
              <a:rPr lang="en-US" i="1" dirty="0"/>
              <a:t/>
            </a:r>
            <a:br>
              <a:rPr lang="en-US" i="1" dirty="0"/>
            </a:br>
            <a:r>
              <a:rPr lang="en-US" i="1" dirty="0"/>
              <a:t>If no, go to </a:t>
            </a:r>
            <a:r>
              <a:rPr lang="en-US" i="1" dirty="0" smtClean="0"/>
              <a:t>PS1.28.20</a:t>
            </a:r>
            <a:endParaRPr lang="en-US" i="1" dirty="0"/>
          </a:p>
          <a:p>
            <a:pPr marL="860425" indent="-860425"/>
            <a:r>
              <a:rPr lang="en-US" dirty="0" smtClean="0"/>
              <a:t>PS1.28.18.</a:t>
            </a:r>
            <a:r>
              <a:rPr lang="en-US" dirty="0"/>
              <a:t>	Feasible to redesign the PS tool?</a:t>
            </a:r>
            <a:br>
              <a:rPr lang="en-US" dirty="0"/>
            </a:br>
            <a:r>
              <a:rPr lang="en-US" i="1" dirty="0"/>
              <a:t>If yes, go to </a:t>
            </a:r>
            <a:r>
              <a:rPr lang="en-US" i="1" dirty="0" smtClean="0"/>
              <a:t>PS1.28.19</a:t>
            </a:r>
            <a:r>
              <a:rPr lang="en-US" i="1" dirty="0"/>
              <a:t/>
            </a:r>
            <a:br>
              <a:rPr lang="en-US" i="1" dirty="0"/>
            </a:br>
            <a:r>
              <a:rPr lang="en-US" i="1" dirty="0">
                <a:hlinkClick r:id="rId5" action="ppaction://hlinksldjump"/>
              </a:rPr>
              <a:t>If no, go to </a:t>
            </a:r>
            <a:r>
              <a:rPr lang="en-US" i="1" dirty="0" smtClean="0">
                <a:hlinkClick r:id="rId5" action="ppaction://hlinksldjump"/>
              </a:rPr>
              <a:t>PS1.28.13</a:t>
            </a:r>
            <a:endParaRPr lang="en-US" i="1" dirty="0"/>
          </a:p>
          <a:p>
            <a:pPr marL="860425" indent="-860425"/>
            <a:r>
              <a:rPr lang="en-US" dirty="0" smtClean="0"/>
              <a:t>PS1.28.19.</a:t>
            </a:r>
            <a:r>
              <a:rPr lang="en-US" dirty="0"/>
              <a:t>	Redesign tool</a:t>
            </a:r>
            <a:endParaRPr lang="en-US" i="1" dirty="0"/>
          </a:p>
          <a:p>
            <a:pPr marL="860425" indent="-860425"/>
            <a:r>
              <a:rPr lang="en-US" i="1" dirty="0">
                <a:hlinkClick r:id="rId3" action="ppaction://hlinksldjump"/>
              </a:rPr>
              <a:t>Go up to PS1c and continue to PS1.29</a:t>
            </a:r>
            <a:r>
              <a:rPr lang="en-US" i="1" dirty="0">
                <a:hlinkClick r:id="rId4" action="ppaction://hlinksldjump"/>
              </a:rPr>
              <a:t>.</a:t>
            </a:r>
            <a:endParaRPr lang="en-US" i="1" dirty="0"/>
          </a:p>
          <a:p>
            <a:pPr marL="860425" indent="-860425"/>
            <a:r>
              <a:rPr lang="en-US" dirty="0" smtClean="0"/>
              <a:t>PS1.28.20.</a:t>
            </a:r>
            <a:r>
              <a:rPr lang="en-US" dirty="0"/>
              <a:t>	Users are forgetting how to use the PS tool?</a:t>
            </a:r>
            <a:br>
              <a:rPr lang="en-US" dirty="0"/>
            </a:br>
            <a:r>
              <a:rPr lang="en-US" i="1" dirty="0"/>
              <a:t>If yes, go to </a:t>
            </a:r>
            <a:r>
              <a:rPr lang="en-US" i="1" dirty="0" smtClean="0"/>
              <a:t>PS1.28.21</a:t>
            </a:r>
            <a:r>
              <a:rPr lang="en-US" i="1" dirty="0"/>
              <a:t/>
            </a:r>
            <a:br>
              <a:rPr lang="en-US" i="1" dirty="0"/>
            </a:br>
            <a:r>
              <a:rPr lang="en-US" i="1" dirty="0"/>
              <a:t>If no, go to </a:t>
            </a:r>
            <a:r>
              <a:rPr lang="en-US" i="1" dirty="0" smtClean="0"/>
              <a:t>PS1.28.25</a:t>
            </a:r>
            <a:endParaRPr lang="en-US" i="1" dirty="0"/>
          </a:p>
          <a:p>
            <a:pPr marL="860425" indent="-860425"/>
            <a:r>
              <a:rPr lang="en-US" dirty="0" smtClean="0"/>
              <a:t>PS1.28.21.</a:t>
            </a:r>
            <a:r>
              <a:rPr lang="en-US" dirty="0"/>
              <a:t>	Users still need to use the tool?</a:t>
            </a:r>
            <a:br>
              <a:rPr lang="en-US" dirty="0"/>
            </a:br>
            <a:r>
              <a:rPr lang="en-US" i="1" dirty="0"/>
              <a:t>If yes, go to </a:t>
            </a:r>
            <a:r>
              <a:rPr lang="en-US" i="1" dirty="0" smtClean="0"/>
              <a:t>PS1.28.22</a:t>
            </a:r>
            <a:br>
              <a:rPr lang="en-US" i="1" dirty="0" smtClean="0"/>
            </a:br>
            <a:r>
              <a:rPr lang="en-US" i="1" dirty="0" smtClean="0"/>
              <a:t>If no, </a:t>
            </a:r>
            <a:r>
              <a:rPr lang="en-US" i="1" dirty="0" smtClean="0">
                <a:hlinkClick r:id="rId4" action="ppaction://hlinksldjump"/>
              </a:rPr>
              <a:t>go </a:t>
            </a:r>
            <a:r>
              <a:rPr lang="en-US" i="1" dirty="0">
                <a:hlinkClick r:id="rId4" action="ppaction://hlinksldjump"/>
              </a:rPr>
              <a:t>up to PS1c and continue to PS1.29</a:t>
            </a:r>
            <a:r>
              <a:rPr lang="en-US" i="1" dirty="0" smtClean="0">
                <a:hlinkClick r:id="rId4" action="ppaction://hlinksldjump"/>
              </a:rPr>
              <a:t>.</a:t>
            </a:r>
            <a:endParaRPr lang="en-US" i="1" dirty="0"/>
          </a:p>
          <a:p>
            <a:pPr marL="860425" indent="-860425"/>
            <a:r>
              <a:rPr lang="en-US" dirty="0" smtClean="0"/>
              <a:t>PS1.28.22.</a:t>
            </a:r>
            <a:r>
              <a:rPr lang="en-US" dirty="0"/>
              <a:t>	Consider short, on-demand learning modules specifically around the PS tool</a:t>
            </a:r>
          </a:p>
          <a:p>
            <a:pPr marL="860425" indent="-860425"/>
            <a:r>
              <a:rPr lang="en-US" dirty="0" smtClean="0"/>
              <a:t>PS1.28.23.</a:t>
            </a:r>
            <a:r>
              <a:rPr lang="en-US" dirty="0"/>
              <a:t>	Create/improve job aids or other usability resources for the PS tool, as </a:t>
            </a:r>
            <a:r>
              <a:rPr lang="en-US" dirty="0" smtClean="0"/>
              <a:t>needed</a:t>
            </a:r>
            <a:endParaRPr lang="en-US" dirty="0"/>
          </a:p>
        </p:txBody>
      </p:sp>
      <p:sp>
        <p:nvSpPr>
          <p:cNvPr id="4" name="Text Placeholder 3"/>
          <p:cNvSpPr>
            <a:spLocks noGrp="1"/>
          </p:cNvSpPr>
          <p:nvPr>
            <p:ph type="body" sz="quarter" idx="14"/>
          </p:nvPr>
        </p:nvSpPr>
        <p:spPr/>
        <p:txBody>
          <a:bodyPr>
            <a:normAutofit/>
          </a:bodyPr>
          <a:lstStyle/>
          <a:p>
            <a:pPr marL="860425" indent="-860425"/>
            <a:r>
              <a:rPr lang="en-US" dirty="0" smtClean="0"/>
              <a:t>PS1.28.24.</a:t>
            </a:r>
            <a:r>
              <a:rPr lang="en-US" dirty="0"/>
              <a:t>	Build and deploy a communications plan to reacquaint users with the tool</a:t>
            </a:r>
          </a:p>
          <a:p>
            <a:pPr marL="860425" indent="-860425"/>
            <a:r>
              <a:rPr lang="en-US" i="1" dirty="0">
                <a:hlinkClick r:id="rId3" action="ppaction://hlinksldjump"/>
              </a:rPr>
              <a:t>Go up to PS1c and continue to PS1.29</a:t>
            </a:r>
            <a:r>
              <a:rPr lang="en-US" i="1" dirty="0" smtClean="0">
                <a:hlinkClick r:id="rId4" action="ppaction://hlinksldjump"/>
              </a:rPr>
              <a:t>.</a:t>
            </a:r>
            <a:endParaRPr lang="en-US" i="1" dirty="0"/>
          </a:p>
          <a:p>
            <a:pPr marL="860425" indent="-860425"/>
            <a:r>
              <a:rPr lang="en-US" dirty="0" smtClean="0"/>
              <a:t>PS1.28.25.</a:t>
            </a:r>
            <a:r>
              <a:rPr lang="en-US" dirty="0"/>
              <a:t>	Need to build new PS tools to replace some or all training?</a:t>
            </a:r>
            <a:br>
              <a:rPr lang="en-US" dirty="0"/>
            </a:br>
            <a:r>
              <a:rPr lang="en-US" i="1" dirty="0"/>
              <a:t>If yes, go to </a:t>
            </a:r>
            <a:r>
              <a:rPr lang="en-US" i="1" dirty="0" smtClean="0"/>
              <a:t>PS1.28.26</a:t>
            </a:r>
            <a:r>
              <a:rPr lang="en-US" i="1" dirty="0"/>
              <a:t/>
            </a:r>
            <a:br>
              <a:rPr lang="en-US" i="1" dirty="0"/>
            </a:br>
            <a:r>
              <a:rPr lang="en-US" i="1" dirty="0" smtClean="0"/>
              <a:t>If no, </a:t>
            </a:r>
            <a:r>
              <a:rPr lang="en-US" i="1" dirty="0">
                <a:hlinkClick r:id="rId3" action="ppaction://hlinksldjump"/>
              </a:rPr>
              <a:t>Go up to PS1c and continue to PS1.29</a:t>
            </a:r>
            <a:r>
              <a:rPr lang="en-US" i="1" dirty="0" smtClean="0">
                <a:hlinkClick r:id="rId4" action="ppaction://hlinksldjump"/>
              </a:rPr>
              <a:t>.</a:t>
            </a:r>
            <a:endParaRPr lang="en-US" i="1" dirty="0"/>
          </a:p>
          <a:p>
            <a:pPr marL="860425" indent="-860425"/>
            <a:r>
              <a:rPr lang="en-US" dirty="0" smtClean="0"/>
              <a:t>PS1.28.26.</a:t>
            </a:r>
            <a:r>
              <a:rPr lang="en-US" dirty="0"/>
              <a:t>	Determine best opportunities for replacing or augmenting training</a:t>
            </a:r>
          </a:p>
          <a:p>
            <a:pPr marL="860425" indent="-860425"/>
            <a:r>
              <a:rPr lang="en-US" dirty="0" smtClean="0"/>
              <a:t>PS1.28.27.</a:t>
            </a:r>
            <a:r>
              <a:rPr lang="en-US" dirty="0"/>
              <a:t>	Make build-buy decisions</a:t>
            </a:r>
          </a:p>
          <a:p>
            <a:pPr marL="860425" indent="-860425"/>
            <a:r>
              <a:rPr lang="en-US" dirty="0" smtClean="0"/>
              <a:t>PS1.28.28.</a:t>
            </a:r>
            <a:r>
              <a:rPr lang="en-US" dirty="0"/>
              <a:t>	Build and test prototypes</a:t>
            </a:r>
          </a:p>
          <a:p>
            <a:pPr marL="860425" indent="-860425"/>
            <a:r>
              <a:rPr lang="en-US" dirty="0" smtClean="0"/>
              <a:t>PS1.28.29.</a:t>
            </a:r>
            <a:r>
              <a:rPr lang="en-US" dirty="0"/>
              <a:t>	Document/refine PS development process</a:t>
            </a:r>
          </a:p>
          <a:p>
            <a:pPr marL="860425" indent="-860425"/>
            <a:r>
              <a:rPr lang="en-US" i="1" dirty="0">
                <a:hlinkClick r:id="rId3" action="ppaction://hlinksldjump"/>
              </a:rPr>
              <a:t>Go up to PS1c and continue to PS1.29</a:t>
            </a:r>
            <a:r>
              <a:rPr lang="en-US" i="1" dirty="0" smtClean="0">
                <a:hlinkClick r:id="rId4" action="ppaction://hlinksldjump"/>
              </a:rPr>
              <a:t>. </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3"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2"/>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Rosenberg (2014)</a:t>
            </a:r>
            <a:endParaRPr lang="en-US" sz="10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603098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PS2a. Design and develop identified PS components </a:t>
            </a:r>
            <a:r>
              <a:rPr lang="en-US" dirty="0" smtClean="0"/>
              <a:t/>
            </a:r>
            <a:br>
              <a:rPr lang="en-US" dirty="0" smtClean="0"/>
            </a:br>
            <a:r>
              <a:rPr lang="en-US" dirty="0" smtClean="0"/>
              <a:t>(</a:t>
            </a:r>
            <a:r>
              <a:rPr lang="en-US" dirty="0"/>
              <a:t>1 of 2)</a:t>
            </a:r>
          </a:p>
        </p:txBody>
      </p:sp>
      <p:sp>
        <p:nvSpPr>
          <p:cNvPr id="3" name="Content Placeholder 2"/>
          <p:cNvSpPr>
            <a:spLocks noGrp="1"/>
          </p:cNvSpPr>
          <p:nvPr>
            <p:ph sz="quarter" idx="1"/>
          </p:nvPr>
        </p:nvSpPr>
        <p:spPr/>
        <p:txBody>
          <a:bodyPr>
            <a:normAutofit/>
          </a:bodyPr>
          <a:lstStyle/>
          <a:p>
            <a:pPr marL="576263" indent="-576263"/>
            <a:r>
              <a:rPr lang="en-US" dirty="0" smtClean="0"/>
              <a:t>PS2.1.	Is the content stable?</a:t>
            </a:r>
            <a:br>
              <a:rPr lang="en-US" dirty="0" smtClean="0"/>
            </a:br>
            <a:r>
              <a:rPr lang="en-US" i="1" dirty="0" smtClean="0"/>
              <a:t>If yes, go to PS2.2</a:t>
            </a:r>
            <a:br>
              <a:rPr lang="en-US" i="1" dirty="0" smtClean="0"/>
            </a:br>
            <a:r>
              <a:rPr lang="en-US" i="1" dirty="0" smtClean="0"/>
              <a:t>If no, go to </a:t>
            </a:r>
            <a:r>
              <a:rPr lang="en-US" i="1" dirty="0"/>
              <a:t>PS2.6</a:t>
            </a:r>
            <a:endParaRPr lang="en-US" i="1" dirty="0" smtClean="0"/>
          </a:p>
          <a:p>
            <a:pPr marL="576263" indent="-576263"/>
            <a:r>
              <a:rPr lang="en-US" dirty="0" smtClean="0"/>
              <a:t>PS2.2.	Is there a single level of content structure?</a:t>
            </a:r>
            <a:br>
              <a:rPr lang="en-US" dirty="0" smtClean="0"/>
            </a:br>
            <a:r>
              <a:rPr lang="en-US" i="1" dirty="0" smtClean="0"/>
              <a:t>If yes</a:t>
            </a:r>
            <a:r>
              <a:rPr lang="en-US" i="1" dirty="0"/>
              <a:t>, go to PS2.3</a:t>
            </a:r>
            <a:r>
              <a:rPr lang="en-US" i="1" dirty="0" smtClean="0"/>
              <a:t/>
            </a:r>
            <a:br>
              <a:rPr lang="en-US" i="1" dirty="0" smtClean="0"/>
            </a:br>
            <a:r>
              <a:rPr lang="en-US" i="1" dirty="0" smtClean="0"/>
              <a:t>If no</a:t>
            </a:r>
            <a:r>
              <a:rPr lang="en-US" i="1" dirty="0"/>
              <a:t>, go to PS2.6</a:t>
            </a:r>
            <a:endParaRPr lang="en-US" i="1" dirty="0" smtClean="0"/>
          </a:p>
          <a:p>
            <a:pPr marL="576263" indent="-576263"/>
            <a:r>
              <a:rPr lang="en-US" dirty="0" smtClean="0"/>
              <a:t>PS2.3.	Is digital delivery an unworkable option (accessibility, reliability)?</a:t>
            </a:r>
            <a:br>
              <a:rPr lang="en-US" dirty="0" smtClean="0"/>
            </a:br>
            <a:r>
              <a:rPr lang="en-US" i="1" dirty="0" smtClean="0"/>
              <a:t>If yes, </a:t>
            </a:r>
            <a:r>
              <a:rPr lang="en-US" i="1" dirty="0"/>
              <a:t>go to PS2.4</a:t>
            </a:r>
            <a:r>
              <a:rPr lang="en-US" i="1" dirty="0" smtClean="0"/>
              <a:t/>
            </a:r>
            <a:br>
              <a:rPr lang="en-US" i="1" dirty="0" smtClean="0"/>
            </a:br>
            <a:r>
              <a:rPr lang="en-US" i="1" dirty="0" smtClean="0"/>
              <a:t>If no, </a:t>
            </a:r>
            <a:r>
              <a:rPr lang="en-US" i="1" dirty="0"/>
              <a:t>go to PS2.6</a:t>
            </a:r>
            <a:endParaRPr lang="en-US" i="1" dirty="0" smtClean="0"/>
          </a:p>
          <a:p>
            <a:pPr marL="576263" indent="-576263"/>
            <a:r>
              <a:rPr lang="en-US" dirty="0" smtClean="0"/>
              <a:t>PS2.4.	Is there no need for performance modeling?</a:t>
            </a:r>
            <a:br>
              <a:rPr lang="en-US" dirty="0" smtClean="0"/>
            </a:br>
            <a:r>
              <a:rPr lang="en-US" i="1" dirty="0" smtClean="0"/>
              <a:t>If yes</a:t>
            </a:r>
            <a:r>
              <a:rPr lang="en-US" i="1" dirty="0"/>
              <a:t>, go to PS2.5</a:t>
            </a:r>
            <a:r>
              <a:rPr lang="en-US" i="1" dirty="0" smtClean="0"/>
              <a:t/>
            </a:r>
            <a:br>
              <a:rPr lang="en-US" i="1" dirty="0" smtClean="0"/>
            </a:br>
            <a:r>
              <a:rPr lang="en-US" i="1" dirty="0" smtClean="0"/>
              <a:t>If no</a:t>
            </a:r>
            <a:r>
              <a:rPr lang="en-US" i="1" dirty="0"/>
              <a:t>, go to PS2.6</a:t>
            </a:r>
            <a:endParaRPr lang="en-US" i="1" dirty="0" smtClean="0"/>
          </a:p>
          <a:p>
            <a:pPr marL="576263" indent="-576263"/>
            <a:r>
              <a:rPr lang="en-US" dirty="0" smtClean="0"/>
              <a:t>PS2.5.	Develop paper-based solution</a:t>
            </a:r>
          </a:p>
          <a:p>
            <a:pPr marL="576263" indent="-576263"/>
            <a:r>
              <a:rPr lang="en-US" i="1" dirty="0" smtClean="0">
                <a:hlinkClick r:id="rId3" action="ppaction://hlinksldjump"/>
              </a:rPr>
              <a:t>Go to 8.</a:t>
            </a:r>
            <a:endParaRPr lang="en-US" i="1" dirty="0" smtClean="0"/>
          </a:p>
          <a:p>
            <a:pPr marL="576263" indent="-576263"/>
            <a:r>
              <a:rPr lang="en-US" dirty="0" smtClean="0"/>
              <a:t>PS2.6.	Is performance tied to technology?</a:t>
            </a:r>
            <a:br>
              <a:rPr lang="en-US" dirty="0" smtClean="0"/>
            </a:br>
            <a:r>
              <a:rPr lang="en-US" i="1" dirty="0" smtClean="0"/>
              <a:t>If yes</a:t>
            </a:r>
            <a:r>
              <a:rPr lang="en-US" i="1" dirty="0"/>
              <a:t>, go to PS2.7</a:t>
            </a:r>
            <a:r>
              <a:rPr lang="en-US" i="1" dirty="0" smtClean="0"/>
              <a:t/>
            </a:r>
            <a:br>
              <a:rPr lang="en-US" i="1" dirty="0" smtClean="0"/>
            </a:br>
            <a:r>
              <a:rPr lang="en-US" i="1" dirty="0" smtClean="0"/>
              <a:t>If no</a:t>
            </a:r>
            <a:r>
              <a:rPr lang="en-US" i="1" dirty="0"/>
              <a:t>, go to PS2.8</a:t>
            </a:r>
            <a:endParaRPr lang="en-US" i="1" dirty="0" smtClean="0"/>
          </a:p>
          <a:p>
            <a:pPr marL="576263" indent="-576263"/>
            <a:r>
              <a:rPr lang="en-US" dirty="0" smtClean="0"/>
              <a:t>PS2.7.	Define requirements for electronic job aids.</a:t>
            </a:r>
          </a:p>
          <a:p>
            <a:pPr marL="576263" indent="-576263"/>
            <a:r>
              <a:rPr lang="en-US" i="1" dirty="0" smtClean="0">
                <a:hlinkClick r:id="rId4" action="ppaction://hlinksldjump"/>
              </a:rPr>
              <a:t>Go </a:t>
            </a:r>
            <a:r>
              <a:rPr lang="en-US" i="1" dirty="0">
                <a:hlinkClick r:id="rId4" action="ppaction://hlinksldjump"/>
              </a:rPr>
              <a:t>to </a:t>
            </a:r>
            <a:r>
              <a:rPr lang="en-US" i="1" dirty="0" smtClean="0">
                <a:hlinkClick r:id="rId4" action="ppaction://hlinksldjump"/>
              </a:rPr>
              <a:t>PS2.b </a:t>
            </a:r>
            <a:r>
              <a:rPr lang="en-US" i="1" dirty="0">
                <a:hlinkClick r:id="rId4" action="ppaction://hlinksldjump"/>
              </a:rPr>
              <a:t>and </a:t>
            </a:r>
            <a:r>
              <a:rPr lang="en-US" i="1" dirty="0" smtClean="0">
                <a:hlinkClick r:id="rId4" action="ppaction://hlinksldjump"/>
              </a:rPr>
              <a:t>start at PS2.18</a:t>
            </a:r>
            <a:endParaRPr lang="en-US" dirty="0"/>
          </a:p>
        </p:txBody>
      </p:sp>
      <p:sp>
        <p:nvSpPr>
          <p:cNvPr id="7" name="Text Placeholder 6"/>
          <p:cNvSpPr>
            <a:spLocks noGrp="1"/>
          </p:cNvSpPr>
          <p:nvPr>
            <p:ph type="body" sz="quarter" idx="14"/>
          </p:nvPr>
        </p:nvSpPr>
        <p:spPr/>
        <p:txBody>
          <a:bodyPr/>
          <a:lstStyle/>
          <a:p>
            <a:pPr marL="576263" indent="-576263"/>
            <a:r>
              <a:rPr lang="en-US" dirty="0" smtClean="0"/>
              <a:t>PS2.8.	Is information reference needed?</a:t>
            </a:r>
            <a:br>
              <a:rPr lang="en-US" dirty="0" smtClean="0"/>
            </a:br>
            <a:r>
              <a:rPr lang="en-US" i="1" dirty="0" smtClean="0"/>
              <a:t>If yes, </a:t>
            </a:r>
            <a:r>
              <a:rPr lang="en-US" i="1" dirty="0"/>
              <a:t>go to PS2</a:t>
            </a:r>
            <a:r>
              <a:rPr lang="en-US" i="1" dirty="0" smtClean="0"/>
              <a:t>.9</a:t>
            </a:r>
            <a:br>
              <a:rPr lang="en-US" i="1" dirty="0" smtClean="0"/>
            </a:br>
            <a:r>
              <a:rPr lang="en-US" i="1" dirty="0" smtClean="0"/>
              <a:t>If no, </a:t>
            </a:r>
            <a:r>
              <a:rPr lang="en-US" i="1" dirty="0"/>
              <a:t>go to PS2</a:t>
            </a:r>
            <a:r>
              <a:rPr lang="en-US" i="1" dirty="0" smtClean="0"/>
              <a:t>.10</a:t>
            </a:r>
          </a:p>
          <a:p>
            <a:pPr marL="576263" indent="-576263"/>
            <a:r>
              <a:rPr lang="en-US" dirty="0" smtClean="0"/>
              <a:t>PS2.9.	Define requirements for web reference.</a:t>
            </a:r>
          </a:p>
          <a:p>
            <a:pPr marL="576263" indent="-576263"/>
            <a:r>
              <a:rPr lang="en-US" i="1" dirty="0">
                <a:hlinkClick r:id="rId4" action="ppaction://hlinksldjump"/>
              </a:rPr>
              <a:t>Go to PS2.b and </a:t>
            </a:r>
            <a:r>
              <a:rPr lang="en-US" i="1" dirty="0" smtClean="0">
                <a:hlinkClick r:id="rId4" action="ppaction://hlinksldjump"/>
              </a:rPr>
              <a:t>start at PS2.18</a:t>
            </a:r>
            <a:endParaRPr lang="en-US" dirty="0"/>
          </a:p>
          <a:p>
            <a:pPr marL="576263" indent="-576263"/>
            <a:r>
              <a:rPr lang="en-US" dirty="0" smtClean="0"/>
              <a:t>PS2.10.	Is there a need to learn New or More at the moment of Apply?</a:t>
            </a:r>
            <a:br>
              <a:rPr lang="en-US" dirty="0" smtClean="0"/>
            </a:br>
            <a:r>
              <a:rPr lang="en-US" i="1" dirty="0" smtClean="0"/>
              <a:t>If yes, </a:t>
            </a:r>
            <a:r>
              <a:rPr lang="en-US" i="1" dirty="0"/>
              <a:t>go to </a:t>
            </a:r>
            <a:r>
              <a:rPr lang="en-US" i="1" dirty="0" smtClean="0"/>
              <a:t>PS2.11</a:t>
            </a:r>
            <a:br>
              <a:rPr lang="en-US" i="1" dirty="0" smtClean="0"/>
            </a:br>
            <a:r>
              <a:rPr lang="en-US" i="1" dirty="0" smtClean="0"/>
              <a:t>If no, </a:t>
            </a:r>
            <a:r>
              <a:rPr lang="en-US" i="1" dirty="0">
                <a:hlinkClick r:id="rId4" action="ppaction://hlinksldjump"/>
              </a:rPr>
              <a:t>go </a:t>
            </a:r>
            <a:r>
              <a:rPr lang="en-US" i="1" dirty="0" smtClean="0">
                <a:hlinkClick r:id="rId4" action="ppaction://hlinksldjump"/>
              </a:rPr>
              <a:t>to PS2.b</a:t>
            </a:r>
            <a:endParaRPr lang="en-US" i="1" dirty="0" smtClean="0"/>
          </a:p>
          <a:p>
            <a:pPr marL="576263" indent="-576263"/>
            <a:r>
              <a:rPr lang="en-US" dirty="0" smtClean="0"/>
              <a:t>PS2.11.	Define requirements for learning bursts.</a:t>
            </a:r>
          </a:p>
          <a:p>
            <a:pPr marL="576263" indent="-576263"/>
            <a:r>
              <a:rPr lang="en-US" i="1" dirty="0">
                <a:hlinkClick r:id="rId4" action="ppaction://hlinksldjump"/>
              </a:rPr>
              <a:t>Go to PS2.b and </a:t>
            </a:r>
            <a:r>
              <a:rPr lang="en-US" i="1" dirty="0" smtClean="0">
                <a:hlinkClick r:id="rId4" action="ppaction://hlinksldjump"/>
              </a:rPr>
              <a:t>start at PS2.18</a:t>
            </a:r>
            <a:endParaRPr lang="en-US" dirty="0"/>
          </a:p>
        </p:txBody>
      </p:sp>
      <p:sp>
        <p:nvSpPr>
          <p:cNvPr id="15" name="TextBox 14">
            <a:hlinkClick r:id="rId5"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a:t>
            </a:r>
            <a:endParaRPr lang="en-US" sz="1000" dirty="0">
              <a:latin typeface="Arial" panose="020B0604020202020204" pitchFamily="34" charset="0"/>
              <a:cs typeface="Arial" panose="020B0604020202020204" pitchFamily="34" charset="0"/>
            </a:endParaRPr>
          </a:p>
        </p:txBody>
      </p:sp>
      <p:sp>
        <p:nvSpPr>
          <p:cNvPr id="13" name="TextBox 12">
            <a:hlinkClick r:id="rId7"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5635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and Purpose of the Reference Model</a:t>
            </a:r>
            <a:br>
              <a:rPr lang="en-US" dirty="0" smtClean="0"/>
            </a:br>
            <a:r>
              <a:rPr lang="en-US" dirty="0" smtClean="0"/>
              <a:t>(4 of 6)</a:t>
            </a:r>
            <a:endParaRPr lang="en-US" dirty="0"/>
          </a:p>
        </p:txBody>
      </p:sp>
      <p:sp>
        <p:nvSpPr>
          <p:cNvPr id="3" name="Content Placeholder 2"/>
          <p:cNvSpPr>
            <a:spLocks noGrp="1"/>
          </p:cNvSpPr>
          <p:nvPr>
            <p:ph sz="quarter" idx="1"/>
          </p:nvPr>
        </p:nvSpPr>
        <p:spPr/>
        <p:txBody>
          <a:bodyPr>
            <a:normAutofit/>
          </a:bodyPr>
          <a:lstStyle/>
          <a:p>
            <a:pPr marL="0" indent="0">
              <a:buNone/>
            </a:pPr>
            <a:r>
              <a:rPr lang="en-US" b="1" dirty="0" smtClean="0"/>
              <a:t>How the Reference Model Addresses the Need</a:t>
            </a:r>
          </a:p>
          <a:p>
            <a:pPr marL="0" indent="0">
              <a:buNone/>
            </a:pPr>
            <a:r>
              <a:rPr lang="en-US" dirty="0" smtClean="0"/>
              <a:t>This reference </a:t>
            </a:r>
            <a:r>
              <a:rPr lang="en-US" dirty="0"/>
              <a:t>m</a:t>
            </a:r>
            <a:r>
              <a:rPr lang="en-US" dirty="0" smtClean="0"/>
              <a:t>odel is intended to address the need to inform, situate, and invite consideration of effective and innovative mobile learning approaches through following a mobile-optimized learning design process. As a reference model, it is an integration of existing theoretical and practical models rather than an original model. It has been developed through an open process via a community-based working group.</a:t>
            </a:r>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4"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723933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PS2b. Design and develop identified PS components </a:t>
            </a:r>
            <a:r>
              <a:rPr lang="en-US" dirty="0" smtClean="0"/>
              <a:t/>
            </a:r>
            <a:br>
              <a:rPr lang="en-US" dirty="0" smtClean="0"/>
            </a:br>
            <a:r>
              <a:rPr lang="en-US" dirty="0" smtClean="0"/>
              <a:t>(</a:t>
            </a:r>
            <a:r>
              <a:rPr lang="en-US" dirty="0"/>
              <a:t>2 of 2)</a:t>
            </a:r>
          </a:p>
        </p:txBody>
      </p:sp>
      <p:sp>
        <p:nvSpPr>
          <p:cNvPr id="3" name="Content Placeholder 2"/>
          <p:cNvSpPr>
            <a:spLocks noGrp="1"/>
          </p:cNvSpPr>
          <p:nvPr>
            <p:ph sz="quarter" idx="1"/>
          </p:nvPr>
        </p:nvSpPr>
        <p:spPr/>
        <p:txBody>
          <a:bodyPr>
            <a:normAutofit lnSpcReduction="10000"/>
          </a:bodyPr>
          <a:lstStyle/>
          <a:p>
            <a:pPr marL="576263" indent="-576263"/>
            <a:r>
              <a:rPr lang="en-US" dirty="0" smtClean="0"/>
              <a:t>PS2.12.	Do performers need access to content and support tools that reside in different digital locations?</a:t>
            </a:r>
            <a:br>
              <a:rPr lang="en-US" dirty="0" smtClean="0"/>
            </a:br>
            <a:r>
              <a:rPr lang="en-US" i="1" dirty="0" smtClean="0"/>
              <a:t>If yes</a:t>
            </a:r>
            <a:r>
              <a:rPr lang="en-US" i="1" dirty="0"/>
              <a:t>, go to PS2</a:t>
            </a:r>
            <a:r>
              <a:rPr lang="en-US" i="1" dirty="0" smtClean="0"/>
              <a:t>.13</a:t>
            </a:r>
            <a:br>
              <a:rPr lang="en-US" i="1" dirty="0" smtClean="0"/>
            </a:br>
            <a:r>
              <a:rPr lang="en-US" i="1" dirty="0" smtClean="0"/>
              <a:t>If no, </a:t>
            </a:r>
            <a:r>
              <a:rPr lang="en-US" i="1" dirty="0" smtClean="0">
                <a:hlinkClick r:id="rId3" action="ppaction://hlinksldjump"/>
              </a:rPr>
              <a:t>go </a:t>
            </a:r>
            <a:r>
              <a:rPr lang="en-US" i="1" dirty="0">
                <a:hlinkClick r:id="rId3" action="ppaction://hlinksldjump"/>
              </a:rPr>
              <a:t>up to 1. and redo </a:t>
            </a:r>
            <a:r>
              <a:rPr lang="en-US" i="1" dirty="0" smtClean="0">
                <a:hlinkClick r:id="rId3" action="ppaction://hlinksldjump"/>
              </a:rPr>
              <a:t>1.16. </a:t>
            </a:r>
            <a:r>
              <a:rPr lang="en-US" i="1" dirty="0">
                <a:hlinkClick r:id="rId3" action="ppaction://hlinksldjump"/>
              </a:rPr>
              <a:t>to verify that PS is appropriate solution</a:t>
            </a:r>
            <a:endParaRPr lang="en-US" dirty="0"/>
          </a:p>
          <a:p>
            <a:pPr marL="576263" indent="-576263"/>
            <a:r>
              <a:rPr lang="en-US" dirty="0" smtClean="0"/>
              <a:t>PS2.13.	Do performers need access to support assets at all 5 Moments of Need before, during, and after the moment of Apply?</a:t>
            </a:r>
            <a:br>
              <a:rPr lang="en-US" dirty="0" smtClean="0"/>
            </a:br>
            <a:r>
              <a:rPr lang="en-US" i="1" dirty="0" smtClean="0"/>
              <a:t>If yes, </a:t>
            </a:r>
            <a:r>
              <a:rPr lang="en-US" i="1" dirty="0"/>
              <a:t>go to </a:t>
            </a:r>
            <a:r>
              <a:rPr lang="en-US" dirty="0"/>
              <a:t>PS2</a:t>
            </a:r>
            <a:r>
              <a:rPr lang="en-US" i="1" dirty="0" smtClean="0"/>
              <a:t>.14</a:t>
            </a:r>
            <a:br>
              <a:rPr lang="en-US" i="1" dirty="0" smtClean="0"/>
            </a:br>
            <a:r>
              <a:rPr lang="en-US" i="1" dirty="0" smtClean="0"/>
              <a:t>If </a:t>
            </a:r>
            <a:r>
              <a:rPr lang="en-US" i="1" dirty="0"/>
              <a:t>no, </a:t>
            </a:r>
            <a:r>
              <a:rPr lang="en-US" i="1" dirty="0">
                <a:hlinkClick r:id="rId3" action="ppaction://hlinksldjump"/>
              </a:rPr>
              <a:t>go up to 1. and redo </a:t>
            </a:r>
            <a:r>
              <a:rPr lang="en-US" i="1" dirty="0" smtClean="0">
                <a:hlinkClick r:id="rId3" action="ppaction://hlinksldjump"/>
              </a:rPr>
              <a:t>1.16. </a:t>
            </a:r>
            <a:r>
              <a:rPr lang="en-US" i="1" dirty="0">
                <a:hlinkClick r:id="rId3" action="ppaction://hlinksldjump"/>
              </a:rPr>
              <a:t>to verify that PS is appropriate solution</a:t>
            </a:r>
            <a:endParaRPr lang="en-US" dirty="0"/>
          </a:p>
          <a:p>
            <a:pPr marL="576263" indent="-576263"/>
            <a:r>
              <a:rPr lang="en-US" dirty="0" smtClean="0"/>
              <a:t>PS2.14.	Does the same content need to be deployed across multiple deliverables?</a:t>
            </a:r>
            <a:br>
              <a:rPr lang="en-US" dirty="0" smtClean="0"/>
            </a:br>
            <a:r>
              <a:rPr lang="en-US" i="1" dirty="0" smtClean="0"/>
              <a:t>If yes, </a:t>
            </a:r>
            <a:r>
              <a:rPr lang="en-US" i="1" dirty="0"/>
              <a:t>go to </a:t>
            </a:r>
            <a:r>
              <a:rPr lang="en-US" dirty="0" smtClean="0"/>
              <a:t>PS2</a:t>
            </a:r>
            <a:r>
              <a:rPr lang="en-US" i="1" dirty="0" smtClean="0"/>
              <a:t>.15</a:t>
            </a:r>
            <a:br>
              <a:rPr lang="en-US" i="1" dirty="0" smtClean="0"/>
            </a:br>
            <a:r>
              <a:rPr lang="en-US" i="1" dirty="0"/>
              <a:t>If no, </a:t>
            </a:r>
            <a:r>
              <a:rPr lang="en-US" i="1" dirty="0">
                <a:hlinkClick r:id="rId3" action="ppaction://hlinksldjump"/>
              </a:rPr>
              <a:t>go up to 1. and redo </a:t>
            </a:r>
            <a:r>
              <a:rPr lang="en-US" i="1" dirty="0" smtClean="0">
                <a:hlinkClick r:id="rId3" action="ppaction://hlinksldjump"/>
              </a:rPr>
              <a:t>1.16. </a:t>
            </a:r>
            <a:r>
              <a:rPr lang="en-US" i="1" dirty="0">
                <a:hlinkClick r:id="rId3" action="ppaction://hlinksldjump"/>
              </a:rPr>
              <a:t>to verify that PS is appropriate solution</a:t>
            </a:r>
            <a:endParaRPr lang="en-US" i="1" dirty="0"/>
          </a:p>
          <a:p>
            <a:pPr marL="576263" indent="-576263"/>
            <a:r>
              <a:rPr lang="en-US" dirty="0" smtClean="0"/>
              <a:t>PS2.15.	Define requirements for PS broker.</a:t>
            </a:r>
          </a:p>
          <a:p>
            <a:pPr marL="576263" indent="-576263"/>
            <a:r>
              <a:rPr lang="en-US" dirty="0" smtClean="0"/>
              <a:t>PS2.16.</a:t>
            </a:r>
            <a:r>
              <a:rPr lang="en-US" dirty="0"/>
              <a:t>	Are performers away from normal work resources/context?</a:t>
            </a:r>
            <a:br>
              <a:rPr lang="en-US" dirty="0"/>
            </a:br>
            <a:r>
              <a:rPr lang="en-US" i="1" dirty="0"/>
              <a:t>If yes, go to PS2</a:t>
            </a:r>
            <a:r>
              <a:rPr lang="en-US" i="1" dirty="0" smtClean="0"/>
              <a:t>.18</a:t>
            </a:r>
            <a:r>
              <a:rPr lang="en-US" i="1" dirty="0"/>
              <a:t/>
            </a:r>
            <a:br>
              <a:rPr lang="en-US" i="1" dirty="0"/>
            </a:br>
            <a:r>
              <a:rPr lang="en-US" i="1" dirty="0"/>
              <a:t>If no, </a:t>
            </a:r>
            <a:r>
              <a:rPr lang="en-US" i="1" dirty="0" smtClean="0"/>
              <a:t>go to PS2.17</a:t>
            </a:r>
            <a:endParaRPr lang="en-US" i="1" dirty="0"/>
          </a:p>
          <a:p>
            <a:pPr marL="576263" indent="-576263"/>
            <a:r>
              <a:rPr lang="en-US" dirty="0" smtClean="0"/>
              <a:t>PS2.17.	Design and develop desktop computer-based solution. (ADL)</a:t>
            </a:r>
          </a:p>
          <a:p>
            <a:pPr marL="576263" indent="-576263"/>
            <a:r>
              <a:rPr lang="en-US" i="1" dirty="0">
                <a:hlinkClick r:id="rId4" action="ppaction://hlinksldjump"/>
              </a:rPr>
              <a:t>Go to 8</a:t>
            </a:r>
            <a:r>
              <a:rPr lang="en-US" i="1" dirty="0" smtClean="0">
                <a:hlinkClick r:id="rId4" action="ppaction://hlinksldjump"/>
              </a:rPr>
              <a:t>.</a:t>
            </a:r>
            <a:endParaRPr lang="en-US" i="1" dirty="0"/>
          </a:p>
        </p:txBody>
      </p:sp>
      <p:sp>
        <p:nvSpPr>
          <p:cNvPr id="5" name="Text Placeholder 4"/>
          <p:cNvSpPr>
            <a:spLocks noGrp="1"/>
          </p:cNvSpPr>
          <p:nvPr>
            <p:ph type="body" sz="quarter" idx="14"/>
          </p:nvPr>
        </p:nvSpPr>
        <p:spPr/>
        <p:txBody>
          <a:bodyPr/>
          <a:lstStyle/>
          <a:p>
            <a:pPr marL="576263" indent="-576263"/>
            <a:r>
              <a:rPr lang="en-US" dirty="0" smtClean="0"/>
              <a:t>PS2.18.	Are performers mobile while needing support?</a:t>
            </a:r>
            <a:br>
              <a:rPr lang="en-US" dirty="0" smtClean="0"/>
            </a:br>
            <a:r>
              <a:rPr lang="en-US" i="1" dirty="0" smtClean="0"/>
              <a:t>If yes</a:t>
            </a:r>
            <a:r>
              <a:rPr lang="en-US" i="1" dirty="0"/>
              <a:t>, go to PS2</a:t>
            </a:r>
            <a:r>
              <a:rPr lang="en-US" i="1" dirty="0" smtClean="0"/>
              <a:t>.19</a:t>
            </a:r>
            <a:br>
              <a:rPr lang="en-US" i="1" dirty="0" smtClean="0"/>
            </a:br>
            <a:r>
              <a:rPr lang="en-US" i="1" dirty="0" smtClean="0"/>
              <a:t>If no</a:t>
            </a:r>
            <a:r>
              <a:rPr lang="en-US" i="1" dirty="0"/>
              <a:t>, go to PS2</a:t>
            </a:r>
            <a:r>
              <a:rPr lang="en-US" i="1" dirty="0" smtClean="0"/>
              <a:t>.17</a:t>
            </a:r>
          </a:p>
          <a:p>
            <a:pPr marL="576263" indent="-576263"/>
            <a:r>
              <a:rPr lang="en-US" dirty="0" smtClean="0"/>
              <a:t>PS2.19.	Sufficient #s of performers have access to mobile technology?</a:t>
            </a:r>
            <a:br>
              <a:rPr lang="en-US" dirty="0" smtClean="0"/>
            </a:br>
            <a:r>
              <a:rPr lang="en-US" i="1" dirty="0" smtClean="0"/>
              <a:t>If yes</a:t>
            </a:r>
            <a:r>
              <a:rPr lang="en-US" i="1" dirty="0"/>
              <a:t>, go to PS2</a:t>
            </a:r>
            <a:r>
              <a:rPr lang="en-US" i="1" dirty="0" smtClean="0"/>
              <a:t>.20</a:t>
            </a:r>
            <a:br>
              <a:rPr lang="en-US" i="1" dirty="0" smtClean="0"/>
            </a:br>
            <a:r>
              <a:rPr lang="en-US" i="1" dirty="0" smtClean="0"/>
              <a:t>If no</a:t>
            </a:r>
            <a:r>
              <a:rPr lang="en-US" i="1" dirty="0"/>
              <a:t>, go to PS2</a:t>
            </a:r>
            <a:r>
              <a:rPr lang="en-US" i="1" dirty="0" smtClean="0"/>
              <a:t>.17</a:t>
            </a:r>
          </a:p>
          <a:p>
            <a:pPr marL="576263" indent="-576263"/>
            <a:r>
              <a:rPr lang="en-US" dirty="0" smtClean="0"/>
              <a:t>PS2.20.	Is the amount of information appropriate for mobile access?</a:t>
            </a:r>
            <a:br>
              <a:rPr lang="en-US" dirty="0" smtClean="0"/>
            </a:br>
            <a:r>
              <a:rPr lang="en-US" i="1" dirty="0" smtClean="0"/>
              <a:t>If yes</a:t>
            </a:r>
            <a:r>
              <a:rPr lang="en-US" i="1" dirty="0"/>
              <a:t>, go to PS2</a:t>
            </a:r>
            <a:r>
              <a:rPr lang="en-US" i="1" dirty="0" smtClean="0"/>
              <a:t>.21</a:t>
            </a:r>
            <a:br>
              <a:rPr lang="en-US" i="1" dirty="0" smtClean="0"/>
            </a:br>
            <a:r>
              <a:rPr lang="en-US" i="1" dirty="0" smtClean="0"/>
              <a:t>If no</a:t>
            </a:r>
            <a:r>
              <a:rPr lang="en-US" i="1" dirty="0"/>
              <a:t>, go to PS2</a:t>
            </a:r>
            <a:r>
              <a:rPr lang="en-US" i="1" dirty="0" smtClean="0"/>
              <a:t>.17</a:t>
            </a:r>
          </a:p>
          <a:p>
            <a:pPr marL="576263" indent="-576263"/>
            <a:r>
              <a:rPr lang="en-US" dirty="0" smtClean="0">
                <a:hlinkClick r:id="rId5" action="ppaction://hlinksldjump"/>
              </a:rPr>
              <a:t>PS2.21.	Design and develop mobile PS solution. (ADL)</a:t>
            </a:r>
            <a:endParaRPr lang="en-US" dirty="0" smtClean="0"/>
          </a:p>
          <a:p>
            <a:pPr marL="576263" indent="-576263"/>
            <a:r>
              <a:rPr lang="en-US" i="1" dirty="0" smtClean="0">
                <a:hlinkClick r:id="rId4" action="ppaction://hlinksldjump"/>
              </a:rPr>
              <a:t>Go to 8.</a:t>
            </a:r>
            <a:endParaRPr lang="en-US" i="1" dirty="0" smtClean="0"/>
          </a:p>
        </p:txBody>
      </p:sp>
      <p:sp>
        <p:nvSpPr>
          <p:cNvPr id="15" name="TextBox 14">
            <a:hlinkClick r:id="rId6"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3"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err="1" smtClean="0">
                <a:latin typeface="Arial" panose="020B0604020202020204" pitchFamily="34" charset="0"/>
                <a:cs typeface="Arial" panose="020B0604020202020204" pitchFamily="34" charset="0"/>
              </a:rPr>
              <a:t>Gottfredson</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&amp; </a:t>
            </a:r>
            <a:r>
              <a:rPr lang="en-US" sz="1000" dirty="0" smtClean="0">
                <a:latin typeface="Arial" panose="020B0604020202020204" pitchFamily="34" charset="0"/>
                <a:cs typeface="Arial" panose="020B0604020202020204" pitchFamily="34" charset="0"/>
              </a:rPr>
              <a:t>Mosher (2011) except where indicated</a:t>
            </a:r>
            <a:endParaRPr lang="en-US" sz="1000" dirty="0">
              <a:latin typeface="Arial" panose="020B0604020202020204" pitchFamily="34" charset="0"/>
              <a:cs typeface="Arial" panose="020B0604020202020204" pitchFamily="34" charset="0"/>
            </a:endParaRPr>
          </a:p>
        </p:txBody>
      </p:sp>
      <p:sp>
        <p:nvSpPr>
          <p:cNvPr id="13" name="TextBox 12">
            <a:hlinkClick r:id="rId7"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677908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PS2.21  Design and develop mobile PS solution</a:t>
            </a:r>
            <a:endParaRPr lang="en-US" sz="1800" dirty="0"/>
          </a:p>
        </p:txBody>
      </p:sp>
      <p:sp>
        <p:nvSpPr>
          <p:cNvPr id="3" name="Content Placeholder 2"/>
          <p:cNvSpPr>
            <a:spLocks noGrp="1"/>
          </p:cNvSpPr>
          <p:nvPr>
            <p:ph sz="quarter" idx="1"/>
          </p:nvPr>
        </p:nvSpPr>
        <p:spPr/>
        <p:txBody>
          <a:bodyPr>
            <a:noAutofit/>
          </a:bodyPr>
          <a:lstStyle/>
          <a:p>
            <a:pPr marL="804863" indent="-804863"/>
            <a:r>
              <a:rPr lang="en-US" dirty="0" smtClean="0">
                <a:hlinkClick r:id="rId3" action="ppaction://hlinksldjump"/>
              </a:rPr>
              <a:t>PS2.21.1.	</a:t>
            </a:r>
            <a:r>
              <a:rPr lang="en-US" dirty="0">
                <a:hlinkClick r:id="rId3" action="ppaction://hlinksldjump"/>
              </a:rPr>
              <a:t>Consider variables presented in 6.2  “Determine whether </a:t>
            </a:r>
            <a:r>
              <a:rPr lang="en-US" dirty="0" err="1">
                <a:hlinkClick r:id="rId3" action="ppaction://hlinksldjump"/>
              </a:rPr>
              <a:t>mLearning</a:t>
            </a:r>
            <a:r>
              <a:rPr lang="en-US" dirty="0">
                <a:hlinkClick r:id="rId3" action="ppaction://hlinksldjump"/>
              </a:rPr>
              <a:t> to be used</a:t>
            </a:r>
            <a:r>
              <a:rPr lang="en-US" dirty="0" smtClean="0">
                <a:hlinkClick r:id="rId3" action="ppaction://hlinksldjump"/>
              </a:rPr>
              <a:t>”</a:t>
            </a:r>
            <a:endParaRPr lang="en-US" dirty="0" smtClean="0"/>
          </a:p>
          <a:p>
            <a:pPr marL="804863" indent="-804863"/>
            <a:r>
              <a:rPr lang="en-US" dirty="0" smtClean="0"/>
              <a:t>PS2.21.2.	</a:t>
            </a:r>
            <a:r>
              <a:rPr lang="en-US" dirty="0"/>
              <a:t>User will always be connected</a:t>
            </a:r>
            <a:r>
              <a:rPr lang="en-US" dirty="0" smtClean="0"/>
              <a:t>?</a:t>
            </a:r>
          </a:p>
          <a:p>
            <a:pPr marL="804863" indent="-804863">
              <a:spcBef>
                <a:spcPts val="0"/>
              </a:spcBef>
            </a:pPr>
            <a:r>
              <a:rPr lang="en-US" dirty="0" smtClean="0"/>
              <a:t>	</a:t>
            </a:r>
            <a:r>
              <a:rPr lang="en-US" i="1" dirty="0" smtClean="0"/>
              <a:t>If yes, go to PS2.21.5</a:t>
            </a:r>
          </a:p>
          <a:p>
            <a:pPr marL="804863" indent="-804863">
              <a:spcBef>
                <a:spcPts val="0"/>
              </a:spcBef>
            </a:pPr>
            <a:r>
              <a:rPr lang="en-US" i="1" dirty="0" smtClean="0"/>
              <a:t>	If no, go to </a:t>
            </a:r>
            <a:r>
              <a:rPr lang="en-US" i="1" dirty="0"/>
              <a:t>PS2</a:t>
            </a:r>
            <a:r>
              <a:rPr lang="en-US" i="1" dirty="0" smtClean="0"/>
              <a:t>.21.3</a:t>
            </a:r>
          </a:p>
          <a:p>
            <a:pPr marL="804863" indent="-804863"/>
            <a:r>
              <a:rPr lang="en-US" dirty="0" smtClean="0">
                <a:hlinkClick r:id="rId4" action="ppaction://hlinksldjump"/>
              </a:rPr>
              <a:t>PS2.21.3.	</a:t>
            </a:r>
            <a:r>
              <a:rPr lang="en-US" dirty="0">
                <a:hlinkClick r:id="rId4" action="ppaction://hlinksldjump"/>
              </a:rPr>
              <a:t>Plan for solution predicated on initial download </a:t>
            </a:r>
            <a:r>
              <a:rPr lang="en-US" dirty="0" smtClean="0">
                <a:hlinkClick r:id="rId4" action="ppaction://hlinksldjump"/>
              </a:rPr>
              <a:t>on wireless network then </a:t>
            </a:r>
            <a:r>
              <a:rPr lang="en-US" dirty="0">
                <a:hlinkClick r:id="rId4" action="ppaction://hlinksldjump"/>
              </a:rPr>
              <a:t>offline </a:t>
            </a:r>
            <a:r>
              <a:rPr lang="en-US" dirty="0" smtClean="0">
                <a:hlinkClick r:id="rId4" action="ppaction://hlinksldjump"/>
              </a:rPr>
              <a:t>use.</a:t>
            </a:r>
            <a:endParaRPr lang="en-US" dirty="0" smtClean="0"/>
          </a:p>
          <a:p>
            <a:pPr marL="804863" indent="-804863"/>
            <a:r>
              <a:rPr lang="en-US" dirty="0">
                <a:hlinkClick r:id="rId5" action="ppaction://hlinksldjump"/>
              </a:rPr>
              <a:t>PS2.21.4.	</a:t>
            </a:r>
            <a:r>
              <a:rPr lang="en-US" dirty="0" smtClean="0">
                <a:hlinkClick r:id="rId5" action="ppaction://hlinksldjump"/>
              </a:rPr>
              <a:t>Account for mobile user behavior groups</a:t>
            </a:r>
            <a:endParaRPr lang="en-US" dirty="0" smtClean="0"/>
          </a:p>
          <a:p>
            <a:pPr marL="804863" indent="-804863"/>
            <a:r>
              <a:rPr lang="en-US" dirty="0" smtClean="0">
                <a:hlinkClick r:id="rId6" action="ppaction://hlinksldjump"/>
              </a:rPr>
              <a:t>PS2.21.5.	Design and develop solution using appropriate considerations in 7.11.</a:t>
            </a:r>
            <a:endParaRPr lang="en-US" dirty="0" smtClean="0"/>
          </a:p>
          <a:p>
            <a:pPr marL="804863" indent="-804863"/>
            <a:r>
              <a:rPr lang="en-US" dirty="0" smtClean="0">
                <a:hlinkClick r:id="rId7" action="ppaction://hlinksldjump"/>
              </a:rPr>
              <a:t>PS2.21.14 Instrument PS and its environment </a:t>
            </a:r>
            <a:br>
              <a:rPr lang="en-US" dirty="0" smtClean="0">
                <a:hlinkClick r:id="rId7" action="ppaction://hlinksldjump"/>
              </a:rPr>
            </a:br>
            <a:r>
              <a:rPr lang="en-US" dirty="0" smtClean="0">
                <a:hlinkClick r:id="rId7" action="ppaction://hlinksldjump"/>
              </a:rPr>
              <a:t>with performance metrics</a:t>
            </a:r>
            <a:endParaRPr lang="en-US" dirty="0"/>
          </a:p>
          <a:p>
            <a:pPr marL="804863" indent="-804863"/>
            <a:r>
              <a:rPr lang="en-US" i="1" dirty="0">
                <a:hlinkClick r:id="rId8" action="ppaction://hlinksldjump"/>
              </a:rPr>
              <a:t>Go to </a:t>
            </a:r>
            <a:r>
              <a:rPr lang="en-US" i="1" dirty="0" smtClean="0">
                <a:hlinkClick r:id="rId8" action="ppaction://hlinksldjump"/>
              </a:rPr>
              <a:t>8.</a:t>
            </a:r>
            <a:endParaRPr lang="en-US" i="1" dirty="0"/>
          </a:p>
          <a:p>
            <a:pPr marL="804863" indent="-804863"/>
            <a:r>
              <a:rPr lang="en-US" dirty="0" smtClean="0"/>
              <a:t>PS2.21.6.	Volatile information?</a:t>
            </a:r>
          </a:p>
          <a:p>
            <a:pPr marL="804863" indent="-804863">
              <a:spcBef>
                <a:spcPts val="0"/>
              </a:spcBef>
            </a:pPr>
            <a:r>
              <a:rPr lang="en-US" dirty="0"/>
              <a:t>	</a:t>
            </a:r>
            <a:r>
              <a:rPr lang="en-US" i="1" dirty="0"/>
              <a:t>If yes, go to </a:t>
            </a:r>
            <a:r>
              <a:rPr lang="en-US" i="1" dirty="0" smtClean="0"/>
              <a:t>PS2.21.9</a:t>
            </a:r>
            <a:endParaRPr lang="en-US" i="1" dirty="0"/>
          </a:p>
          <a:p>
            <a:pPr marL="804863" indent="-804863">
              <a:spcBef>
                <a:spcPts val="0"/>
              </a:spcBef>
            </a:pPr>
            <a:r>
              <a:rPr lang="en-US" i="1" dirty="0"/>
              <a:t>	If no, go to </a:t>
            </a:r>
            <a:r>
              <a:rPr lang="en-US" i="1" dirty="0" smtClean="0"/>
              <a:t>PS2.21.7</a:t>
            </a:r>
            <a:endParaRPr lang="en-US" i="1" dirty="0"/>
          </a:p>
          <a:p>
            <a:pPr marL="804863" indent="-804863"/>
            <a:r>
              <a:rPr lang="en-US" dirty="0" smtClean="0"/>
              <a:t>PS2.21.7.	BYOD users?</a:t>
            </a:r>
          </a:p>
          <a:p>
            <a:pPr marL="804863" indent="-804863">
              <a:spcBef>
                <a:spcPts val="0"/>
              </a:spcBef>
            </a:pPr>
            <a:r>
              <a:rPr lang="en-US" dirty="0" smtClean="0"/>
              <a:t>	</a:t>
            </a:r>
            <a:r>
              <a:rPr lang="en-US" i="1" dirty="0" smtClean="0"/>
              <a:t>If yes, go to PS2.21.8</a:t>
            </a:r>
          </a:p>
          <a:p>
            <a:pPr marL="804863" indent="-804863">
              <a:spcBef>
                <a:spcPts val="0"/>
              </a:spcBef>
            </a:pPr>
            <a:r>
              <a:rPr lang="en-US" i="1" dirty="0" smtClean="0"/>
              <a:t>	If no, go to PS2.21.9</a:t>
            </a:r>
          </a:p>
          <a:p>
            <a:pPr marL="804863" indent="-804863"/>
            <a:r>
              <a:rPr lang="en-US" dirty="0" smtClean="0"/>
              <a:t>PS2.21.8.</a:t>
            </a:r>
            <a:r>
              <a:rPr lang="en-US" dirty="0"/>
              <a:t>	Plan </a:t>
            </a:r>
            <a:r>
              <a:rPr lang="en-US" dirty="0" smtClean="0"/>
              <a:t>for solution </a:t>
            </a:r>
            <a:r>
              <a:rPr lang="en-US" dirty="0"/>
              <a:t>predicated on </a:t>
            </a:r>
            <a:r>
              <a:rPr lang="en-US" dirty="0" smtClean="0"/>
              <a:t>user-selectable or prescribed download intervals.</a:t>
            </a:r>
          </a:p>
          <a:p>
            <a:pPr marL="804863" indent="-804863"/>
            <a:r>
              <a:rPr lang="en-US" i="1" dirty="0" smtClean="0"/>
              <a:t>Go to PS2.21.5</a:t>
            </a:r>
            <a:endParaRPr lang="en-US" i="1" dirty="0"/>
          </a:p>
        </p:txBody>
      </p:sp>
      <p:sp>
        <p:nvSpPr>
          <p:cNvPr id="14" name="Text Placeholder 13"/>
          <p:cNvSpPr>
            <a:spLocks noGrp="1"/>
          </p:cNvSpPr>
          <p:nvPr>
            <p:ph type="body" sz="quarter" idx="14"/>
          </p:nvPr>
        </p:nvSpPr>
        <p:spPr/>
        <p:txBody>
          <a:bodyPr/>
          <a:lstStyle/>
          <a:p>
            <a:pPr marL="804863" indent="-804863">
              <a:spcBef>
                <a:spcPts val="0"/>
              </a:spcBef>
            </a:pPr>
            <a:r>
              <a:rPr lang="en-US" dirty="0"/>
              <a:t>PS2.21.9.	Data needs to be stored &amp; manipulated locally for acceptable performance?</a:t>
            </a:r>
            <a:br>
              <a:rPr lang="en-US" dirty="0"/>
            </a:br>
            <a:r>
              <a:rPr lang="en-US" i="1" dirty="0"/>
              <a:t>If yes, go to PS2.21.8</a:t>
            </a:r>
          </a:p>
          <a:p>
            <a:pPr marL="804863" indent="-804863">
              <a:spcBef>
                <a:spcPts val="0"/>
              </a:spcBef>
            </a:pPr>
            <a:r>
              <a:rPr lang="en-US" i="1" dirty="0"/>
              <a:t>	If no, go to PS2.21.10</a:t>
            </a:r>
          </a:p>
          <a:p>
            <a:pPr marL="804863" indent="-804863">
              <a:spcBef>
                <a:spcPts val="0"/>
              </a:spcBef>
            </a:pPr>
            <a:r>
              <a:rPr lang="en-US" dirty="0"/>
              <a:t>PS2.21.10.	</a:t>
            </a:r>
            <a:r>
              <a:rPr lang="en-US" dirty="0" smtClean="0"/>
              <a:t>Involves large file sizes or large amount of data?</a:t>
            </a:r>
            <a:r>
              <a:rPr lang="en-US" dirty="0"/>
              <a:t/>
            </a:r>
            <a:br>
              <a:rPr lang="en-US" dirty="0"/>
            </a:br>
            <a:r>
              <a:rPr lang="en-US" i="1" dirty="0"/>
              <a:t>If yes, go to PS2.21.8</a:t>
            </a:r>
          </a:p>
          <a:p>
            <a:pPr marL="804863" indent="-804863">
              <a:spcBef>
                <a:spcPts val="0"/>
              </a:spcBef>
            </a:pPr>
            <a:r>
              <a:rPr lang="en-US" i="1" dirty="0"/>
              <a:t>	If no, go to </a:t>
            </a:r>
            <a:r>
              <a:rPr lang="en-US" i="1" dirty="0" smtClean="0"/>
              <a:t>PS2.21.11</a:t>
            </a:r>
            <a:endParaRPr lang="en-US" i="1" dirty="0"/>
          </a:p>
          <a:p>
            <a:pPr marL="804863" indent="-804863"/>
            <a:r>
              <a:rPr lang="en-US" dirty="0"/>
              <a:t>PS2.21.9.	Plan solution predicated on </a:t>
            </a:r>
            <a:r>
              <a:rPr lang="en-US" dirty="0" smtClean="0"/>
              <a:t>dynamic, real-time, </a:t>
            </a:r>
            <a:r>
              <a:rPr lang="en-US" dirty="0"/>
              <a:t>cloud-based data retrieval, manipulation, and publishing</a:t>
            </a:r>
          </a:p>
          <a:p>
            <a:pPr marL="804863" indent="-804863"/>
            <a:r>
              <a:rPr lang="en-US" dirty="0" smtClean="0">
                <a:hlinkClick r:id="rId9" action="ppaction://hlinksldjump"/>
              </a:rPr>
              <a:t>PS2.21.12.</a:t>
            </a:r>
            <a:r>
              <a:rPr lang="en-US" dirty="0">
                <a:hlinkClick r:id="rId9" action="ppaction://hlinksldjump"/>
              </a:rPr>
              <a:t>	Consider ability of device to collect and publish media/data on the spot, from the field</a:t>
            </a:r>
            <a:endParaRPr lang="en-US" dirty="0"/>
          </a:p>
          <a:p>
            <a:pPr marL="804863" indent="-804863"/>
            <a:r>
              <a:rPr lang="en-US" dirty="0" smtClean="0"/>
              <a:t>PS2.21.13.</a:t>
            </a:r>
            <a:r>
              <a:rPr lang="en-US" dirty="0"/>
              <a:t>	Consider ability of device to gather situation awareness data and guide user in thinking of best way to solve current problem (metacognitive coach)</a:t>
            </a:r>
          </a:p>
          <a:p>
            <a:pPr marL="741363" indent="-741363"/>
            <a:r>
              <a:rPr lang="en-US" i="1" dirty="0"/>
              <a:t>Go to </a:t>
            </a:r>
            <a:r>
              <a:rPr lang="en-US" i="1" dirty="0" smtClean="0"/>
              <a:t>PS2.21.5</a:t>
            </a:r>
            <a:endParaRPr lang="en-US" i="1" dirty="0"/>
          </a:p>
        </p:txBody>
      </p:sp>
      <p:sp>
        <p:nvSpPr>
          <p:cNvPr id="15" name="TextBox 14">
            <a:hlinkClick r:id="rId10"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1"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1"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3" name="TextBox 12">
            <a:hlinkClick r:id="rId12"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3"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14"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602564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Conduct </a:t>
            </a:r>
            <a:r>
              <a:rPr lang="en-US" dirty="0"/>
              <a:t>i</a:t>
            </a:r>
            <a:r>
              <a:rPr lang="en-US" dirty="0" smtClean="0"/>
              <a:t>nstructional analysis</a:t>
            </a:r>
            <a:endParaRPr lang="en-US" sz="1800" dirty="0"/>
          </a:p>
        </p:txBody>
      </p:sp>
      <p:sp>
        <p:nvSpPr>
          <p:cNvPr id="3" name="Content Placeholder 2"/>
          <p:cNvSpPr>
            <a:spLocks noGrp="1"/>
          </p:cNvSpPr>
          <p:nvPr>
            <p:ph sz="quarter" idx="1"/>
          </p:nvPr>
        </p:nvSpPr>
        <p:spPr/>
        <p:txBody>
          <a:bodyPr>
            <a:normAutofit/>
          </a:bodyPr>
          <a:lstStyle/>
          <a:p>
            <a:pPr marL="347663" indent="-347663"/>
            <a:r>
              <a:rPr lang="en-US" dirty="0" smtClean="0"/>
              <a:t>2.1.	Classify goal: attitude? psychomotor? intellectual skill? verbal </a:t>
            </a:r>
            <a:r>
              <a:rPr lang="en-US" dirty="0"/>
              <a:t>Info</a:t>
            </a:r>
            <a:r>
              <a:rPr lang="en-US" dirty="0" smtClean="0"/>
              <a:t>?</a:t>
            </a:r>
            <a:endParaRPr lang="en-US" dirty="0"/>
          </a:p>
          <a:p>
            <a:pPr marL="347663" indent="-347663"/>
            <a:r>
              <a:rPr lang="en-US" dirty="0" smtClean="0"/>
              <a:t>2.2.	Verbal </a:t>
            </a:r>
            <a:r>
              <a:rPr lang="en-US" dirty="0"/>
              <a:t>information </a:t>
            </a:r>
            <a:r>
              <a:rPr lang="en-US" dirty="0" smtClean="0"/>
              <a:t>skill?</a:t>
            </a:r>
            <a:br>
              <a:rPr lang="en-US" dirty="0" smtClean="0"/>
            </a:br>
            <a:r>
              <a:rPr lang="en-US" i="1" dirty="0" smtClean="0"/>
              <a:t>If </a:t>
            </a:r>
            <a:r>
              <a:rPr lang="en-US" i="1" dirty="0"/>
              <a:t>yes, go to </a:t>
            </a:r>
            <a:r>
              <a:rPr lang="en-US" i="1" dirty="0" smtClean="0"/>
              <a:t>2.4</a:t>
            </a:r>
            <a:br>
              <a:rPr lang="en-US" i="1" dirty="0" smtClean="0"/>
            </a:br>
            <a:r>
              <a:rPr lang="en-US" i="1" dirty="0" smtClean="0"/>
              <a:t>If </a:t>
            </a:r>
            <a:r>
              <a:rPr lang="en-US" i="1" dirty="0"/>
              <a:t>no, go to </a:t>
            </a:r>
            <a:r>
              <a:rPr lang="en-US" i="1" dirty="0" smtClean="0"/>
              <a:t>2.3</a:t>
            </a:r>
          </a:p>
          <a:p>
            <a:pPr marL="347663" indent="-347663"/>
            <a:r>
              <a:rPr lang="en-US" dirty="0" smtClean="0"/>
              <a:t>2.3.	Identify </a:t>
            </a:r>
            <a:r>
              <a:rPr lang="en-US" dirty="0"/>
              <a:t>major steps learners must perform to demonstrate achievement of </a:t>
            </a:r>
            <a:r>
              <a:rPr lang="en-US" dirty="0" smtClean="0"/>
              <a:t>goal</a:t>
            </a:r>
          </a:p>
          <a:p>
            <a:pPr marL="347663" indent="-347663"/>
            <a:r>
              <a:rPr lang="en-US" dirty="0" smtClean="0"/>
              <a:t>2.4.	Create </a:t>
            </a:r>
            <a:r>
              <a:rPr lang="en-US" dirty="0"/>
              <a:t>ordered topic </a:t>
            </a:r>
            <a:r>
              <a:rPr lang="en-US" dirty="0" smtClean="0"/>
              <a:t>list</a:t>
            </a:r>
            <a:br>
              <a:rPr lang="en-US" dirty="0" smtClean="0"/>
            </a:br>
            <a:r>
              <a:rPr lang="en-US" i="1" dirty="0" smtClean="0"/>
              <a:t>Go to 2.8</a:t>
            </a:r>
            <a:endParaRPr lang="en-US" i="1" dirty="0"/>
          </a:p>
          <a:p>
            <a:pPr marL="347663" indent="-347663"/>
            <a:r>
              <a:rPr lang="en-US" dirty="0" smtClean="0"/>
              <a:t>2.5.	CLE </a:t>
            </a:r>
            <a:r>
              <a:rPr lang="en-US" dirty="0"/>
              <a:t>to be used</a:t>
            </a:r>
            <a:r>
              <a:rPr lang="en-US" dirty="0" smtClean="0"/>
              <a:t>?</a:t>
            </a:r>
            <a:br>
              <a:rPr lang="en-US" dirty="0" smtClean="0"/>
            </a:br>
            <a:r>
              <a:rPr lang="en-US" i="1" dirty="0"/>
              <a:t>If yes, go to </a:t>
            </a:r>
            <a:r>
              <a:rPr lang="en-US" i="1" dirty="0" smtClean="0"/>
              <a:t>2.6</a:t>
            </a:r>
            <a:r>
              <a:rPr lang="en-US" i="1" dirty="0"/>
              <a:t/>
            </a:r>
            <a:br>
              <a:rPr lang="en-US" i="1" dirty="0"/>
            </a:br>
            <a:r>
              <a:rPr lang="en-US" i="1" dirty="0"/>
              <a:t>If no, go to </a:t>
            </a:r>
            <a:r>
              <a:rPr lang="en-US" i="1" dirty="0" smtClean="0"/>
              <a:t>2.7</a:t>
            </a:r>
          </a:p>
          <a:p>
            <a:pPr marL="347663" indent="-347663"/>
            <a:r>
              <a:rPr lang="en-US" dirty="0" smtClean="0"/>
              <a:t>2.6.	Identify </a:t>
            </a:r>
            <a:r>
              <a:rPr lang="en-US" dirty="0"/>
              <a:t>problem scenarios and assemble domain knowledge </a:t>
            </a:r>
            <a:r>
              <a:rPr lang="en-US" dirty="0" smtClean="0"/>
              <a:t>resources</a:t>
            </a:r>
          </a:p>
          <a:p>
            <a:pPr marL="347663" indent="-347663"/>
            <a:r>
              <a:rPr lang="en-US" i="1" dirty="0">
                <a:hlinkClick r:id="rId3" action="ppaction://hlinksldjump"/>
              </a:rPr>
              <a:t>Go to 3.</a:t>
            </a:r>
            <a:endParaRPr lang="en-US" i="1" dirty="0"/>
          </a:p>
          <a:p>
            <a:pPr marL="347663" indent="-347663"/>
            <a:r>
              <a:rPr lang="en-US" dirty="0" smtClean="0"/>
              <a:t>2.7.	Identify </a:t>
            </a:r>
            <a:r>
              <a:rPr lang="en-US" dirty="0" err="1"/>
              <a:t>substeps</a:t>
            </a:r>
            <a:r>
              <a:rPr lang="en-US" dirty="0"/>
              <a:t> for each major </a:t>
            </a:r>
            <a:r>
              <a:rPr lang="en-US" dirty="0" smtClean="0"/>
              <a:t>step</a:t>
            </a:r>
          </a:p>
          <a:p>
            <a:pPr marL="347663" indent="-347663"/>
            <a:r>
              <a:rPr lang="en-US" dirty="0" smtClean="0"/>
              <a:t>2.8.	Evaluate </a:t>
            </a:r>
            <a:r>
              <a:rPr lang="en-US" dirty="0"/>
              <a:t>and refine goal </a:t>
            </a:r>
            <a:r>
              <a:rPr lang="en-US" dirty="0" smtClean="0"/>
              <a:t>analysis</a:t>
            </a:r>
          </a:p>
          <a:p>
            <a:pPr marL="347663" indent="-347663"/>
            <a:r>
              <a:rPr lang="en-US" dirty="0" smtClean="0"/>
              <a:t>2.9.	Analyze </a:t>
            </a:r>
            <a:r>
              <a:rPr lang="en-US" dirty="0"/>
              <a:t>each major step in the instructional </a:t>
            </a:r>
            <a:r>
              <a:rPr lang="en-US" dirty="0" smtClean="0"/>
              <a:t>goal</a:t>
            </a:r>
          </a:p>
          <a:p>
            <a:pPr marL="347663" indent="-347663"/>
            <a:r>
              <a:rPr lang="en-US" dirty="0" smtClean="0"/>
              <a:t>2.10.	What type?</a:t>
            </a:r>
            <a:br>
              <a:rPr lang="en-US" dirty="0" smtClean="0"/>
            </a:br>
            <a:r>
              <a:rPr lang="en-US" i="1" dirty="0" smtClean="0"/>
              <a:t>If Psychomotor or Intellectual Skill, go to 2.11</a:t>
            </a:r>
            <a:br>
              <a:rPr lang="en-US" i="1" dirty="0" smtClean="0"/>
            </a:br>
            <a:r>
              <a:rPr lang="en-US" i="1" dirty="0" smtClean="0"/>
              <a:t>If Verbal Information, go to </a:t>
            </a:r>
            <a:r>
              <a:rPr lang="en-US" i="1" dirty="0"/>
              <a:t>2.12</a:t>
            </a:r>
            <a:br>
              <a:rPr lang="en-US" i="1" dirty="0"/>
            </a:br>
            <a:r>
              <a:rPr lang="en-US" i="1" dirty="0"/>
              <a:t>If Attitudes, go to 2.13</a:t>
            </a:r>
          </a:p>
          <a:p>
            <a:pPr marL="347663" indent="-347663"/>
            <a:endParaRPr lang="en-US" dirty="0"/>
          </a:p>
          <a:p>
            <a:endParaRPr lang="en-US" i="1" dirty="0"/>
          </a:p>
          <a:p>
            <a:endParaRPr lang="en-US" dirty="0"/>
          </a:p>
          <a:p>
            <a:endParaRPr lang="en-US" dirty="0"/>
          </a:p>
          <a:p>
            <a:endParaRPr lang="en-US" i="1" dirty="0"/>
          </a:p>
          <a:p>
            <a:endParaRPr lang="en-US" dirty="0"/>
          </a:p>
          <a:p>
            <a:endParaRPr lang="en-US" dirty="0"/>
          </a:p>
        </p:txBody>
      </p:sp>
      <p:sp>
        <p:nvSpPr>
          <p:cNvPr id="18" name="Text Placeholder 17"/>
          <p:cNvSpPr>
            <a:spLocks noGrp="1"/>
          </p:cNvSpPr>
          <p:nvPr>
            <p:ph type="body" sz="quarter" idx="14"/>
          </p:nvPr>
        </p:nvSpPr>
        <p:spPr/>
        <p:txBody>
          <a:bodyPr>
            <a:normAutofit/>
          </a:bodyPr>
          <a:lstStyle/>
          <a:p>
            <a:pPr marL="347663" indent="-347663"/>
            <a:r>
              <a:rPr lang="en-US" dirty="0" smtClean="0"/>
              <a:t>2.11.	Conduct </a:t>
            </a:r>
            <a:r>
              <a:rPr lang="en-US" dirty="0"/>
              <a:t>hierarchical analysis (add in verbal info elements as support to intellectual skills</a:t>
            </a:r>
            <a:r>
              <a:rPr lang="en-US" dirty="0" smtClean="0"/>
              <a:t>)</a:t>
            </a:r>
          </a:p>
          <a:p>
            <a:pPr marL="347663" indent="-347663"/>
            <a:r>
              <a:rPr lang="en-US" i="1" dirty="0" smtClean="0"/>
              <a:t>Go to 2.14</a:t>
            </a:r>
          </a:p>
          <a:p>
            <a:pPr marL="347663" indent="-347663"/>
            <a:r>
              <a:rPr lang="en-US" dirty="0" smtClean="0">
                <a:hlinkClick r:id="rId4" action="ppaction://hlinksldjump"/>
              </a:rPr>
              <a:t>2.12. Create </a:t>
            </a:r>
            <a:r>
              <a:rPr lang="en-US" dirty="0">
                <a:hlinkClick r:id="rId4" action="ppaction://hlinksldjump"/>
              </a:rPr>
              <a:t>cluster </a:t>
            </a:r>
            <a:r>
              <a:rPr lang="en-US" dirty="0" smtClean="0">
                <a:hlinkClick r:id="rId4" action="ppaction://hlinksldjump"/>
              </a:rPr>
              <a:t>analysis</a:t>
            </a:r>
            <a:endParaRPr lang="en-US" dirty="0" smtClean="0"/>
          </a:p>
          <a:p>
            <a:pPr marL="347663" indent="-347663"/>
            <a:r>
              <a:rPr lang="en-US" i="1" dirty="0">
                <a:hlinkClick r:id="rId5" action="ppaction://hlinksldjump"/>
              </a:rPr>
              <a:t>Go to 3.</a:t>
            </a:r>
            <a:endParaRPr lang="en-US" i="1" dirty="0"/>
          </a:p>
          <a:p>
            <a:pPr marL="347663" indent="-347663"/>
            <a:r>
              <a:rPr lang="en-US" dirty="0" smtClean="0"/>
              <a:t>2.13. </a:t>
            </a:r>
            <a:r>
              <a:rPr lang="en-US" dirty="0"/>
              <a:t>Conduct hierarchical analysis with additional </a:t>
            </a:r>
            <a:r>
              <a:rPr lang="en-US" dirty="0" smtClean="0"/>
              <a:t>elements</a:t>
            </a:r>
          </a:p>
          <a:p>
            <a:pPr marL="347663" indent="-347663"/>
            <a:r>
              <a:rPr lang="en-US" i="1" dirty="0">
                <a:hlinkClick r:id="rId5" action="ppaction://hlinksldjump"/>
              </a:rPr>
              <a:t>Go to 3.</a:t>
            </a:r>
            <a:endParaRPr lang="en-US" i="1" dirty="0"/>
          </a:p>
          <a:p>
            <a:pPr marL="347663" indent="-347663"/>
            <a:r>
              <a:rPr lang="en-US" dirty="0" smtClean="0"/>
              <a:t>2.14. </a:t>
            </a:r>
            <a:r>
              <a:rPr lang="en-US" dirty="0"/>
              <a:t>Define entry </a:t>
            </a:r>
            <a:r>
              <a:rPr lang="en-US" dirty="0" smtClean="0"/>
              <a:t>behaviors</a:t>
            </a:r>
          </a:p>
          <a:p>
            <a:pPr marL="347663" indent="-347663"/>
            <a:r>
              <a:rPr lang="en-US" dirty="0" smtClean="0"/>
              <a:t>2.15. </a:t>
            </a:r>
            <a:r>
              <a:rPr lang="en-US" dirty="0"/>
              <a:t>Create draft instructional analysis </a:t>
            </a:r>
            <a:r>
              <a:rPr lang="en-US" dirty="0" smtClean="0"/>
              <a:t>chart</a:t>
            </a:r>
          </a:p>
          <a:p>
            <a:pPr marL="347663" indent="-347663"/>
            <a:r>
              <a:rPr lang="en-US" dirty="0" smtClean="0">
                <a:hlinkClick r:id="rId6" action="ppaction://hlinksldjump"/>
              </a:rPr>
              <a:t>2.16. </a:t>
            </a:r>
            <a:r>
              <a:rPr lang="en-US" dirty="0">
                <a:hlinkClick r:id="rId6" action="ppaction://hlinksldjump"/>
              </a:rPr>
              <a:t>Review and refine analysis </a:t>
            </a:r>
            <a:r>
              <a:rPr lang="en-US" dirty="0" smtClean="0">
                <a:hlinkClick r:id="rId6" action="ppaction://hlinksldjump"/>
              </a:rPr>
              <a:t>chart</a:t>
            </a:r>
            <a:endParaRPr lang="en-US" dirty="0" smtClean="0"/>
          </a:p>
          <a:p>
            <a:pPr marL="347663" indent="-347663"/>
            <a:r>
              <a:rPr lang="en-US" i="1" dirty="0" smtClean="0">
                <a:hlinkClick r:id="rId3" action="ppaction://hlinksldjump"/>
              </a:rPr>
              <a:t>Go to 3.</a:t>
            </a:r>
            <a:endParaRPr lang="en-US" i="1" dirty="0"/>
          </a:p>
        </p:txBody>
      </p:sp>
      <p:sp>
        <p:nvSpPr>
          <p:cNvPr id="15" name="TextBox 14">
            <a:hlinkClick r:id="rId7"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7"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87952"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8" action="ppaction://hlinksldjump"/>
          </p:cNvPr>
          <p:cNvSpPr txBox="1"/>
          <p:nvPr/>
        </p:nvSpPr>
        <p:spPr>
          <a:xfrm>
            <a:off x="2590800" y="6400800"/>
            <a:ext cx="1597152"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9"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10"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293975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Analyze learners and contexts</a:t>
            </a:r>
            <a:endParaRPr lang="en-US" sz="1800" dirty="0"/>
          </a:p>
        </p:txBody>
      </p:sp>
      <p:sp>
        <p:nvSpPr>
          <p:cNvPr id="3" name="Content Placeholder 2"/>
          <p:cNvSpPr>
            <a:spLocks noGrp="1"/>
          </p:cNvSpPr>
          <p:nvPr>
            <p:ph sz="quarter" idx="1"/>
          </p:nvPr>
        </p:nvSpPr>
        <p:spPr/>
        <p:txBody>
          <a:bodyPr>
            <a:normAutofit/>
          </a:bodyPr>
          <a:lstStyle/>
          <a:p>
            <a:r>
              <a:rPr lang="en-US" dirty="0" smtClean="0"/>
              <a:t>3.1. </a:t>
            </a:r>
            <a:r>
              <a:rPr lang="en-US" dirty="0"/>
              <a:t>Identify target population</a:t>
            </a:r>
          </a:p>
          <a:p>
            <a:r>
              <a:rPr lang="en-US" dirty="0" smtClean="0">
                <a:hlinkClick r:id="rId3" action="ppaction://hlinksldjump"/>
              </a:rPr>
              <a:t>3.2. </a:t>
            </a:r>
            <a:r>
              <a:rPr lang="en-US" dirty="0">
                <a:hlinkClick r:id="rId3" action="ppaction://hlinksldjump"/>
              </a:rPr>
              <a:t>Identify categories of </a:t>
            </a:r>
            <a:r>
              <a:rPr lang="en-US" dirty="0" smtClean="0">
                <a:hlinkClick r:id="rId3" action="ppaction://hlinksldjump"/>
              </a:rPr>
              <a:t>relevant characteristics </a:t>
            </a:r>
            <a:r>
              <a:rPr lang="en-US" dirty="0">
                <a:hlinkClick r:id="rId3" action="ppaction://hlinksldjump"/>
              </a:rPr>
              <a:t>of target </a:t>
            </a:r>
            <a:r>
              <a:rPr lang="en-US" dirty="0" smtClean="0">
                <a:hlinkClick r:id="rId3" action="ppaction://hlinksldjump"/>
              </a:rPr>
              <a:t>population</a:t>
            </a:r>
            <a:endParaRPr lang="en-US" dirty="0" smtClean="0"/>
          </a:p>
          <a:p>
            <a:r>
              <a:rPr lang="en-US" dirty="0" smtClean="0">
                <a:hlinkClick r:id="rId4" action="ppaction://hlinksldjump"/>
              </a:rPr>
              <a:t>3.3. </a:t>
            </a:r>
            <a:r>
              <a:rPr lang="en-US" dirty="0">
                <a:hlinkClick r:id="rId4" action="ppaction://hlinksldjump"/>
              </a:rPr>
              <a:t>Identify specific characteristics of target </a:t>
            </a:r>
            <a:r>
              <a:rPr lang="en-US" dirty="0" smtClean="0">
                <a:hlinkClick r:id="rId4" action="ppaction://hlinksldjump"/>
              </a:rPr>
              <a:t>population</a:t>
            </a:r>
            <a:endParaRPr lang="en-US" dirty="0" smtClean="0"/>
          </a:p>
          <a:p>
            <a:r>
              <a:rPr lang="en-US" dirty="0" smtClean="0">
                <a:hlinkClick r:id="rId5" action="ppaction://hlinksldjump"/>
              </a:rPr>
              <a:t>3.4. </a:t>
            </a:r>
            <a:r>
              <a:rPr lang="en-US" dirty="0">
                <a:hlinkClick r:id="rId5" action="ppaction://hlinksldjump"/>
              </a:rPr>
              <a:t>Identify performance context</a:t>
            </a:r>
            <a:endParaRPr lang="en-US" dirty="0"/>
          </a:p>
          <a:p>
            <a:r>
              <a:rPr lang="en-US" dirty="0" smtClean="0">
                <a:hlinkClick r:id="rId6" action="ppaction://hlinksldjump"/>
              </a:rPr>
              <a:t>3.5. </a:t>
            </a:r>
            <a:r>
              <a:rPr lang="en-US" dirty="0">
                <a:hlinkClick r:id="rId6" action="ppaction://hlinksldjump"/>
              </a:rPr>
              <a:t>Identify learning context</a:t>
            </a:r>
            <a:endParaRPr lang="en-US" dirty="0"/>
          </a:p>
          <a:p>
            <a:r>
              <a:rPr lang="en-US" dirty="0" smtClean="0"/>
              <a:t>3.6. Evaluate quality of steps 3.2 – 3.5 </a:t>
            </a:r>
            <a:r>
              <a:rPr lang="en-US" dirty="0"/>
              <a:t>(ideally, try out with target learners) and revise instructional </a:t>
            </a:r>
            <a:r>
              <a:rPr lang="en-US" dirty="0" smtClean="0"/>
              <a:t>analysis</a:t>
            </a:r>
          </a:p>
          <a:p>
            <a:r>
              <a:rPr lang="en-US" dirty="0" smtClean="0">
                <a:hlinkClick r:id="rId7" action="ppaction://hlinksldjump"/>
              </a:rPr>
              <a:t>3.7. Create Analysis Report</a:t>
            </a:r>
            <a:endParaRPr lang="en-US" dirty="0"/>
          </a:p>
          <a:p>
            <a:r>
              <a:rPr lang="en-US" i="1" dirty="0" smtClean="0">
                <a:hlinkClick r:id="rId8" action="ppaction://hlinksldjump"/>
              </a:rPr>
              <a:t>Go to 4.</a:t>
            </a:r>
            <a:endParaRPr lang="en-US" i="1" dirty="0"/>
          </a:p>
        </p:txBody>
      </p:sp>
      <p:sp>
        <p:nvSpPr>
          <p:cNvPr id="15" name="TextBox 14">
            <a:hlinkClick r:id="rId9"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0"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0"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11"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2"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66044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3.3. Identify specific characteristics </a:t>
            </a:r>
            <a:r>
              <a:rPr lang="en-US" dirty="0"/>
              <a:t>of target </a:t>
            </a:r>
            <a:r>
              <a:rPr lang="en-US" dirty="0" smtClean="0"/>
              <a:t>population</a:t>
            </a:r>
            <a:endParaRPr lang="en-US" sz="1800" dirty="0"/>
          </a:p>
        </p:txBody>
      </p:sp>
      <p:sp>
        <p:nvSpPr>
          <p:cNvPr id="3" name="Content Placeholder 2"/>
          <p:cNvSpPr>
            <a:spLocks noGrp="1"/>
          </p:cNvSpPr>
          <p:nvPr>
            <p:ph sz="quarter" idx="1"/>
          </p:nvPr>
        </p:nvSpPr>
        <p:spPr/>
        <p:txBody>
          <a:bodyPr>
            <a:normAutofit/>
          </a:bodyPr>
          <a:lstStyle/>
          <a:p>
            <a:r>
              <a:rPr lang="en-US" dirty="0" smtClean="0"/>
              <a:t>3.3.1. Identify non-mobile-related categories of relevant characteristics of target population </a:t>
            </a:r>
            <a:endParaRPr lang="en-US" dirty="0" smtClean="0">
              <a:hlinkClick r:id="rId3" action="ppaction://hlinksldjump"/>
            </a:endParaRPr>
          </a:p>
          <a:p>
            <a:r>
              <a:rPr lang="en-US" dirty="0" smtClean="0">
                <a:hlinkClick r:id="rId3" action="ppaction://hlinksldjump"/>
              </a:rPr>
              <a:t>3.3.2. Identify </a:t>
            </a:r>
            <a:r>
              <a:rPr lang="en-US" dirty="0">
                <a:hlinkClick r:id="rId3" action="ppaction://hlinksldjump"/>
              </a:rPr>
              <a:t>non-mobile-related categories of relevant characteristics of target population </a:t>
            </a:r>
            <a:endParaRPr lang="en-US" dirty="0" smtClean="0"/>
          </a:p>
          <a:p>
            <a:r>
              <a:rPr lang="en-US" dirty="0" smtClean="0"/>
              <a:t>3.3.3. </a:t>
            </a:r>
            <a:r>
              <a:rPr lang="en-US" dirty="0"/>
              <a:t>Mobile device ownership pervasive in training </a:t>
            </a:r>
            <a:r>
              <a:rPr lang="en-US" dirty="0" smtClean="0"/>
              <a:t>audience?</a:t>
            </a:r>
            <a:br>
              <a:rPr lang="en-US" dirty="0" smtClean="0"/>
            </a:br>
            <a:r>
              <a:rPr lang="en-US" i="1" dirty="0" smtClean="0"/>
              <a:t>If </a:t>
            </a:r>
            <a:r>
              <a:rPr lang="en-US" i="1" dirty="0"/>
              <a:t>yes, go to </a:t>
            </a:r>
            <a:r>
              <a:rPr lang="en-US" i="1" dirty="0" smtClean="0"/>
              <a:t>3.3.4</a:t>
            </a:r>
            <a:br>
              <a:rPr lang="en-US" i="1" dirty="0" smtClean="0"/>
            </a:br>
            <a:r>
              <a:rPr lang="en-US" i="1" dirty="0" smtClean="0"/>
              <a:t>If </a:t>
            </a:r>
            <a:r>
              <a:rPr lang="en-US" i="1" dirty="0"/>
              <a:t>no, go to </a:t>
            </a:r>
            <a:r>
              <a:rPr lang="en-US" i="1" dirty="0" smtClean="0"/>
              <a:t>3.3.5</a:t>
            </a:r>
            <a:endParaRPr lang="en-US" i="1" dirty="0"/>
          </a:p>
          <a:p>
            <a:r>
              <a:rPr lang="en-US" dirty="0" smtClean="0">
                <a:hlinkClick r:id="rId4" action="ppaction://hlinksldjump"/>
              </a:rPr>
              <a:t>3.3.4. </a:t>
            </a:r>
            <a:r>
              <a:rPr lang="en-US" dirty="0">
                <a:hlinkClick r:id="rId4" action="ppaction://hlinksldjump"/>
              </a:rPr>
              <a:t>Favor mobile solution for instructional </a:t>
            </a:r>
            <a:r>
              <a:rPr lang="en-US" dirty="0" err="1">
                <a:hlinkClick r:id="rId4" action="ppaction://hlinksldjump"/>
              </a:rPr>
              <a:t>macrostrategy</a:t>
            </a:r>
            <a:r>
              <a:rPr lang="en-US" dirty="0">
                <a:hlinkClick r:id="rId4" action="ppaction://hlinksldjump"/>
              </a:rPr>
              <a:t> in </a:t>
            </a:r>
            <a:r>
              <a:rPr lang="en-US" dirty="0" smtClean="0">
                <a:hlinkClick r:id="rId4" action="ppaction://hlinksldjump"/>
              </a:rPr>
              <a:t>6.2</a:t>
            </a:r>
            <a:endParaRPr lang="en-US" dirty="0" smtClean="0"/>
          </a:p>
          <a:p>
            <a:r>
              <a:rPr lang="it-IT" dirty="0" smtClean="0"/>
              <a:t>3.3.5. Favor non-mobile solution  in 6.2</a:t>
            </a:r>
          </a:p>
          <a:p>
            <a:r>
              <a:rPr lang="en-US" i="1" dirty="0" smtClean="0">
                <a:hlinkClick r:id="rId5" action="ppaction://hlinksldjump"/>
              </a:rPr>
              <a:t>Go to 3.4.</a:t>
            </a:r>
            <a:endParaRPr lang="en-US" i="1" dirty="0" smtClean="0"/>
          </a:p>
        </p:txBody>
      </p:sp>
      <p:sp>
        <p:nvSpPr>
          <p:cNvPr id="15" name="TextBox 14">
            <a:hlinkClick r:id="rId6"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7"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3" name="TextBox 12">
            <a:hlinkClick r:id="rId8"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778771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3.4. Identify performance context</a:t>
            </a:r>
            <a:endParaRPr lang="en-US" sz="1800" dirty="0"/>
          </a:p>
        </p:txBody>
      </p:sp>
      <p:sp>
        <p:nvSpPr>
          <p:cNvPr id="3" name="Content Placeholder 2"/>
          <p:cNvSpPr>
            <a:spLocks noGrp="1"/>
          </p:cNvSpPr>
          <p:nvPr>
            <p:ph sz="quarter" idx="1"/>
          </p:nvPr>
        </p:nvSpPr>
        <p:spPr/>
        <p:txBody>
          <a:bodyPr>
            <a:normAutofit/>
          </a:bodyPr>
          <a:lstStyle/>
          <a:p>
            <a:r>
              <a:rPr lang="en-US" dirty="0" smtClean="0">
                <a:hlinkClick r:id="rId3" action="ppaction://hlinksldjump"/>
              </a:rPr>
              <a:t>3.4.1.	Identify </a:t>
            </a:r>
            <a:r>
              <a:rPr lang="en-US" dirty="0">
                <a:hlinkClick r:id="rId3" action="ppaction://hlinksldjump"/>
              </a:rPr>
              <a:t>non-mobile-related </a:t>
            </a:r>
            <a:r>
              <a:rPr lang="en-US" dirty="0" smtClean="0">
                <a:hlinkClick r:id="rId3" action="ppaction://hlinksldjump"/>
              </a:rPr>
              <a:t>performance contexts</a:t>
            </a:r>
            <a:endParaRPr lang="en-US" dirty="0" smtClean="0"/>
          </a:p>
          <a:p>
            <a:r>
              <a:rPr lang="en-US" dirty="0" smtClean="0"/>
              <a:t>3.4.2.	Are users mobile during work performance?</a:t>
            </a:r>
            <a:br>
              <a:rPr lang="en-US" dirty="0" smtClean="0"/>
            </a:br>
            <a:r>
              <a:rPr lang="en-US" i="1" dirty="0" smtClean="0"/>
              <a:t>If </a:t>
            </a:r>
            <a:r>
              <a:rPr lang="en-US" i="1" dirty="0"/>
              <a:t>yes, go to </a:t>
            </a:r>
            <a:r>
              <a:rPr lang="en-US" i="1" dirty="0" smtClean="0"/>
              <a:t>3.4.3</a:t>
            </a:r>
            <a:br>
              <a:rPr lang="en-US" i="1" dirty="0" smtClean="0"/>
            </a:br>
            <a:r>
              <a:rPr lang="en-US" i="1" dirty="0" smtClean="0"/>
              <a:t>If </a:t>
            </a:r>
            <a:r>
              <a:rPr lang="en-US" i="1" dirty="0"/>
              <a:t>no, go to </a:t>
            </a:r>
            <a:r>
              <a:rPr lang="en-US" i="1" dirty="0" smtClean="0"/>
              <a:t>3.4.5</a:t>
            </a:r>
          </a:p>
          <a:p>
            <a:r>
              <a:rPr lang="it-IT" dirty="0" smtClean="0"/>
              <a:t>3.4.3.	</a:t>
            </a:r>
            <a:r>
              <a:rPr lang="en-US" dirty="0" smtClean="0"/>
              <a:t>Do </a:t>
            </a:r>
            <a:r>
              <a:rPr lang="en-US" dirty="0"/>
              <a:t>users perform task infrequently (thus risking knowledge decay</a:t>
            </a:r>
            <a:r>
              <a:rPr lang="en-US" dirty="0" smtClean="0"/>
              <a:t>)?</a:t>
            </a:r>
            <a:br>
              <a:rPr lang="en-US" dirty="0" smtClean="0"/>
            </a:br>
            <a:r>
              <a:rPr lang="en-US" i="1" dirty="0" smtClean="0"/>
              <a:t>If </a:t>
            </a:r>
            <a:r>
              <a:rPr lang="en-US" i="1" dirty="0"/>
              <a:t>yes, go to </a:t>
            </a:r>
            <a:r>
              <a:rPr lang="en-US" i="1" dirty="0" smtClean="0"/>
              <a:t>3.4.6</a:t>
            </a:r>
            <a:r>
              <a:rPr lang="en-US" i="1" dirty="0"/>
              <a:t/>
            </a:r>
            <a:br>
              <a:rPr lang="en-US" i="1" dirty="0"/>
            </a:br>
            <a:r>
              <a:rPr lang="en-US" i="1" dirty="0"/>
              <a:t>If no, go to </a:t>
            </a:r>
            <a:r>
              <a:rPr lang="en-US" i="1" dirty="0" smtClean="0"/>
              <a:t>3.4.4</a:t>
            </a:r>
          </a:p>
          <a:p>
            <a:r>
              <a:rPr lang="en-US" dirty="0" smtClean="0">
                <a:hlinkClick r:id="rId4" action="ppaction://hlinksldjump"/>
              </a:rPr>
              <a:t>3.4.4.	Favor </a:t>
            </a:r>
            <a:r>
              <a:rPr lang="en-US" dirty="0">
                <a:hlinkClick r:id="rId4" action="ppaction://hlinksldjump"/>
              </a:rPr>
              <a:t>mobile solution for instructional </a:t>
            </a:r>
            <a:r>
              <a:rPr lang="en-US" dirty="0" err="1">
                <a:hlinkClick r:id="rId4" action="ppaction://hlinksldjump"/>
              </a:rPr>
              <a:t>macrostrategy</a:t>
            </a:r>
            <a:r>
              <a:rPr lang="en-US" dirty="0">
                <a:hlinkClick r:id="rId4" action="ppaction://hlinksldjump"/>
              </a:rPr>
              <a:t> in 6.2 (same as 3.3.4</a:t>
            </a:r>
            <a:r>
              <a:rPr lang="en-US" dirty="0" smtClean="0">
                <a:hlinkClick r:id="rId4" action="ppaction://hlinksldjump"/>
              </a:rPr>
              <a:t>)</a:t>
            </a:r>
            <a:endParaRPr lang="en-US" dirty="0" smtClean="0"/>
          </a:p>
          <a:p>
            <a:r>
              <a:rPr lang="en-US" i="1" dirty="0">
                <a:hlinkClick r:id="rId5" action="ppaction://hlinksldjump"/>
              </a:rPr>
              <a:t>Go to 3.5</a:t>
            </a:r>
            <a:r>
              <a:rPr lang="en-US" i="1" dirty="0" smtClean="0">
                <a:hlinkClick r:id="rId5" action="ppaction://hlinksldjump"/>
              </a:rPr>
              <a:t>.</a:t>
            </a:r>
            <a:endParaRPr lang="en-US" i="1" dirty="0" smtClean="0"/>
          </a:p>
          <a:p>
            <a:r>
              <a:rPr lang="it-IT" dirty="0" smtClean="0">
                <a:hlinkClick r:id="rId4" action="ppaction://hlinksldjump"/>
              </a:rPr>
              <a:t>3.4.5.	Favor </a:t>
            </a:r>
            <a:r>
              <a:rPr lang="it-IT" dirty="0">
                <a:hlinkClick r:id="rId4" action="ppaction://hlinksldjump"/>
              </a:rPr>
              <a:t>non-mobile solution </a:t>
            </a:r>
            <a:r>
              <a:rPr lang="it-IT" dirty="0" smtClean="0">
                <a:hlinkClick r:id="rId4" action="ppaction://hlinksldjump"/>
              </a:rPr>
              <a:t>in </a:t>
            </a:r>
            <a:r>
              <a:rPr lang="it-IT" dirty="0">
                <a:hlinkClick r:id="rId4" action="ppaction://hlinksldjump"/>
              </a:rPr>
              <a:t>6.2</a:t>
            </a:r>
            <a:endParaRPr lang="it-IT" dirty="0"/>
          </a:p>
          <a:p>
            <a:r>
              <a:rPr lang="en-US" i="1" dirty="0">
                <a:hlinkClick r:id="rId5" action="ppaction://hlinksldjump"/>
              </a:rPr>
              <a:t>Go to 3.5.</a:t>
            </a:r>
            <a:endParaRPr lang="en-US" i="1" dirty="0"/>
          </a:p>
          <a:p>
            <a:r>
              <a:rPr lang="en-US" dirty="0" smtClean="0">
                <a:hlinkClick r:id="rId4" action="ppaction://hlinksldjump"/>
              </a:rPr>
              <a:t>3.4.6.	Favor </a:t>
            </a:r>
            <a:r>
              <a:rPr lang="en-US" dirty="0">
                <a:hlinkClick r:id="rId4" action="ppaction://hlinksldjump"/>
              </a:rPr>
              <a:t>mobile solution that includes spaced learning modules for instructional </a:t>
            </a:r>
            <a:r>
              <a:rPr lang="en-US" dirty="0" err="1">
                <a:hlinkClick r:id="rId4" action="ppaction://hlinksldjump"/>
              </a:rPr>
              <a:t>macrostrategy</a:t>
            </a:r>
            <a:r>
              <a:rPr lang="en-US" dirty="0">
                <a:hlinkClick r:id="rId4" action="ppaction://hlinksldjump"/>
              </a:rPr>
              <a:t> in </a:t>
            </a:r>
            <a:r>
              <a:rPr lang="en-US" dirty="0" smtClean="0">
                <a:hlinkClick r:id="rId4" action="ppaction://hlinksldjump"/>
              </a:rPr>
              <a:t>6.2.14</a:t>
            </a:r>
            <a:endParaRPr lang="en-US" dirty="0" smtClean="0"/>
          </a:p>
          <a:p>
            <a:r>
              <a:rPr lang="en-US" i="1" dirty="0">
                <a:hlinkClick r:id="rId5" action="ppaction://hlinksldjump"/>
              </a:rPr>
              <a:t>Go to 3.5</a:t>
            </a:r>
            <a:r>
              <a:rPr lang="en-US" i="1" dirty="0" smtClean="0">
                <a:hlinkClick r:id="rId5" action="ppaction://hlinksldjump"/>
              </a:rPr>
              <a:t>.</a:t>
            </a:r>
            <a:endParaRPr lang="en-US" i="1" dirty="0"/>
          </a:p>
        </p:txBody>
      </p:sp>
      <p:sp>
        <p:nvSpPr>
          <p:cNvPr id="15" name="TextBox 14">
            <a:hlinkClick r:id="rId6"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3" name="TextBox 12">
            <a:hlinkClick r:id="rId7"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446013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3.5. Identify learning context</a:t>
            </a:r>
            <a:endParaRPr lang="en-US" sz="1800" dirty="0"/>
          </a:p>
        </p:txBody>
      </p:sp>
      <p:sp>
        <p:nvSpPr>
          <p:cNvPr id="3" name="Content Placeholder 2"/>
          <p:cNvSpPr>
            <a:spLocks noGrp="1"/>
          </p:cNvSpPr>
          <p:nvPr>
            <p:ph sz="quarter" idx="1"/>
          </p:nvPr>
        </p:nvSpPr>
        <p:spPr/>
        <p:txBody>
          <a:bodyPr>
            <a:normAutofit/>
          </a:bodyPr>
          <a:lstStyle/>
          <a:p>
            <a:r>
              <a:rPr lang="en-US" dirty="0" smtClean="0">
                <a:hlinkClick r:id="rId3" action="ppaction://hlinksldjump"/>
              </a:rPr>
              <a:t>3.5.1.	Identify predetermined non-mobile-related learning contexts</a:t>
            </a:r>
            <a:endParaRPr lang="en-US" dirty="0" smtClean="0"/>
          </a:p>
          <a:p>
            <a:r>
              <a:rPr lang="en-US" dirty="0" smtClean="0"/>
              <a:t>3.5.2.</a:t>
            </a:r>
            <a:r>
              <a:rPr lang="en-US" dirty="0"/>
              <a:t>	</a:t>
            </a:r>
            <a:r>
              <a:rPr lang="en-US" dirty="0" smtClean="0"/>
              <a:t>Any contexts predetermined?</a:t>
            </a:r>
            <a:br>
              <a:rPr lang="en-US" dirty="0" smtClean="0"/>
            </a:br>
            <a:r>
              <a:rPr lang="en-US" i="1" dirty="0" smtClean="0">
                <a:hlinkClick r:id="rId4" action="ppaction://hlinksldjump"/>
              </a:rPr>
              <a:t>If Predetermined, go </a:t>
            </a:r>
            <a:r>
              <a:rPr lang="en-US" i="1" dirty="0">
                <a:hlinkClick r:id="rId4" action="ppaction://hlinksldjump"/>
              </a:rPr>
              <a:t>up to 3. and continue  to 3.6</a:t>
            </a:r>
            <a:r>
              <a:rPr lang="en-US" i="1" dirty="0"/>
              <a:t/>
            </a:r>
            <a:br>
              <a:rPr lang="en-US" i="1" dirty="0"/>
            </a:br>
            <a:r>
              <a:rPr lang="en-US" i="1" dirty="0"/>
              <a:t>If </a:t>
            </a:r>
            <a:r>
              <a:rPr lang="en-US" i="1" dirty="0" smtClean="0"/>
              <a:t>Non-predetermined, </a:t>
            </a:r>
            <a:r>
              <a:rPr lang="en-US" i="1" dirty="0"/>
              <a:t>go to </a:t>
            </a:r>
            <a:r>
              <a:rPr lang="en-US" i="1" dirty="0" smtClean="0"/>
              <a:t>3.5.3</a:t>
            </a:r>
            <a:endParaRPr lang="en-US" i="1" dirty="0"/>
          </a:p>
          <a:p>
            <a:r>
              <a:rPr lang="en-US" dirty="0" smtClean="0"/>
              <a:t>3.5.3.	Are </a:t>
            </a:r>
            <a:r>
              <a:rPr lang="en-US" dirty="0"/>
              <a:t>performers in an office environment with access to computers?</a:t>
            </a:r>
            <a:r>
              <a:rPr lang="en-US" dirty="0" smtClean="0"/>
              <a:t/>
            </a:r>
            <a:br>
              <a:rPr lang="en-US" dirty="0" smtClean="0"/>
            </a:br>
            <a:r>
              <a:rPr lang="en-US" i="1" dirty="0" smtClean="0"/>
              <a:t>If </a:t>
            </a:r>
            <a:r>
              <a:rPr lang="en-US" i="1" dirty="0"/>
              <a:t>yes, go to </a:t>
            </a:r>
            <a:r>
              <a:rPr lang="en-US" i="1" dirty="0" smtClean="0"/>
              <a:t>3.5.4</a:t>
            </a:r>
            <a:br>
              <a:rPr lang="en-US" i="1" dirty="0" smtClean="0"/>
            </a:br>
            <a:r>
              <a:rPr lang="en-US" i="1" dirty="0" smtClean="0"/>
              <a:t>If </a:t>
            </a:r>
            <a:r>
              <a:rPr lang="en-US" i="1" dirty="0"/>
              <a:t>no, go to </a:t>
            </a:r>
            <a:r>
              <a:rPr lang="en-US" i="1" dirty="0" smtClean="0"/>
              <a:t>3.5.6</a:t>
            </a:r>
            <a:endParaRPr lang="en-US" i="1" dirty="0"/>
          </a:p>
          <a:p>
            <a:r>
              <a:rPr lang="it-IT" dirty="0" smtClean="0"/>
              <a:t>3.5.4.	</a:t>
            </a:r>
            <a:r>
              <a:rPr lang="en-US" dirty="0" smtClean="0"/>
              <a:t>Are users mobile during learning experience?</a:t>
            </a:r>
            <a:br>
              <a:rPr lang="en-US" dirty="0" smtClean="0"/>
            </a:br>
            <a:r>
              <a:rPr lang="en-US" i="1" dirty="0" smtClean="0"/>
              <a:t>If </a:t>
            </a:r>
            <a:r>
              <a:rPr lang="en-US" i="1" dirty="0"/>
              <a:t>yes, go to </a:t>
            </a:r>
            <a:r>
              <a:rPr lang="en-US" i="1" dirty="0" smtClean="0"/>
              <a:t>3.5.6</a:t>
            </a:r>
            <a:r>
              <a:rPr lang="en-US" i="1" dirty="0"/>
              <a:t/>
            </a:r>
            <a:br>
              <a:rPr lang="en-US" i="1" dirty="0"/>
            </a:br>
            <a:r>
              <a:rPr lang="en-US" i="1" dirty="0"/>
              <a:t>If no, go to </a:t>
            </a:r>
            <a:r>
              <a:rPr lang="en-US" i="1" dirty="0" smtClean="0"/>
              <a:t>3.5.5</a:t>
            </a:r>
            <a:endParaRPr lang="en-US" i="1" dirty="0"/>
          </a:p>
          <a:p>
            <a:r>
              <a:rPr lang="en-US" dirty="0" smtClean="0"/>
              <a:t>3.5.5.	Favor non-mobile </a:t>
            </a:r>
            <a:r>
              <a:rPr lang="en-US" dirty="0"/>
              <a:t>solution </a:t>
            </a:r>
            <a:r>
              <a:rPr lang="en-US" dirty="0" smtClean="0"/>
              <a:t>in 6.2</a:t>
            </a:r>
          </a:p>
          <a:p>
            <a:r>
              <a:rPr lang="en-US" i="1" dirty="0">
                <a:hlinkClick r:id="rId4" action="ppaction://hlinksldjump"/>
              </a:rPr>
              <a:t>Go up to 3. and continue to 3.6.</a:t>
            </a:r>
            <a:endParaRPr lang="en-US" i="1" dirty="0"/>
          </a:p>
          <a:p>
            <a:r>
              <a:rPr lang="it-IT" dirty="0" smtClean="0">
                <a:hlinkClick r:id="rId5" action="ppaction://hlinksldjump"/>
              </a:rPr>
              <a:t>3.5.6.	Favor mobile solution </a:t>
            </a:r>
            <a:r>
              <a:rPr lang="en-US" dirty="0" smtClean="0">
                <a:hlinkClick r:id="rId5" action="ppaction://hlinksldjump"/>
              </a:rPr>
              <a:t>for </a:t>
            </a:r>
            <a:r>
              <a:rPr lang="en-US" dirty="0">
                <a:hlinkClick r:id="rId5" action="ppaction://hlinksldjump"/>
              </a:rPr>
              <a:t>instructional </a:t>
            </a:r>
            <a:r>
              <a:rPr lang="en-US" dirty="0" err="1" smtClean="0">
                <a:hlinkClick r:id="rId5" action="ppaction://hlinksldjump"/>
              </a:rPr>
              <a:t>macrostrategy</a:t>
            </a:r>
            <a:r>
              <a:rPr lang="it-IT" dirty="0" smtClean="0">
                <a:hlinkClick r:id="rId5" action="ppaction://hlinksldjump"/>
              </a:rPr>
              <a:t> </a:t>
            </a:r>
            <a:r>
              <a:rPr lang="it-IT" dirty="0">
                <a:hlinkClick r:id="rId5" action="ppaction://hlinksldjump"/>
              </a:rPr>
              <a:t>in </a:t>
            </a:r>
            <a:r>
              <a:rPr lang="it-IT" dirty="0" smtClean="0">
                <a:hlinkClick r:id="rId5" action="ppaction://hlinksldjump"/>
              </a:rPr>
              <a:t>6.2 </a:t>
            </a:r>
            <a:r>
              <a:rPr lang="en-US" dirty="0"/>
              <a:t>(same as </a:t>
            </a:r>
            <a:r>
              <a:rPr lang="en-US" dirty="0" smtClean="0"/>
              <a:t>3.3.4 and 3.4.4</a:t>
            </a:r>
            <a:r>
              <a:rPr lang="en-US" dirty="0" smtClean="0">
                <a:hlinkClick r:id="rId5" action="ppaction://hlinksldjump"/>
              </a:rPr>
              <a:t>)</a:t>
            </a:r>
            <a:endParaRPr lang="en-US" dirty="0"/>
          </a:p>
          <a:p>
            <a:r>
              <a:rPr lang="en-US" i="1" dirty="0" smtClean="0">
                <a:hlinkClick r:id="rId4" action="ppaction://hlinksldjump"/>
              </a:rPr>
              <a:t>Go up to 3. and continue to 3.6.</a:t>
            </a:r>
            <a:endParaRPr lang="en-US" i="1" dirty="0"/>
          </a:p>
        </p:txBody>
      </p:sp>
      <p:sp>
        <p:nvSpPr>
          <p:cNvPr id="15" name="TextBox 14">
            <a:hlinkClick r:id="rId4"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091941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Write performance objectives</a:t>
            </a:r>
            <a:endParaRPr lang="en-US" dirty="0"/>
          </a:p>
        </p:txBody>
      </p:sp>
      <p:sp>
        <p:nvSpPr>
          <p:cNvPr id="3" name="Content Placeholder 2"/>
          <p:cNvSpPr>
            <a:spLocks noGrp="1"/>
          </p:cNvSpPr>
          <p:nvPr>
            <p:ph sz="quarter" idx="1"/>
          </p:nvPr>
        </p:nvSpPr>
        <p:spPr/>
        <p:txBody>
          <a:bodyPr>
            <a:normAutofit/>
          </a:bodyPr>
          <a:lstStyle/>
          <a:p>
            <a:r>
              <a:rPr lang="en-US" dirty="0" smtClean="0"/>
              <a:t>4.1.	Review/edit </a:t>
            </a:r>
            <a:r>
              <a:rPr lang="en-US" dirty="0"/>
              <a:t>goals to reflect eventual performance </a:t>
            </a:r>
            <a:r>
              <a:rPr lang="en-US" dirty="0" smtClean="0"/>
              <a:t>context</a:t>
            </a:r>
          </a:p>
          <a:p>
            <a:r>
              <a:rPr lang="en-US" dirty="0" smtClean="0"/>
              <a:t>4.2.	CLE </a:t>
            </a:r>
            <a:r>
              <a:rPr lang="en-US" dirty="0"/>
              <a:t>to be used for at least part of the </a:t>
            </a:r>
            <a:r>
              <a:rPr lang="en-US" dirty="0" smtClean="0"/>
              <a:t>solution?</a:t>
            </a:r>
            <a:br>
              <a:rPr lang="en-US" dirty="0" smtClean="0"/>
            </a:br>
            <a:r>
              <a:rPr lang="en-US" i="1" dirty="0" smtClean="0"/>
              <a:t>If </a:t>
            </a:r>
            <a:r>
              <a:rPr lang="en-US" i="1" dirty="0"/>
              <a:t>yes, go to </a:t>
            </a:r>
            <a:r>
              <a:rPr lang="en-US" i="1" dirty="0" smtClean="0"/>
              <a:t>4.3</a:t>
            </a:r>
            <a:br>
              <a:rPr lang="en-US" i="1" dirty="0" smtClean="0"/>
            </a:br>
            <a:r>
              <a:rPr lang="en-US" i="1" dirty="0" smtClean="0"/>
              <a:t>If </a:t>
            </a:r>
            <a:r>
              <a:rPr lang="en-US" i="1" dirty="0"/>
              <a:t>no, go to </a:t>
            </a:r>
            <a:r>
              <a:rPr lang="en-US" i="1" dirty="0" smtClean="0"/>
              <a:t>4.6</a:t>
            </a:r>
          </a:p>
          <a:p>
            <a:r>
              <a:rPr lang="en-US" dirty="0" smtClean="0">
                <a:hlinkClick r:id="rId3" action="ppaction://hlinksldjump"/>
              </a:rPr>
              <a:t>4.3.	Write </a:t>
            </a:r>
            <a:r>
              <a:rPr lang="en-US" dirty="0">
                <a:hlinkClick r:id="rId3" action="ppaction://hlinksldjump"/>
              </a:rPr>
              <a:t>CLE </a:t>
            </a:r>
            <a:r>
              <a:rPr lang="en-US" i="1" dirty="0">
                <a:hlinkClick r:id="rId3" action="ppaction://hlinksldjump"/>
              </a:rPr>
              <a:t>proces</a:t>
            </a:r>
            <a:r>
              <a:rPr lang="en-US" dirty="0">
                <a:hlinkClick r:id="rId3" action="ppaction://hlinksldjump"/>
              </a:rPr>
              <a:t>s </a:t>
            </a:r>
            <a:r>
              <a:rPr lang="en-US" i="1" dirty="0">
                <a:hlinkClick r:id="rId3" action="ppaction://hlinksldjump"/>
              </a:rPr>
              <a:t>outcome </a:t>
            </a:r>
            <a:r>
              <a:rPr lang="en-US" dirty="0">
                <a:hlinkClick r:id="rId3" action="ppaction://hlinksldjump"/>
              </a:rPr>
              <a:t>objectives</a:t>
            </a:r>
            <a:endParaRPr lang="en-US" dirty="0"/>
          </a:p>
          <a:p>
            <a:r>
              <a:rPr lang="en-US" dirty="0" smtClean="0">
                <a:hlinkClick r:id="rId4" action="ppaction://hlinksldjump"/>
              </a:rPr>
              <a:t>4.4.	Write </a:t>
            </a:r>
            <a:r>
              <a:rPr lang="en-US" dirty="0">
                <a:hlinkClick r:id="rId4" action="ppaction://hlinksldjump"/>
              </a:rPr>
              <a:t>CLE </a:t>
            </a:r>
            <a:r>
              <a:rPr lang="en-US" i="1" dirty="0">
                <a:hlinkClick r:id="rId4" action="ppaction://hlinksldjump"/>
              </a:rPr>
              <a:t>learning outcome</a:t>
            </a:r>
            <a:r>
              <a:rPr lang="en-US" dirty="0">
                <a:hlinkClick r:id="rId4" action="ppaction://hlinksldjump"/>
              </a:rPr>
              <a:t> </a:t>
            </a:r>
            <a:r>
              <a:rPr lang="en-US" dirty="0" smtClean="0">
                <a:hlinkClick r:id="rId4" action="ppaction://hlinksldjump"/>
              </a:rPr>
              <a:t>objectives</a:t>
            </a:r>
            <a:endParaRPr lang="en-US" dirty="0" smtClean="0"/>
          </a:p>
          <a:p>
            <a:r>
              <a:rPr lang="en-US" dirty="0" smtClean="0"/>
              <a:t>4.5.	Cognitivist </a:t>
            </a:r>
            <a:r>
              <a:rPr lang="en-US" dirty="0"/>
              <a:t>components needed to support </a:t>
            </a:r>
            <a:r>
              <a:rPr lang="en-US" dirty="0" smtClean="0"/>
              <a:t>CLE?</a:t>
            </a:r>
            <a:br>
              <a:rPr lang="en-US" dirty="0" smtClean="0"/>
            </a:br>
            <a:r>
              <a:rPr lang="en-US" i="1" dirty="0" smtClean="0"/>
              <a:t>If </a:t>
            </a:r>
            <a:r>
              <a:rPr lang="en-US" i="1" dirty="0"/>
              <a:t>yes, go to </a:t>
            </a:r>
            <a:r>
              <a:rPr lang="en-US" i="1" dirty="0" smtClean="0"/>
              <a:t>4.6</a:t>
            </a:r>
            <a:r>
              <a:rPr lang="en-US" i="1" dirty="0"/>
              <a:t/>
            </a:r>
            <a:br>
              <a:rPr lang="en-US" i="1" dirty="0"/>
            </a:br>
            <a:r>
              <a:rPr lang="en-US" i="1" dirty="0"/>
              <a:t>If no, go to </a:t>
            </a:r>
            <a:r>
              <a:rPr lang="en-US" i="1" dirty="0" smtClean="0"/>
              <a:t>4.10</a:t>
            </a:r>
            <a:endParaRPr lang="en-US" i="1" dirty="0"/>
          </a:p>
          <a:p>
            <a:r>
              <a:rPr lang="en-US" dirty="0" smtClean="0">
                <a:hlinkClick r:id="rId5" action="ppaction://hlinksldjump"/>
              </a:rPr>
              <a:t>4.6.	Write </a:t>
            </a:r>
            <a:r>
              <a:rPr lang="en-US" dirty="0">
                <a:hlinkClick r:id="rId5" action="ppaction://hlinksldjump"/>
              </a:rPr>
              <a:t>terminal objective to reflect context of learning environment</a:t>
            </a:r>
            <a:endParaRPr lang="en-US" dirty="0"/>
          </a:p>
          <a:p>
            <a:r>
              <a:rPr lang="en-US" dirty="0" smtClean="0">
                <a:hlinkClick r:id="rId6" action="ppaction://hlinksldjump"/>
              </a:rPr>
              <a:t>4.7.	Write </a:t>
            </a:r>
            <a:r>
              <a:rPr lang="en-US" dirty="0">
                <a:hlinkClick r:id="rId6" action="ppaction://hlinksldjump"/>
              </a:rPr>
              <a:t>objectives for each step in goal analysis</a:t>
            </a:r>
            <a:endParaRPr lang="en-US" dirty="0"/>
          </a:p>
          <a:p>
            <a:r>
              <a:rPr lang="en-US" dirty="0" smtClean="0"/>
              <a:t>4.8.	Determine </a:t>
            </a:r>
            <a:r>
              <a:rPr lang="en-US" dirty="0"/>
              <a:t>if objectives should be written for </a:t>
            </a:r>
            <a:r>
              <a:rPr lang="en-US" dirty="0" err="1"/>
              <a:t>substeps</a:t>
            </a:r>
            <a:endParaRPr lang="en-US" dirty="0"/>
          </a:p>
          <a:p>
            <a:r>
              <a:rPr lang="en-US" dirty="0" smtClean="0">
                <a:hlinkClick r:id="rId7" action="ppaction://hlinksldjump"/>
              </a:rPr>
              <a:t>4.9.	Write </a:t>
            </a:r>
            <a:r>
              <a:rPr lang="en-US" dirty="0">
                <a:hlinkClick r:id="rId7" action="ppaction://hlinksldjump"/>
              </a:rPr>
              <a:t>objectives for all subordinate skills</a:t>
            </a:r>
            <a:endParaRPr lang="en-US" dirty="0"/>
          </a:p>
          <a:p>
            <a:r>
              <a:rPr lang="en-US" dirty="0" smtClean="0"/>
              <a:t>4.10.	Some </a:t>
            </a:r>
            <a:r>
              <a:rPr lang="en-US" dirty="0"/>
              <a:t>learners likely to not possess entry </a:t>
            </a:r>
            <a:r>
              <a:rPr lang="en-US" dirty="0" smtClean="0"/>
              <a:t>behaviors?</a:t>
            </a:r>
            <a:br>
              <a:rPr lang="en-US" dirty="0" smtClean="0"/>
            </a:br>
            <a:r>
              <a:rPr lang="en-US" i="1" dirty="0" smtClean="0"/>
              <a:t>If </a:t>
            </a:r>
            <a:r>
              <a:rPr lang="en-US" i="1" dirty="0"/>
              <a:t>yes, go to </a:t>
            </a:r>
            <a:r>
              <a:rPr lang="en-US" i="1" dirty="0" smtClean="0"/>
              <a:t>4.11</a:t>
            </a:r>
            <a:r>
              <a:rPr lang="en-US" i="1" dirty="0"/>
              <a:t/>
            </a:r>
            <a:br>
              <a:rPr lang="en-US" i="1" dirty="0"/>
            </a:br>
            <a:r>
              <a:rPr lang="en-US" i="1" dirty="0"/>
              <a:t>If no, </a:t>
            </a:r>
            <a:r>
              <a:rPr lang="en-US" i="1" dirty="0">
                <a:hlinkClick r:id="rId8" action="ppaction://hlinksldjump"/>
              </a:rPr>
              <a:t>go to </a:t>
            </a:r>
            <a:r>
              <a:rPr lang="en-US" i="1" dirty="0" smtClean="0">
                <a:hlinkClick r:id="rId8" action="ppaction://hlinksldjump"/>
              </a:rPr>
              <a:t>5.</a:t>
            </a:r>
            <a:endParaRPr lang="en-US" i="1" dirty="0"/>
          </a:p>
          <a:p>
            <a:r>
              <a:rPr lang="en-US" dirty="0" smtClean="0">
                <a:hlinkClick r:id="rId9" action="ppaction://hlinksldjump"/>
              </a:rPr>
              <a:t>4.11.	Write </a:t>
            </a:r>
            <a:r>
              <a:rPr lang="en-US" dirty="0">
                <a:hlinkClick r:id="rId9" action="ppaction://hlinksldjump"/>
              </a:rPr>
              <a:t>objectives for </a:t>
            </a:r>
            <a:r>
              <a:rPr lang="en-US" dirty="0" smtClean="0">
                <a:hlinkClick r:id="rId9" action="ppaction://hlinksldjump"/>
              </a:rPr>
              <a:t>all entry behaviors</a:t>
            </a:r>
            <a:endParaRPr lang="en-US" dirty="0" smtClean="0"/>
          </a:p>
          <a:p>
            <a:r>
              <a:rPr lang="en-US" i="1" dirty="0" smtClean="0">
                <a:hlinkClick r:id="rId8" action="ppaction://hlinksldjump"/>
              </a:rPr>
              <a:t>Go to 5.</a:t>
            </a:r>
            <a:endParaRPr lang="en-US" dirty="0"/>
          </a:p>
          <a:p>
            <a:endParaRPr lang="en-US" dirty="0" smtClean="0"/>
          </a:p>
        </p:txBody>
      </p:sp>
      <p:sp>
        <p:nvSpPr>
          <p:cNvPr id="15" name="TextBox 14">
            <a:hlinkClick r:id="rId10"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0"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0"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11"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1"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12"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93339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Develop assessment instruments</a:t>
            </a:r>
            <a:endParaRPr lang="en-US" dirty="0"/>
          </a:p>
        </p:txBody>
      </p:sp>
      <p:sp>
        <p:nvSpPr>
          <p:cNvPr id="3" name="Content Placeholder 2"/>
          <p:cNvSpPr>
            <a:spLocks noGrp="1"/>
          </p:cNvSpPr>
          <p:nvPr>
            <p:ph sz="quarter" idx="1"/>
          </p:nvPr>
        </p:nvSpPr>
        <p:spPr/>
        <p:txBody>
          <a:bodyPr>
            <a:normAutofit/>
          </a:bodyPr>
          <a:lstStyle/>
          <a:p>
            <a:r>
              <a:rPr lang="en-US" dirty="0" smtClean="0"/>
              <a:t>5.1.	CLE </a:t>
            </a:r>
            <a:r>
              <a:rPr lang="en-US" dirty="0"/>
              <a:t>to be </a:t>
            </a:r>
            <a:r>
              <a:rPr lang="en-US" dirty="0" smtClean="0"/>
              <a:t>used?</a:t>
            </a:r>
            <a:br>
              <a:rPr lang="en-US" dirty="0" smtClean="0"/>
            </a:br>
            <a:r>
              <a:rPr lang="en-US" i="1" dirty="0" smtClean="0"/>
              <a:t>If </a:t>
            </a:r>
            <a:r>
              <a:rPr lang="en-US" i="1" dirty="0"/>
              <a:t>yes, go to </a:t>
            </a:r>
            <a:r>
              <a:rPr lang="en-US" i="1" dirty="0" smtClean="0"/>
              <a:t>5.3</a:t>
            </a:r>
            <a:r>
              <a:rPr lang="en-US" i="1" dirty="0"/>
              <a:t/>
            </a:r>
            <a:br>
              <a:rPr lang="en-US" i="1" dirty="0"/>
            </a:br>
            <a:r>
              <a:rPr lang="en-US" i="1" dirty="0" smtClean="0"/>
              <a:t>If </a:t>
            </a:r>
            <a:r>
              <a:rPr lang="en-US" i="1" dirty="0"/>
              <a:t>no, go to </a:t>
            </a:r>
            <a:r>
              <a:rPr lang="en-US" i="1" dirty="0" smtClean="0"/>
              <a:t>5.2</a:t>
            </a:r>
            <a:endParaRPr lang="en-US" dirty="0"/>
          </a:p>
          <a:p>
            <a:r>
              <a:rPr lang="en-US" dirty="0" smtClean="0">
                <a:hlinkClick r:id="rId3" action="ppaction://hlinksldjump"/>
              </a:rPr>
              <a:t>5.2.	Identify </a:t>
            </a:r>
            <a:r>
              <a:rPr lang="en-US" dirty="0">
                <a:hlinkClick r:id="rId3" action="ppaction://hlinksldjump"/>
              </a:rPr>
              <a:t>number and type of </a:t>
            </a:r>
            <a:r>
              <a:rPr lang="en-US" dirty="0" smtClean="0">
                <a:hlinkClick r:id="rId3" action="ppaction://hlinksldjump"/>
              </a:rPr>
              <a:t>tests</a:t>
            </a:r>
            <a:endParaRPr lang="en-US" dirty="0" smtClean="0"/>
          </a:p>
          <a:p>
            <a:r>
              <a:rPr lang="en-US" i="1" dirty="0" smtClean="0"/>
              <a:t>Go to 5.4</a:t>
            </a:r>
          </a:p>
          <a:p>
            <a:r>
              <a:rPr lang="en-US" dirty="0" smtClean="0">
                <a:hlinkClick r:id="rId4" action="ppaction://hlinksldjump"/>
              </a:rPr>
              <a:t>5.3.	Determine </a:t>
            </a:r>
            <a:r>
              <a:rPr lang="en-US" dirty="0">
                <a:hlinkClick r:id="rId4" action="ppaction://hlinksldjump"/>
              </a:rPr>
              <a:t>existing tests, products, live performances that will be </a:t>
            </a:r>
            <a:r>
              <a:rPr lang="en-US" dirty="0" smtClean="0">
                <a:hlinkClick r:id="rId4" action="ppaction://hlinksldjump"/>
              </a:rPr>
              <a:t>used</a:t>
            </a:r>
            <a:endParaRPr lang="en-US" dirty="0" smtClean="0"/>
          </a:p>
          <a:p>
            <a:r>
              <a:rPr lang="en-US" i="1" dirty="0">
                <a:hlinkClick r:id="rId5" action="ppaction://hlinksldjump"/>
              </a:rPr>
              <a:t>Go to 6.</a:t>
            </a:r>
            <a:endParaRPr lang="en-US" i="1" dirty="0"/>
          </a:p>
          <a:p>
            <a:r>
              <a:rPr lang="en-US" dirty="0" smtClean="0">
                <a:hlinkClick r:id="rId6" action="ppaction://hlinksldjump"/>
              </a:rPr>
              <a:t>5.4.	For </a:t>
            </a:r>
            <a:r>
              <a:rPr lang="en-US" dirty="0">
                <a:hlinkClick r:id="rId6" action="ppaction://hlinksldjump"/>
              </a:rPr>
              <a:t>each test, identify type of skill for each </a:t>
            </a:r>
            <a:r>
              <a:rPr lang="en-US" dirty="0" smtClean="0">
                <a:hlinkClick r:id="rId6" action="ppaction://hlinksldjump"/>
              </a:rPr>
              <a:t>objective</a:t>
            </a:r>
            <a:endParaRPr lang="en-US" dirty="0" smtClean="0"/>
          </a:p>
          <a:p>
            <a:r>
              <a:rPr lang="en-US" dirty="0" smtClean="0"/>
              <a:t>5.5.	For </a:t>
            </a:r>
            <a:r>
              <a:rPr lang="en-US" dirty="0"/>
              <a:t>each objective: what is </a:t>
            </a:r>
            <a:r>
              <a:rPr lang="en-US" dirty="0" smtClean="0"/>
              <a:t>type?</a:t>
            </a:r>
            <a:br>
              <a:rPr lang="en-US" dirty="0" smtClean="0"/>
            </a:br>
            <a:r>
              <a:rPr lang="en-US" i="1" dirty="0" smtClean="0"/>
              <a:t>If Psychomotor or Attitudes, </a:t>
            </a:r>
            <a:r>
              <a:rPr lang="en-US" i="1" dirty="0"/>
              <a:t>go to </a:t>
            </a:r>
            <a:r>
              <a:rPr lang="en-US" i="1" dirty="0" smtClean="0"/>
              <a:t>5.8</a:t>
            </a:r>
            <a:r>
              <a:rPr lang="en-US" i="1" dirty="0"/>
              <a:t/>
            </a:r>
            <a:br>
              <a:rPr lang="en-US" i="1" dirty="0"/>
            </a:br>
            <a:r>
              <a:rPr lang="en-US" i="1" dirty="0" smtClean="0"/>
              <a:t>If Intellectual Skill, </a:t>
            </a:r>
            <a:r>
              <a:rPr lang="en-US" i="1" dirty="0"/>
              <a:t>go to </a:t>
            </a:r>
            <a:r>
              <a:rPr lang="en-US" i="1" dirty="0" smtClean="0"/>
              <a:t>5.6</a:t>
            </a:r>
            <a:br>
              <a:rPr lang="en-US" i="1" dirty="0" smtClean="0"/>
            </a:br>
            <a:r>
              <a:rPr lang="en-US" i="1" dirty="0" smtClean="0"/>
              <a:t>If Verbal Info, </a:t>
            </a:r>
            <a:r>
              <a:rPr lang="en-US" i="1" dirty="0"/>
              <a:t>go to </a:t>
            </a:r>
            <a:r>
              <a:rPr lang="en-US" i="1" dirty="0" smtClean="0"/>
              <a:t>5.7</a:t>
            </a:r>
            <a:endParaRPr lang="en-US" dirty="0"/>
          </a:p>
          <a:p>
            <a:r>
              <a:rPr lang="en-US" dirty="0" smtClean="0"/>
              <a:t>5.6.	Results </a:t>
            </a:r>
            <a:r>
              <a:rPr lang="en-US" dirty="0"/>
              <a:t>in a product or </a:t>
            </a:r>
            <a:r>
              <a:rPr lang="en-US" dirty="0" smtClean="0"/>
              <a:t>performance?</a:t>
            </a:r>
            <a:br>
              <a:rPr lang="en-US" dirty="0" smtClean="0"/>
            </a:br>
            <a:r>
              <a:rPr lang="en-US" i="1" dirty="0" smtClean="0"/>
              <a:t>If </a:t>
            </a:r>
            <a:r>
              <a:rPr lang="en-US" i="1" dirty="0"/>
              <a:t>yes, go to </a:t>
            </a:r>
            <a:r>
              <a:rPr lang="en-US" i="1" dirty="0" smtClean="0"/>
              <a:t>5.8</a:t>
            </a:r>
            <a:r>
              <a:rPr lang="en-US" i="1" dirty="0"/>
              <a:t/>
            </a:r>
            <a:br>
              <a:rPr lang="en-US" i="1" dirty="0"/>
            </a:br>
            <a:r>
              <a:rPr lang="en-US" i="1" dirty="0" smtClean="0"/>
              <a:t>If </a:t>
            </a:r>
            <a:r>
              <a:rPr lang="en-US" i="1" dirty="0"/>
              <a:t>no, go to </a:t>
            </a:r>
            <a:r>
              <a:rPr lang="en-US" i="1" dirty="0" smtClean="0"/>
              <a:t>5.7</a:t>
            </a:r>
            <a:endParaRPr lang="en-US" dirty="0"/>
          </a:p>
          <a:p>
            <a:r>
              <a:rPr lang="en-US" dirty="0" smtClean="0">
                <a:hlinkClick r:id="rId7" action="ppaction://hlinksldjump"/>
              </a:rPr>
              <a:t>5.7.	Construct </a:t>
            </a:r>
            <a:r>
              <a:rPr lang="en-US" dirty="0">
                <a:hlinkClick r:id="rId7" action="ppaction://hlinksldjump"/>
              </a:rPr>
              <a:t>objective </a:t>
            </a:r>
            <a:r>
              <a:rPr lang="en-US" dirty="0" smtClean="0">
                <a:hlinkClick r:id="rId7" action="ppaction://hlinksldjump"/>
              </a:rPr>
              <a:t>test</a:t>
            </a:r>
            <a:endParaRPr lang="en-US" dirty="0" smtClean="0"/>
          </a:p>
          <a:p>
            <a:r>
              <a:rPr lang="en-US" i="1" dirty="0">
                <a:hlinkClick r:id="rId5" action="ppaction://hlinksldjump"/>
              </a:rPr>
              <a:t>Go to 6</a:t>
            </a:r>
            <a:r>
              <a:rPr lang="en-US" dirty="0">
                <a:hlinkClick r:id="rId5" action="ppaction://hlinksldjump"/>
              </a:rPr>
              <a:t>.</a:t>
            </a:r>
            <a:endParaRPr lang="en-US" dirty="0"/>
          </a:p>
          <a:p>
            <a:r>
              <a:rPr lang="en-US" dirty="0" smtClean="0">
                <a:hlinkClick r:id="rId8" action="ppaction://hlinksldjump"/>
              </a:rPr>
              <a:t>5.8.	Construct </a:t>
            </a:r>
            <a:r>
              <a:rPr lang="en-US" dirty="0">
                <a:hlinkClick r:id="rId8" action="ppaction://hlinksldjump"/>
              </a:rPr>
              <a:t>observation or rating scale </a:t>
            </a:r>
            <a:r>
              <a:rPr lang="en-US" dirty="0" smtClean="0">
                <a:hlinkClick r:id="rId8" action="ppaction://hlinksldjump"/>
              </a:rPr>
              <a:t>instrument</a:t>
            </a:r>
            <a:endParaRPr lang="en-US" dirty="0" smtClean="0"/>
          </a:p>
          <a:p>
            <a:r>
              <a:rPr lang="en-US" i="1" dirty="0" smtClean="0">
                <a:hlinkClick r:id="rId5" action="ppaction://hlinksldjump"/>
              </a:rPr>
              <a:t>Go to 6.</a:t>
            </a:r>
            <a:endParaRPr lang="en-US" i="1" dirty="0"/>
          </a:p>
          <a:p>
            <a:endParaRPr lang="en-US" dirty="0"/>
          </a:p>
          <a:p>
            <a:endParaRPr lang="en-US" dirty="0"/>
          </a:p>
        </p:txBody>
      </p:sp>
      <p:sp>
        <p:nvSpPr>
          <p:cNvPr id="15" name="TextBox 14">
            <a:hlinkClick r:id="rId9"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9"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9"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10"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0"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11"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425484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5.7. Construct objective test</a:t>
            </a:r>
            <a:endParaRPr lang="en-US" dirty="0"/>
          </a:p>
        </p:txBody>
      </p:sp>
      <p:sp>
        <p:nvSpPr>
          <p:cNvPr id="3" name="Content Placeholder 2"/>
          <p:cNvSpPr>
            <a:spLocks noGrp="1"/>
          </p:cNvSpPr>
          <p:nvPr>
            <p:ph sz="quarter" idx="1"/>
          </p:nvPr>
        </p:nvSpPr>
        <p:spPr/>
        <p:txBody>
          <a:bodyPr>
            <a:normAutofit/>
          </a:bodyPr>
          <a:lstStyle/>
          <a:p>
            <a:r>
              <a:rPr lang="en-US" i="1" dirty="0" smtClean="0"/>
              <a:t>Start </a:t>
            </a:r>
            <a:r>
              <a:rPr lang="en-US" b="1" i="1" dirty="0" smtClean="0"/>
              <a:t>Whole Test</a:t>
            </a:r>
          </a:p>
          <a:p>
            <a:r>
              <a:rPr lang="en-US" dirty="0" smtClean="0"/>
              <a:t>5.7.1. </a:t>
            </a:r>
            <a:r>
              <a:rPr lang="en-US" dirty="0"/>
              <a:t>Determine mastery levels for test(s)</a:t>
            </a:r>
          </a:p>
          <a:p>
            <a:r>
              <a:rPr lang="en-US" dirty="0" smtClean="0"/>
              <a:t>5.7.2. </a:t>
            </a:r>
            <a:r>
              <a:rPr lang="en-US" dirty="0"/>
              <a:t>Determine number of test items needed for each </a:t>
            </a:r>
            <a:r>
              <a:rPr lang="en-US" dirty="0" smtClean="0"/>
              <a:t>objective</a:t>
            </a:r>
          </a:p>
          <a:p>
            <a:r>
              <a:rPr lang="en-US" i="1" dirty="0" smtClean="0"/>
              <a:t>End </a:t>
            </a:r>
            <a:r>
              <a:rPr lang="en-US" b="1" i="1" dirty="0" smtClean="0"/>
              <a:t>Whole </a:t>
            </a:r>
            <a:r>
              <a:rPr lang="en-US" b="1" i="1" dirty="0"/>
              <a:t>Test</a:t>
            </a:r>
          </a:p>
          <a:p>
            <a:r>
              <a:rPr lang="en-US" i="1" dirty="0"/>
              <a:t>Start </a:t>
            </a:r>
            <a:r>
              <a:rPr lang="en-US" b="1" i="1" dirty="0" smtClean="0"/>
              <a:t>Each Item</a:t>
            </a:r>
            <a:endParaRPr lang="en-US" b="1" i="1" dirty="0"/>
          </a:p>
          <a:p>
            <a:r>
              <a:rPr lang="en-US" dirty="0" smtClean="0"/>
              <a:t>5.7.3. </a:t>
            </a:r>
            <a:r>
              <a:rPr lang="en-US" dirty="0"/>
              <a:t>Determine type of item that will best assess learner performance</a:t>
            </a:r>
          </a:p>
          <a:p>
            <a:r>
              <a:rPr lang="en-US" dirty="0" smtClean="0">
                <a:hlinkClick r:id="rId3" action="ppaction://hlinksldjump"/>
              </a:rPr>
              <a:t>5.7.4. </a:t>
            </a:r>
            <a:r>
              <a:rPr lang="en-US" dirty="0">
                <a:hlinkClick r:id="rId3" action="ppaction://hlinksldjump"/>
              </a:rPr>
              <a:t>Assess item against quality </a:t>
            </a:r>
            <a:r>
              <a:rPr lang="en-US" dirty="0" smtClean="0">
                <a:hlinkClick r:id="rId3" action="ppaction://hlinksldjump"/>
              </a:rPr>
              <a:t>criteria</a:t>
            </a:r>
            <a:endParaRPr lang="en-US" dirty="0" smtClean="0"/>
          </a:p>
          <a:p>
            <a:r>
              <a:rPr lang="en-US" i="1" dirty="0" smtClean="0"/>
              <a:t>End </a:t>
            </a:r>
            <a:r>
              <a:rPr lang="en-US" b="1" i="1" dirty="0"/>
              <a:t>Each </a:t>
            </a:r>
            <a:r>
              <a:rPr lang="en-US" b="1" i="1" dirty="0" smtClean="0"/>
              <a:t>Item</a:t>
            </a:r>
          </a:p>
          <a:p>
            <a:r>
              <a:rPr lang="en-US" i="1" dirty="0"/>
              <a:t>Start </a:t>
            </a:r>
            <a:r>
              <a:rPr lang="en-US" b="1" i="1" dirty="0" smtClean="0"/>
              <a:t>Whole Test</a:t>
            </a:r>
            <a:endParaRPr lang="en-US" b="1" i="1" dirty="0"/>
          </a:p>
          <a:p>
            <a:r>
              <a:rPr lang="en-US" dirty="0" smtClean="0"/>
              <a:t>5.7.5. </a:t>
            </a:r>
            <a:r>
              <a:rPr lang="en-US" dirty="0"/>
              <a:t>Write test directions</a:t>
            </a:r>
          </a:p>
          <a:p>
            <a:r>
              <a:rPr lang="en-US" dirty="0" smtClean="0"/>
              <a:t>5.7.6. </a:t>
            </a:r>
            <a:r>
              <a:rPr lang="en-US" dirty="0"/>
              <a:t>Conduct formative evaluation of </a:t>
            </a:r>
            <a:r>
              <a:rPr lang="en-US" dirty="0" smtClean="0"/>
              <a:t>test</a:t>
            </a:r>
          </a:p>
          <a:p>
            <a:r>
              <a:rPr lang="en-US" i="1" dirty="0" smtClean="0"/>
              <a:t>End </a:t>
            </a:r>
            <a:r>
              <a:rPr lang="en-US" b="1" i="1" dirty="0" smtClean="0"/>
              <a:t>Whole Test</a:t>
            </a:r>
            <a:endParaRPr lang="en-US" b="1" i="1" dirty="0"/>
          </a:p>
          <a:p>
            <a:r>
              <a:rPr lang="en-US" i="1" dirty="0" smtClean="0">
                <a:hlinkClick r:id="rId4" action="ppaction://hlinksldjump"/>
              </a:rPr>
              <a:t>Go </a:t>
            </a:r>
            <a:r>
              <a:rPr lang="en-US" i="1" dirty="0">
                <a:hlinkClick r:id="rId4" action="ppaction://hlinksldjump"/>
              </a:rPr>
              <a:t>to </a:t>
            </a:r>
            <a:r>
              <a:rPr lang="en-US" i="1" dirty="0" smtClean="0">
                <a:hlinkClick r:id="rId4" action="ppaction://hlinksldjump"/>
              </a:rPr>
              <a:t>6.</a:t>
            </a:r>
            <a:endParaRPr lang="en-US" i="1" dirty="0"/>
          </a:p>
        </p:txBody>
      </p:sp>
      <p:sp>
        <p:nvSpPr>
          <p:cNvPr id="15" name="TextBox 14">
            <a:hlinkClick r:id="rId5"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5424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and Purpose of the Reference Model </a:t>
            </a:r>
            <a:br>
              <a:rPr lang="en-US" dirty="0" smtClean="0"/>
            </a:br>
            <a:r>
              <a:rPr lang="en-US" dirty="0" smtClean="0"/>
              <a:t>(5 of 6)</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sz="3100" b="1" dirty="0" smtClean="0"/>
              <a:t>Goals of the Reference Model</a:t>
            </a:r>
          </a:p>
          <a:p>
            <a:pPr fontAlgn="base"/>
            <a:r>
              <a:rPr lang="en-US" dirty="0"/>
              <a:t>Guide users through the process of determining whether mobile instruction or PS is appropriate for a particular project.</a:t>
            </a:r>
          </a:p>
          <a:p>
            <a:pPr fontAlgn="base"/>
            <a:r>
              <a:rPr lang="en-US" dirty="0"/>
              <a:t>Define how to leverage the unique capabilities of the mobile platform to create new learning approaches.</a:t>
            </a:r>
          </a:p>
          <a:p>
            <a:pPr fontAlgn="base"/>
            <a:r>
              <a:rPr lang="en-US" dirty="0"/>
              <a:t>Establish a disciplined approach to mobile learning </a:t>
            </a:r>
            <a:r>
              <a:rPr lang="en-US" dirty="0" smtClean="0"/>
              <a:t>design</a:t>
            </a:r>
            <a:r>
              <a:rPr lang="en-US" dirty="0"/>
              <a:t>.</a:t>
            </a:r>
          </a:p>
          <a:p>
            <a:pPr fontAlgn="base"/>
            <a:r>
              <a:rPr lang="en-US" dirty="0"/>
              <a:t>Collect best practices design information in one place.</a:t>
            </a:r>
          </a:p>
          <a:p>
            <a:pPr fontAlgn="base"/>
            <a:r>
              <a:rPr lang="en-US" dirty="0"/>
              <a:t>Focus ISD attention on the key issues and decisions in mobile instructional design.</a:t>
            </a:r>
          </a:p>
          <a:p>
            <a:pPr fontAlgn="base"/>
            <a:r>
              <a:rPr lang="en-US" dirty="0"/>
              <a:t>Bridge mobile learning theory into practice.</a:t>
            </a:r>
          </a:p>
          <a:p>
            <a:pPr fontAlgn="base"/>
            <a:r>
              <a:rPr lang="en-US" dirty="0"/>
              <a:t>Incorporate considerations for designing mobile PS.</a:t>
            </a:r>
          </a:p>
          <a:p>
            <a:pPr fontAlgn="base"/>
            <a:r>
              <a:rPr lang="en-US" dirty="0"/>
              <a:t>Account for context </a:t>
            </a:r>
            <a:r>
              <a:rPr lang="en-US" dirty="0" smtClean="0"/>
              <a:t>and usage </a:t>
            </a:r>
            <a:r>
              <a:rPr lang="en-US" dirty="0"/>
              <a:t>patterns of mobile learners in </a:t>
            </a:r>
            <a:r>
              <a:rPr lang="en-US" dirty="0" smtClean="0"/>
              <a:t>design.</a:t>
            </a:r>
            <a:endParaRPr lang="en-US" dirty="0"/>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3"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4"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367098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5.8. Construct observation or rating scale instrument</a:t>
            </a:r>
            <a:endParaRPr lang="en-US" dirty="0"/>
          </a:p>
        </p:txBody>
      </p:sp>
      <p:sp>
        <p:nvSpPr>
          <p:cNvPr id="3" name="Content Placeholder 2"/>
          <p:cNvSpPr>
            <a:spLocks noGrp="1"/>
          </p:cNvSpPr>
          <p:nvPr>
            <p:ph sz="quarter" idx="1"/>
          </p:nvPr>
        </p:nvSpPr>
        <p:spPr/>
        <p:txBody>
          <a:bodyPr>
            <a:normAutofit/>
          </a:bodyPr>
          <a:lstStyle/>
          <a:p>
            <a:r>
              <a:rPr lang="en-US" dirty="0" smtClean="0"/>
              <a:t>5.8.1.	Write </a:t>
            </a:r>
            <a:r>
              <a:rPr lang="en-US" dirty="0"/>
              <a:t>assessment directions</a:t>
            </a:r>
          </a:p>
          <a:p>
            <a:r>
              <a:rPr lang="en-US" dirty="0" smtClean="0"/>
              <a:t>5.8.2.	Identify </a:t>
            </a:r>
            <a:r>
              <a:rPr lang="en-US" dirty="0"/>
              <a:t>the elements to be evaluated</a:t>
            </a:r>
          </a:p>
          <a:p>
            <a:r>
              <a:rPr lang="en-US" dirty="0" smtClean="0"/>
              <a:t>5.8.3.	Paraphrase </a:t>
            </a:r>
            <a:r>
              <a:rPr lang="en-US" dirty="0"/>
              <a:t>each </a:t>
            </a:r>
            <a:r>
              <a:rPr lang="en-US" dirty="0" smtClean="0"/>
              <a:t>element</a:t>
            </a:r>
          </a:p>
          <a:p>
            <a:r>
              <a:rPr lang="en-US" dirty="0" smtClean="0"/>
              <a:t>5.8.4.	Sequence </a:t>
            </a:r>
            <a:r>
              <a:rPr lang="en-US" dirty="0"/>
              <a:t>the elements on the instrument</a:t>
            </a:r>
          </a:p>
          <a:p>
            <a:r>
              <a:rPr lang="en-US" dirty="0" smtClean="0"/>
              <a:t>5.8.5.	Select </a:t>
            </a:r>
            <a:r>
              <a:rPr lang="en-US" dirty="0"/>
              <a:t>the type of judgment to be made by evaluator</a:t>
            </a:r>
          </a:p>
          <a:p>
            <a:r>
              <a:rPr lang="en-US" dirty="0" smtClean="0"/>
              <a:t>5.8.6.	Determine </a:t>
            </a:r>
            <a:r>
              <a:rPr lang="en-US" dirty="0"/>
              <a:t>how the instrument will be scored</a:t>
            </a:r>
          </a:p>
          <a:p>
            <a:r>
              <a:rPr lang="en-US" i="1" dirty="0" smtClean="0">
                <a:hlinkClick r:id="rId3" action="ppaction://hlinksldjump"/>
              </a:rPr>
              <a:t>Go </a:t>
            </a:r>
            <a:r>
              <a:rPr lang="en-US" i="1" dirty="0">
                <a:hlinkClick r:id="rId3" action="ppaction://hlinksldjump"/>
              </a:rPr>
              <a:t>to </a:t>
            </a:r>
            <a:r>
              <a:rPr lang="en-US" i="1" dirty="0" smtClean="0">
                <a:hlinkClick r:id="rId3" action="ppaction://hlinksldjump"/>
              </a:rPr>
              <a:t>6.</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62262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Develop instructional strategy</a:t>
            </a:r>
            <a:endParaRPr lang="en-US" dirty="0"/>
          </a:p>
        </p:txBody>
      </p:sp>
      <p:sp>
        <p:nvSpPr>
          <p:cNvPr id="3" name="Content Placeholder 2"/>
          <p:cNvSpPr>
            <a:spLocks noGrp="1"/>
          </p:cNvSpPr>
          <p:nvPr>
            <p:ph sz="quarter" idx="1"/>
          </p:nvPr>
        </p:nvSpPr>
        <p:spPr/>
        <p:txBody>
          <a:bodyPr>
            <a:normAutofit/>
          </a:bodyPr>
          <a:lstStyle/>
          <a:p>
            <a:r>
              <a:rPr lang="en-US" dirty="0" smtClean="0"/>
              <a:t>6.1.	Work </a:t>
            </a:r>
            <a:r>
              <a:rPr lang="en-US" dirty="0"/>
              <a:t>in an assumed/assigned delivery </a:t>
            </a:r>
            <a:r>
              <a:rPr lang="en-US" dirty="0" smtClean="0"/>
              <a:t>system?</a:t>
            </a:r>
            <a:br>
              <a:rPr lang="en-US" dirty="0" smtClean="0"/>
            </a:br>
            <a:r>
              <a:rPr lang="en-US" i="1" dirty="0" smtClean="0"/>
              <a:t>If </a:t>
            </a:r>
            <a:r>
              <a:rPr lang="en-US" i="1" dirty="0"/>
              <a:t>yes, go to </a:t>
            </a:r>
            <a:r>
              <a:rPr lang="en-US" i="1" dirty="0" smtClean="0"/>
              <a:t>6.3</a:t>
            </a:r>
            <a:r>
              <a:rPr lang="en-US" i="1" dirty="0"/>
              <a:t/>
            </a:r>
            <a:br>
              <a:rPr lang="en-US" i="1" dirty="0"/>
            </a:br>
            <a:r>
              <a:rPr lang="en-US" i="1" dirty="0" smtClean="0"/>
              <a:t>If </a:t>
            </a:r>
            <a:r>
              <a:rPr lang="en-US" i="1" dirty="0"/>
              <a:t>no, go to </a:t>
            </a:r>
            <a:r>
              <a:rPr lang="en-US" i="1" dirty="0" smtClean="0"/>
              <a:t>6.2</a:t>
            </a:r>
          </a:p>
          <a:p>
            <a:r>
              <a:rPr lang="en-US" dirty="0" smtClean="0">
                <a:hlinkClick r:id="rId3" action="ppaction://hlinksldjump"/>
              </a:rPr>
              <a:t>6.2.	Determine whether </a:t>
            </a:r>
            <a:r>
              <a:rPr lang="en-US" dirty="0" err="1" smtClean="0">
                <a:hlinkClick r:id="rId3" action="ppaction://hlinksldjump"/>
              </a:rPr>
              <a:t>mLearning</a:t>
            </a:r>
            <a:r>
              <a:rPr lang="en-US" dirty="0" smtClean="0">
                <a:hlinkClick r:id="rId3" action="ppaction://hlinksldjump"/>
              </a:rPr>
              <a:t> to be used</a:t>
            </a:r>
            <a:r>
              <a:rPr lang="en-US" dirty="0" smtClean="0"/>
              <a:t> (ADL)</a:t>
            </a:r>
          </a:p>
          <a:p>
            <a:r>
              <a:rPr lang="en-US" dirty="0" smtClean="0"/>
              <a:t>6.3.	Using </a:t>
            </a:r>
            <a:r>
              <a:rPr lang="en-US" dirty="0" err="1" smtClean="0"/>
              <a:t>mLearning</a:t>
            </a:r>
            <a:r>
              <a:rPr lang="en-US" dirty="0" smtClean="0"/>
              <a:t> approach? (ADL)</a:t>
            </a:r>
            <a:br>
              <a:rPr lang="en-US" dirty="0" smtClean="0"/>
            </a:br>
            <a:r>
              <a:rPr lang="en-US" i="1" dirty="0" smtClean="0"/>
              <a:t>If </a:t>
            </a:r>
            <a:r>
              <a:rPr lang="en-US" i="1" dirty="0"/>
              <a:t>yes, go to </a:t>
            </a:r>
            <a:r>
              <a:rPr lang="en-US" i="1" dirty="0" smtClean="0"/>
              <a:t>6.4</a:t>
            </a:r>
            <a:br>
              <a:rPr lang="en-US" i="1" dirty="0" smtClean="0"/>
            </a:br>
            <a:r>
              <a:rPr lang="en-US" i="1" dirty="0" smtClean="0"/>
              <a:t>If </a:t>
            </a:r>
            <a:r>
              <a:rPr lang="en-US" i="1" dirty="0"/>
              <a:t>no, go to </a:t>
            </a:r>
            <a:r>
              <a:rPr lang="en-US" i="1" dirty="0" smtClean="0"/>
              <a:t>6.7</a:t>
            </a:r>
          </a:p>
          <a:p>
            <a:r>
              <a:rPr lang="en-US" dirty="0" smtClean="0">
                <a:hlinkClick r:id="rId4" action="ppaction://hlinksldjump"/>
              </a:rPr>
              <a:t>6.4.	Consider </a:t>
            </a:r>
            <a:r>
              <a:rPr lang="en-US" dirty="0">
                <a:hlinkClick r:id="rId4" action="ppaction://hlinksldjump"/>
              </a:rPr>
              <a:t>applying theoretical mobile learning framework(s) for process and </a:t>
            </a:r>
            <a:r>
              <a:rPr lang="en-US" dirty="0" smtClean="0">
                <a:hlinkClick r:id="rId4" action="ppaction://hlinksldjump"/>
              </a:rPr>
              <a:t>product</a:t>
            </a:r>
            <a:r>
              <a:rPr lang="en-US" dirty="0" smtClean="0"/>
              <a:t> (ADL)</a:t>
            </a:r>
          </a:p>
          <a:p>
            <a:r>
              <a:rPr lang="en-US" dirty="0" smtClean="0">
                <a:hlinkClick r:id="rId5" action="ppaction://hlinksldjump"/>
              </a:rPr>
              <a:t>6.5.	Consider the unique characteristics of mobile devices</a:t>
            </a:r>
            <a:r>
              <a:rPr lang="en-US" dirty="0" smtClean="0"/>
              <a:t> (ADL)</a:t>
            </a:r>
          </a:p>
          <a:p>
            <a:r>
              <a:rPr lang="en-US" dirty="0" smtClean="0">
                <a:hlinkClick r:id="rId6" action="ppaction://hlinksldjump"/>
              </a:rPr>
              <a:t>6.6	Consider </a:t>
            </a:r>
            <a:r>
              <a:rPr lang="en-US" dirty="0">
                <a:hlinkClick r:id="rId6" action="ppaction://hlinksldjump"/>
              </a:rPr>
              <a:t>instructional design principles for mobile </a:t>
            </a:r>
            <a:r>
              <a:rPr lang="en-US" dirty="0" smtClean="0">
                <a:hlinkClick r:id="rId6" action="ppaction://hlinksldjump"/>
              </a:rPr>
              <a:t>learning </a:t>
            </a:r>
            <a:r>
              <a:rPr lang="en-US" dirty="0"/>
              <a:t>(ADL)</a:t>
            </a:r>
          </a:p>
          <a:p>
            <a:r>
              <a:rPr lang="en-US" dirty="0" smtClean="0">
                <a:hlinkClick r:id="rId7" action="ppaction://hlinksldjump"/>
              </a:rPr>
              <a:t>6.7.	Plan </a:t>
            </a:r>
            <a:r>
              <a:rPr lang="en-US" dirty="0">
                <a:hlinkClick r:id="rId7" action="ppaction://hlinksldjump"/>
              </a:rPr>
              <a:t>the instructional strategy</a:t>
            </a:r>
            <a:endParaRPr lang="en-US" dirty="0"/>
          </a:p>
          <a:p>
            <a:r>
              <a:rPr lang="en-US" dirty="0" smtClean="0">
                <a:hlinkClick r:id="rId8" action="ppaction://hlinksldjump"/>
              </a:rPr>
              <a:t>6.8.	Sequence </a:t>
            </a:r>
            <a:r>
              <a:rPr lang="en-US" dirty="0">
                <a:hlinkClick r:id="rId8" action="ppaction://hlinksldjump"/>
              </a:rPr>
              <a:t>and cluster content</a:t>
            </a:r>
            <a:endParaRPr lang="en-US" dirty="0"/>
          </a:p>
          <a:p>
            <a:r>
              <a:rPr lang="en-US" dirty="0" smtClean="0"/>
              <a:t>6.9.	Choose </a:t>
            </a:r>
            <a:r>
              <a:rPr lang="en-US" dirty="0"/>
              <a:t>learner groupings for learning </a:t>
            </a:r>
            <a:r>
              <a:rPr lang="en-US" dirty="0" smtClean="0"/>
              <a:t>components</a:t>
            </a:r>
          </a:p>
          <a:p>
            <a:r>
              <a:rPr lang="en-US" dirty="0" smtClean="0">
                <a:hlinkClick r:id="rId9" action="ppaction://hlinksldjump"/>
              </a:rPr>
              <a:t>6.10.	Select </a:t>
            </a:r>
            <a:r>
              <a:rPr lang="en-US" dirty="0">
                <a:hlinkClick r:id="rId9" action="ppaction://hlinksldjump"/>
              </a:rPr>
              <a:t>media to deliver learning components</a:t>
            </a:r>
            <a:endParaRPr lang="en-US" dirty="0"/>
          </a:p>
          <a:p>
            <a:r>
              <a:rPr lang="en-US" dirty="0" smtClean="0"/>
              <a:t>6.11.	Assign </a:t>
            </a:r>
            <a:r>
              <a:rPr lang="en-US" dirty="0"/>
              <a:t>objectives to lessons or learning sessions</a:t>
            </a:r>
          </a:p>
          <a:p>
            <a:r>
              <a:rPr lang="en-US" dirty="0" smtClean="0">
                <a:hlinkClick r:id="rId10" action="ppaction://hlinksldjump"/>
              </a:rPr>
              <a:t>6.12.	Consolidate </a:t>
            </a:r>
            <a:r>
              <a:rPr lang="en-US" dirty="0">
                <a:hlinkClick r:id="rId10" action="ppaction://hlinksldjump"/>
              </a:rPr>
              <a:t>media </a:t>
            </a:r>
            <a:r>
              <a:rPr lang="en-US" dirty="0" smtClean="0">
                <a:hlinkClick r:id="rId10" action="ppaction://hlinksldjump"/>
              </a:rPr>
              <a:t>selections</a:t>
            </a:r>
            <a:endParaRPr lang="en-US" dirty="0" smtClean="0"/>
          </a:p>
          <a:p>
            <a:r>
              <a:rPr lang="en-US" dirty="0" smtClean="0">
                <a:hlinkClick r:id="rId11" action="ppaction://hlinksldjump"/>
              </a:rPr>
              <a:t>6.13.</a:t>
            </a:r>
            <a:r>
              <a:rPr lang="en-US" dirty="0">
                <a:hlinkClick r:id="rId11" action="ppaction://hlinksldjump"/>
              </a:rPr>
              <a:t>	</a:t>
            </a:r>
            <a:r>
              <a:rPr lang="en-US" dirty="0" smtClean="0">
                <a:hlinkClick r:id="rId11" action="ppaction://hlinksldjump"/>
              </a:rPr>
              <a:t>Create Instructional Strategies document</a:t>
            </a:r>
            <a:endParaRPr lang="en-US" dirty="0" smtClean="0"/>
          </a:p>
          <a:p>
            <a:r>
              <a:rPr lang="en-US" i="1" dirty="0" smtClean="0">
                <a:hlinkClick r:id="rId12" action="ppaction://hlinksldjump"/>
              </a:rPr>
              <a:t>Go to 7.</a:t>
            </a:r>
            <a:endParaRPr lang="en-US" i="1" dirty="0"/>
          </a:p>
        </p:txBody>
      </p:sp>
      <p:sp>
        <p:nvSpPr>
          <p:cNvPr id="15" name="TextBox 14">
            <a:hlinkClick r:id="rId13"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3"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3"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13" name="TextBox 12">
            <a:hlinkClick r:id="rId14"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4"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1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9001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 Determine whether </a:t>
            </a:r>
            <a:r>
              <a:rPr lang="en-US" dirty="0" err="1" smtClean="0"/>
              <a:t>mLearning</a:t>
            </a:r>
            <a:r>
              <a:rPr lang="en-US" dirty="0" smtClean="0"/>
              <a:t> to be used</a:t>
            </a:r>
            <a:endParaRPr lang="en-US" sz="1800" dirty="0"/>
          </a:p>
        </p:txBody>
      </p:sp>
      <p:sp>
        <p:nvSpPr>
          <p:cNvPr id="3" name="Content Placeholder 2"/>
          <p:cNvSpPr>
            <a:spLocks noGrp="1"/>
          </p:cNvSpPr>
          <p:nvPr>
            <p:ph sz="quarter" idx="1"/>
          </p:nvPr>
        </p:nvSpPr>
        <p:spPr/>
        <p:txBody>
          <a:bodyPr>
            <a:normAutofit lnSpcReduction="10000"/>
          </a:bodyPr>
          <a:lstStyle/>
          <a:p>
            <a:pPr marL="512763" indent="-512763"/>
            <a:r>
              <a:rPr lang="en-US" dirty="0" smtClean="0"/>
              <a:t>6.2.1.	Consider results of 3.4 and 3.5 (performance and learning context analysis) (ADL)</a:t>
            </a:r>
          </a:p>
          <a:p>
            <a:pPr marL="512763" indent="-512763"/>
            <a:r>
              <a:rPr lang="en-US" dirty="0" smtClean="0">
                <a:hlinkClick r:id="rId3" action="ppaction://hlinksldjump"/>
              </a:rPr>
              <a:t>6.2.2.	Consider </a:t>
            </a:r>
            <a:r>
              <a:rPr lang="en-US" dirty="0">
                <a:hlinkClick r:id="rId3" action="ppaction://hlinksldjump"/>
              </a:rPr>
              <a:t>need to reduce perceived (psychological) barriers to </a:t>
            </a:r>
            <a:r>
              <a:rPr lang="en-US" dirty="0" smtClean="0">
                <a:hlinkClick r:id="rId3" action="ppaction://hlinksldjump"/>
              </a:rPr>
              <a:t>learning </a:t>
            </a:r>
            <a:r>
              <a:rPr lang="en-US" dirty="0" smtClean="0"/>
              <a:t>(JISC, 2012)</a:t>
            </a:r>
          </a:p>
          <a:p>
            <a:pPr marL="512763" indent="-512763"/>
            <a:r>
              <a:rPr lang="en-US" dirty="0" smtClean="0"/>
              <a:t>6.2.3.	Consider </a:t>
            </a:r>
            <a:r>
              <a:rPr lang="en-US" dirty="0"/>
              <a:t>physical barriers to mobile use (accessibility</a:t>
            </a:r>
            <a:r>
              <a:rPr lang="en-US" dirty="0" smtClean="0"/>
              <a:t>) (ADL)</a:t>
            </a:r>
            <a:endParaRPr lang="en-US" dirty="0"/>
          </a:p>
          <a:p>
            <a:pPr marL="512763" indent="-512763"/>
            <a:r>
              <a:rPr lang="en-US" dirty="0" smtClean="0">
                <a:hlinkClick r:id="rId4" action="ppaction://hlinksldjump"/>
              </a:rPr>
              <a:t>6.2.4.	Consider </a:t>
            </a:r>
            <a:r>
              <a:rPr lang="en-US" dirty="0">
                <a:hlinkClick r:id="rId4" action="ppaction://hlinksldjump"/>
              </a:rPr>
              <a:t>need for learner access to learning from anywhere at </a:t>
            </a:r>
            <a:r>
              <a:rPr lang="en-US" dirty="0" smtClean="0">
                <a:hlinkClick r:id="rId4" action="ppaction://hlinksldjump"/>
              </a:rPr>
              <a:t>anytime </a:t>
            </a:r>
            <a:r>
              <a:rPr lang="en-US" dirty="0" smtClean="0"/>
              <a:t>(ADL)</a:t>
            </a:r>
          </a:p>
          <a:p>
            <a:pPr marL="512763" indent="-512763"/>
            <a:r>
              <a:rPr lang="en-US" dirty="0" smtClean="0">
                <a:hlinkClick r:id="rId5" action="ppaction://hlinksldjump"/>
              </a:rPr>
              <a:t>6.2.5.	Consider </a:t>
            </a:r>
            <a:r>
              <a:rPr lang="en-US" dirty="0">
                <a:hlinkClick r:id="rId5" action="ppaction://hlinksldjump"/>
              </a:rPr>
              <a:t>need for learners to fit learning into their otherwise idle </a:t>
            </a:r>
            <a:r>
              <a:rPr lang="en-US" dirty="0" smtClean="0">
                <a:hlinkClick r:id="rId5" action="ppaction://hlinksldjump"/>
              </a:rPr>
              <a:t>moments </a:t>
            </a:r>
            <a:r>
              <a:rPr lang="en-US" dirty="0"/>
              <a:t>(JISC, 2012)</a:t>
            </a:r>
          </a:p>
          <a:p>
            <a:pPr marL="512763" indent="-512763"/>
            <a:r>
              <a:rPr lang="en-US" dirty="0" smtClean="0">
                <a:hlinkClick r:id="rId6" action="ppaction://hlinksldjump"/>
              </a:rPr>
              <a:t>6.2.6.	Consider </a:t>
            </a:r>
            <a:r>
              <a:rPr lang="en-US" dirty="0">
                <a:hlinkClick r:id="rId6" action="ppaction://hlinksldjump"/>
              </a:rPr>
              <a:t>need for immediacy of </a:t>
            </a:r>
            <a:r>
              <a:rPr lang="en-US" dirty="0" smtClean="0">
                <a:hlinkClick r:id="rId6" action="ppaction://hlinksldjump"/>
              </a:rPr>
              <a:t>communication </a:t>
            </a:r>
            <a:r>
              <a:rPr lang="en-US" dirty="0"/>
              <a:t>(JISC, 2012)</a:t>
            </a:r>
          </a:p>
          <a:p>
            <a:pPr marL="512763" indent="-512763"/>
            <a:r>
              <a:rPr lang="en-US" dirty="0" smtClean="0"/>
              <a:t>6.2.7.	Consider </a:t>
            </a:r>
            <a:r>
              <a:rPr lang="en-US" dirty="0"/>
              <a:t>need for access to learning by learners in dispersed communities and isolated </a:t>
            </a:r>
            <a:r>
              <a:rPr lang="en-US" dirty="0" smtClean="0"/>
              <a:t>situations </a:t>
            </a:r>
            <a:r>
              <a:rPr lang="en-US" dirty="0"/>
              <a:t>(JISC, 2012)</a:t>
            </a:r>
          </a:p>
          <a:p>
            <a:pPr marL="512763" indent="-512763"/>
            <a:r>
              <a:rPr lang="en-US" dirty="0" smtClean="0">
                <a:hlinkClick r:id="rId7" action="ppaction://hlinksldjump"/>
              </a:rPr>
              <a:t>6.2.8.	If </a:t>
            </a:r>
            <a:r>
              <a:rPr lang="en-US" dirty="0">
                <a:hlinkClick r:id="rId7" action="ppaction://hlinksldjump"/>
              </a:rPr>
              <a:t>BYOD is required, consider barriers to keeping and handling enterprise info on user </a:t>
            </a:r>
            <a:r>
              <a:rPr lang="en-US" dirty="0" smtClean="0">
                <a:hlinkClick r:id="rId7" action="ppaction://hlinksldjump"/>
              </a:rPr>
              <a:t>devices </a:t>
            </a:r>
            <a:r>
              <a:rPr lang="en-US" dirty="0" smtClean="0"/>
              <a:t>(</a:t>
            </a:r>
            <a:r>
              <a:rPr lang="en-US" dirty="0" err="1" smtClean="0"/>
              <a:t>Udell</a:t>
            </a:r>
            <a:r>
              <a:rPr lang="en-US" dirty="0" smtClean="0"/>
              <a:t>, 2015)</a:t>
            </a:r>
          </a:p>
          <a:p>
            <a:pPr marL="512763" indent="-512763"/>
            <a:r>
              <a:rPr lang="en-US" dirty="0" smtClean="0"/>
              <a:t>6.2.9.	Consider </a:t>
            </a:r>
            <a:r>
              <a:rPr lang="en-US" dirty="0"/>
              <a:t>need for on-the-move contact with mentors, tutors, or other </a:t>
            </a:r>
            <a:r>
              <a:rPr lang="en-US" dirty="0" smtClean="0"/>
              <a:t>learners </a:t>
            </a:r>
            <a:r>
              <a:rPr lang="en-US" dirty="0"/>
              <a:t>(JISC, 2012)</a:t>
            </a:r>
          </a:p>
          <a:p>
            <a:pPr marL="512763" indent="-512763"/>
            <a:r>
              <a:rPr lang="en-US" dirty="0" smtClean="0"/>
              <a:t>6.2.10.	Consider </a:t>
            </a:r>
            <a:r>
              <a:rPr lang="en-US" dirty="0"/>
              <a:t>need to record data and capture the process of learning wherever it </a:t>
            </a:r>
            <a:r>
              <a:rPr lang="en-US" dirty="0" smtClean="0"/>
              <a:t>happens </a:t>
            </a:r>
            <a:r>
              <a:rPr lang="en-US" dirty="0"/>
              <a:t>(JISC, 2012)</a:t>
            </a:r>
          </a:p>
        </p:txBody>
      </p:sp>
      <p:sp>
        <p:nvSpPr>
          <p:cNvPr id="5" name="Text Placeholder 4"/>
          <p:cNvSpPr>
            <a:spLocks noGrp="1"/>
          </p:cNvSpPr>
          <p:nvPr>
            <p:ph type="body" sz="quarter" idx="14"/>
          </p:nvPr>
        </p:nvSpPr>
        <p:spPr/>
        <p:txBody>
          <a:bodyPr>
            <a:normAutofit/>
          </a:bodyPr>
          <a:lstStyle/>
          <a:p>
            <a:pPr marL="576263" indent="-576263"/>
            <a:r>
              <a:rPr lang="en-US" dirty="0" smtClean="0"/>
              <a:t>6.2.11.</a:t>
            </a:r>
            <a:r>
              <a:rPr lang="en-US" dirty="0"/>
              <a:t>	Consider need for just in time e-learning resources (ADL)</a:t>
            </a:r>
          </a:p>
          <a:p>
            <a:pPr marL="576263" indent="-576263"/>
            <a:r>
              <a:rPr lang="en-US" dirty="0" smtClean="0"/>
              <a:t>6.2.12.</a:t>
            </a:r>
            <a:r>
              <a:rPr lang="en-US" dirty="0"/>
              <a:t>	Consider need for learner-centered approach through peer-to-peer networks (JISC, 2012)</a:t>
            </a:r>
          </a:p>
          <a:p>
            <a:pPr marL="576263" indent="-576263"/>
            <a:r>
              <a:rPr lang="en-US" dirty="0" smtClean="0">
                <a:hlinkClick r:id="rId8" action="ppaction://hlinksldjump"/>
              </a:rPr>
              <a:t>6.2.13.</a:t>
            </a:r>
            <a:r>
              <a:rPr lang="en-US" dirty="0">
                <a:hlinkClick r:id="rId8" action="ppaction://hlinksldjump"/>
              </a:rPr>
              <a:t>	Consider need for learners to receive reminders and chasers, and to manage their time </a:t>
            </a:r>
            <a:r>
              <a:rPr lang="en-US" dirty="0"/>
              <a:t>(JISC, 2012)</a:t>
            </a:r>
          </a:p>
          <a:p>
            <a:pPr marL="576263" indent="-576263"/>
            <a:r>
              <a:rPr lang="en-US" dirty="0" smtClean="0">
                <a:hlinkClick r:id="rId9" action="ppaction://hlinksldjump"/>
              </a:rPr>
              <a:t>6.2.14.</a:t>
            </a:r>
            <a:r>
              <a:rPr lang="en-US" dirty="0">
                <a:hlinkClick r:id="rId9" action="ppaction://hlinksldjump"/>
              </a:rPr>
              <a:t>	Consider need for abstract (representations) and concrete (situated) knowledge to be integrated </a:t>
            </a:r>
            <a:r>
              <a:rPr lang="en-US" dirty="0"/>
              <a:t>(JISC, 2012)</a:t>
            </a:r>
          </a:p>
          <a:p>
            <a:pPr marL="576263" indent="-576263"/>
            <a:r>
              <a:rPr lang="en-US" dirty="0" smtClean="0">
                <a:hlinkClick r:id="rId10" action="ppaction://hlinksldjump"/>
              </a:rPr>
              <a:t>6.2.15.</a:t>
            </a:r>
            <a:r>
              <a:rPr lang="en-US" dirty="0">
                <a:hlinkClick r:id="rId10" action="ppaction://hlinksldjump"/>
              </a:rPr>
              <a:t>	Consider need for field learning exercises </a:t>
            </a:r>
            <a:r>
              <a:rPr lang="en-US" dirty="0"/>
              <a:t>(JISC, 2012)</a:t>
            </a:r>
          </a:p>
          <a:p>
            <a:pPr marL="576263" indent="-576263"/>
            <a:r>
              <a:rPr lang="en-US" i="1" dirty="0" smtClean="0">
                <a:hlinkClick r:id="rId11" action="ppaction://hlinksldjump"/>
              </a:rPr>
              <a:t>Go up to 6. and continue to 6.3</a:t>
            </a:r>
            <a:endParaRPr lang="en-US" i="1" dirty="0" smtClean="0"/>
          </a:p>
        </p:txBody>
      </p:sp>
      <p:sp>
        <p:nvSpPr>
          <p:cNvPr id="15" name="TextBox 14">
            <a:hlinkClick r:id="rId11"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1"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1"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4048"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a:latin typeface="Arial" panose="020B0604020202020204" pitchFamily="34" charset="0"/>
                <a:cs typeface="Arial" panose="020B0604020202020204" pitchFamily="34" charset="0"/>
              </a:rPr>
              <a:t>(sources indicated by individual item)</a:t>
            </a:r>
          </a:p>
        </p:txBody>
      </p:sp>
      <p:sp>
        <p:nvSpPr>
          <p:cNvPr id="13" name="TextBox 12">
            <a:hlinkClick r:id="rId12" action="ppaction://hlinksldjump"/>
          </p:cNvPr>
          <p:cNvSpPr txBox="1"/>
          <p:nvPr/>
        </p:nvSpPr>
        <p:spPr>
          <a:xfrm>
            <a:off x="2590800" y="6400800"/>
            <a:ext cx="1603248"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2"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272330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 Consider unique characteristics of mobile devices</a:t>
            </a:r>
            <a:endParaRPr lang="en-US" dirty="0"/>
          </a:p>
        </p:txBody>
      </p:sp>
      <p:sp>
        <p:nvSpPr>
          <p:cNvPr id="3" name="Content Placeholder 2"/>
          <p:cNvSpPr>
            <a:spLocks noGrp="1"/>
          </p:cNvSpPr>
          <p:nvPr>
            <p:ph sz="quarter" idx="1"/>
          </p:nvPr>
        </p:nvSpPr>
        <p:spPr/>
        <p:txBody>
          <a:bodyPr>
            <a:normAutofit/>
          </a:bodyPr>
          <a:lstStyle/>
          <a:p>
            <a:r>
              <a:rPr lang="en-US" dirty="0" smtClean="0">
                <a:hlinkClick r:id="rId3" action="ppaction://hlinksldjump"/>
              </a:rPr>
              <a:t>6.5.1. Consider technical characteristics</a:t>
            </a:r>
            <a:endParaRPr lang="en-US" dirty="0" smtClean="0"/>
          </a:p>
          <a:p>
            <a:r>
              <a:rPr lang="en-US" dirty="0" smtClean="0">
                <a:hlinkClick r:id="rId4" action="ppaction://hlinksldjump"/>
              </a:rPr>
              <a:t>6.5.2. Consider device features and characteristics</a:t>
            </a:r>
            <a:endParaRPr lang="en-US" dirty="0" smtClean="0"/>
          </a:p>
          <a:p>
            <a:r>
              <a:rPr lang="en-US" dirty="0" smtClean="0">
                <a:hlinkClick r:id="rId5" action="ppaction://hlinksldjump"/>
              </a:rPr>
              <a:t>6.5.3. Consider device </a:t>
            </a:r>
            <a:r>
              <a:rPr lang="en-US" dirty="0">
                <a:hlinkClick r:id="rId5" action="ppaction://hlinksldjump"/>
              </a:rPr>
              <a:t>usage </a:t>
            </a:r>
            <a:r>
              <a:rPr lang="en-US" dirty="0" smtClean="0">
                <a:hlinkClick r:id="rId5" action="ppaction://hlinksldjump"/>
              </a:rPr>
              <a:t>patterns</a:t>
            </a:r>
            <a:endParaRPr lang="en-US" dirty="0" smtClean="0"/>
          </a:p>
          <a:p>
            <a:r>
              <a:rPr lang="en-US" i="1" dirty="0" smtClean="0">
                <a:hlinkClick r:id="rId6" action="ppaction://hlinksldjump"/>
              </a:rPr>
              <a:t>Go up to 6. and continue </a:t>
            </a:r>
            <a:r>
              <a:rPr lang="en-US" i="1" dirty="0">
                <a:hlinkClick r:id="rId6" action="ppaction://hlinksldjump"/>
              </a:rPr>
              <a:t>to </a:t>
            </a:r>
            <a:r>
              <a:rPr lang="en-US" i="1" dirty="0" smtClean="0">
                <a:hlinkClick r:id="rId6" action="ppaction://hlinksldjump"/>
              </a:rPr>
              <a:t>6.6</a:t>
            </a:r>
            <a:endParaRPr lang="en-US" i="1" dirty="0"/>
          </a:p>
        </p:txBody>
      </p:sp>
      <p:sp>
        <p:nvSpPr>
          <p:cNvPr id="15" name="TextBox 14">
            <a:hlinkClick r:id="rId6"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6"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1"/>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3" name="TextBox 12">
            <a:hlinkClick r:id="rId7"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8"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139846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 Plan the instructional strategy</a:t>
            </a:r>
            <a:endParaRPr lang="en-US" dirty="0"/>
          </a:p>
        </p:txBody>
      </p:sp>
      <p:sp>
        <p:nvSpPr>
          <p:cNvPr id="3" name="Content Placeholder 2"/>
          <p:cNvSpPr>
            <a:spLocks noGrp="1"/>
          </p:cNvSpPr>
          <p:nvPr>
            <p:ph sz="quarter" idx="1"/>
          </p:nvPr>
        </p:nvSpPr>
        <p:spPr/>
        <p:txBody>
          <a:bodyPr>
            <a:normAutofit/>
          </a:bodyPr>
          <a:lstStyle/>
          <a:p>
            <a:pPr marL="512763" indent="-512763"/>
            <a:r>
              <a:rPr lang="en-US" dirty="0" smtClean="0"/>
              <a:t>6.7.1.	Objectives </a:t>
            </a:r>
            <a:r>
              <a:rPr lang="en-US" dirty="0"/>
              <a:t>involve problem solving or complex tasks</a:t>
            </a:r>
            <a:r>
              <a:rPr lang="en-US" dirty="0" smtClean="0"/>
              <a:t>?</a:t>
            </a:r>
            <a:br>
              <a:rPr lang="en-US" dirty="0" smtClean="0"/>
            </a:br>
            <a:r>
              <a:rPr lang="en-US" i="1" dirty="0" smtClean="0"/>
              <a:t>If </a:t>
            </a:r>
            <a:r>
              <a:rPr lang="en-US" i="1" dirty="0"/>
              <a:t>yes, go to </a:t>
            </a:r>
            <a:r>
              <a:rPr lang="en-US" i="1" dirty="0" smtClean="0"/>
              <a:t>6.7.2</a:t>
            </a:r>
            <a:br>
              <a:rPr lang="en-US" i="1" dirty="0" smtClean="0"/>
            </a:br>
            <a:r>
              <a:rPr lang="en-US" i="1" dirty="0" smtClean="0"/>
              <a:t>If </a:t>
            </a:r>
            <a:r>
              <a:rPr lang="en-US" i="1" dirty="0"/>
              <a:t>no, go to </a:t>
            </a:r>
            <a:r>
              <a:rPr lang="en-US" i="1" dirty="0" smtClean="0"/>
              <a:t>6.7.7</a:t>
            </a:r>
            <a:endParaRPr lang="en-US" dirty="0" smtClean="0"/>
          </a:p>
          <a:p>
            <a:pPr marL="512763" indent="-512763"/>
            <a:r>
              <a:rPr lang="en-US" dirty="0" smtClean="0">
                <a:hlinkClick r:id="rId3" action="ppaction://hlinksldjump"/>
              </a:rPr>
              <a:t>6.7.2.	Consider </a:t>
            </a:r>
            <a:r>
              <a:rPr lang="en-US" dirty="0">
                <a:hlinkClick r:id="rId3" action="ppaction://hlinksldjump"/>
              </a:rPr>
              <a:t>4C-ID model for planning instructional </a:t>
            </a:r>
            <a:r>
              <a:rPr lang="en-US" dirty="0" smtClean="0">
                <a:hlinkClick r:id="rId3" action="ppaction://hlinksldjump"/>
              </a:rPr>
              <a:t>strategy </a:t>
            </a:r>
            <a:r>
              <a:rPr lang="en-US" dirty="0" smtClean="0"/>
              <a:t>(ADL)</a:t>
            </a:r>
          </a:p>
          <a:p>
            <a:pPr marL="512763" indent="-512763"/>
            <a:r>
              <a:rPr lang="en-US" dirty="0" smtClean="0"/>
              <a:t>6.7.3.	Using 4C-ID model? (ADL)</a:t>
            </a:r>
            <a:br>
              <a:rPr lang="en-US" dirty="0" smtClean="0"/>
            </a:br>
            <a:r>
              <a:rPr lang="en-US" i="1" dirty="0" smtClean="0">
                <a:hlinkClick r:id="rId4" action="ppaction://hlinksldjump"/>
              </a:rPr>
              <a:t>If </a:t>
            </a:r>
            <a:r>
              <a:rPr lang="en-US" i="1" dirty="0">
                <a:hlinkClick r:id="rId4" action="ppaction://hlinksldjump"/>
              </a:rPr>
              <a:t>yes, </a:t>
            </a:r>
            <a:r>
              <a:rPr lang="en-US" i="1" dirty="0" smtClean="0">
                <a:hlinkClick r:id="rId4" action="ppaction://hlinksldjump"/>
              </a:rPr>
              <a:t>go up to 6. and continue </a:t>
            </a:r>
            <a:r>
              <a:rPr lang="en-US" i="1" dirty="0">
                <a:hlinkClick r:id="rId4" action="ppaction://hlinksldjump"/>
              </a:rPr>
              <a:t>to </a:t>
            </a:r>
            <a:r>
              <a:rPr lang="en-US" i="1" dirty="0" smtClean="0">
                <a:hlinkClick r:id="rId4" action="ppaction://hlinksldjump"/>
              </a:rPr>
              <a:t>6.9</a:t>
            </a:r>
            <a:r>
              <a:rPr lang="en-US" i="1" dirty="0"/>
              <a:t/>
            </a:r>
            <a:br>
              <a:rPr lang="en-US" i="1" dirty="0"/>
            </a:br>
            <a:r>
              <a:rPr lang="en-US" i="1" dirty="0"/>
              <a:t>If no, go to </a:t>
            </a:r>
            <a:r>
              <a:rPr lang="en-US" i="1" dirty="0" smtClean="0"/>
              <a:t>6.7.4</a:t>
            </a:r>
            <a:endParaRPr lang="en-US" dirty="0"/>
          </a:p>
          <a:p>
            <a:pPr marL="512763" indent="-512763"/>
            <a:r>
              <a:rPr lang="en-US" dirty="0" smtClean="0">
                <a:hlinkClick r:id="rId5" action="ppaction://hlinksldjump"/>
              </a:rPr>
              <a:t>6.7.4.	Consider using CLE if not already predetermined </a:t>
            </a:r>
            <a:r>
              <a:rPr lang="en-US" dirty="0" smtClean="0"/>
              <a:t>(ADL)</a:t>
            </a:r>
          </a:p>
          <a:p>
            <a:pPr marL="512763" indent="-512763"/>
            <a:r>
              <a:rPr lang="en-US" dirty="0" smtClean="0"/>
              <a:t>6.7.5.	Using CLE? (ADL)</a:t>
            </a:r>
            <a:br>
              <a:rPr lang="en-US" dirty="0" smtClean="0"/>
            </a:br>
            <a:r>
              <a:rPr lang="en-US" i="1" dirty="0" smtClean="0"/>
              <a:t>If </a:t>
            </a:r>
            <a:r>
              <a:rPr lang="en-US" i="1" dirty="0"/>
              <a:t>yes, go to </a:t>
            </a:r>
            <a:r>
              <a:rPr lang="en-US" i="1" dirty="0" smtClean="0"/>
              <a:t>6.7.6</a:t>
            </a:r>
            <a:r>
              <a:rPr lang="en-US" i="1" dirty="0"/>
              <a:t/>
            </a:r>
            <a:br>
              <a:rPr lang="en-US" i="1" dirty="0"/>
            </a:br>
            <a:r>
              <a:rPr lang="en-US" i="1" dirty="0"/>
              <a:t>If no, go to </a:t>
            </a:r>
            <a:r>
              <a:rPr lang="en-US" i="1" dirty="0" smtClean="0"/>
              <a:t>6.7.7</a:t>
            </a:r>
            <a:endParaRPr lang="en-US" dirty="0" smtClean="0"/>
          </a:p>
          <a:p>
            <a:pPr marL="512763" indent="-512763"/>
            <a:r>
              <a:rPr lang="en-US" dirty="0" smtClean="0">
                <a:hlinkClick r:id="rId6" action="ppaction://hlinksldjump"/>
              </a:rPr>
              <a:t>6.7.6.</a:t>
            </a:r>
            <a:r>
              <a:rPr lang="en-US" dirty="0">
                <a:hlinkClick r:id="rId6" action="ppaction://hlinksldjump"/>
              </a:rPr>
              <a:t>	</a:t>
            </a:r>
            <a:r>
              <a:rPr lang="en-US" dirty="0" smtClean="0">
                <a:hlinkClick r:id="rId6" action="ppaction://hlinksldjump"/>
              </a:rPr>
              <a:t>Plan for CLE </a:t>
            </a:r>
            <a:r>
              <a:rPr lang="en-US" dirty="0" smtClean="0"/>
              <a:t>(ADL)</a:t>
            </a:r>
          </a:p>
          <a:p>
            <a:pPr marL="512763" indent="-512763"/>
            <a:r>
              <a:rPr lang="en-US" i="1" dirty="0" smtClean="0">
                <a:hlinkClick r:id="rId4" action="ppaction://hlinksldjump"/>
              </a:rPr>
              <a:t>Go up to 6. and continue </a:t>
            </a:r>
            <a:r>
              <a:rPr lang="en-US" i="1" dirty="0">
                <a:hlinkClick r:id="rId4" action="ppaction://hlinksldjump"/>
              </a:rPr>
              <a:t>to </a:t>
            </a:r>
            <a:r>
              <a:rPr lang="en-US" i="1" dirty="0" smtClean="0">
                <a:hlinkClick r:id="rId4" action="ppaction://hlinksldjump"/>
              </a:rPr>
              <a:t>6.9</a:t>
            </a:r>
            <a:endParaRPr lang="en-US" i="1" dirty="0"/>
          </a:p>
          <a:p>
            <a:pPr marL="512763" indent="-512763"/>
            <a:r>
              <a:rPr lang="en-US" dirty="0" smtClean="0">
                <a:hlinkClick r:id="rId7" action="ppaction://hlinksldjump"/>
              </a:rPr>
              <a:t>6.7.7.	Determine </a:t>
            </a:r>
            <a:r>
              <a:rPr lang="en-US" dirty="0">
                <a:hlinkClick r:id="rId7" action="ppaction://hlinksldjump"/>
              </a:rPr>
              <a:t>optimal instructional </a:t>
            </a:r>
            <a:r>
              <a:rPr lang="en-US" dirty="0" err="1">
                <a:hlinkClick r:id="rId7" action="ppaction://hlinksldjump"/>
              </a:rPr>
              <a:t>microstrategies</a:t>
            </a:r>
            <a:endParaRPr lang="en-US" dirty="0"/>
          </a:p>
          <a:p>
            <a:pPr marL="512763" indent="-512763"/>
            <a:r>
              <a:rPr lang="en-US" dirty="0" smtClean="0">
                <a:hlinkClick r:id="rId8" action="ppaction://hlinksldjump"/>
              </a:rPr>
              <a:t>6.7.8.	Plan </a:t>
            </a:r>
            <a:r>
              <a:rPr lang="en-US" dirty="0" err="1">
                <a:hlinkClick r:id="rId8" action="ppaction://hlinksldjump"/>
              </a:rPr>
              <a:t>Preinstructional</a:t>
            </a:r>
            <a:r>
              <a:rPr lang="en-US" dirty="0">
                <a:hlinkClick r:id="rId8" action="ppaction://hlinksldjump"/>
              </a:rPr>
              <a:t> components</a:t>
            </a:r>
            <a:endParaRPr lang="en-US" dirty="0"/>
          </a:p>
          <a:p>
            <a:pPr marL="512763" indent="-512763"/>
            <a:r>
              <a:rPr lang="en-US" dirty="0" smtClean="0">
                <a:hlinkClick r:id="rId9" action="ppaction://hlinksldjump"/>
              </a:rPr>
              <a:t>6.7.9.	Plan </a:t>
            </a:r>
            <a:r>
              <a:rPr lang="en-US" dirty="0">
                <a:hlinkClick r:id="rId9" action="ppaction://hlinksldjump"/>
              </a:rPr>
              <a:t>Content Presentation and Learner Guidance components</a:t>
            </a:r>
            <a:endParaRPr lang="en-US" dirty="0"/>
          </a:p>
          <a:p>
            <a:pPr marL="512763" indent="-512763"/>
            <a:r>
              <a:rPr lang="en-US" dirty="0" smtClean="0">
                <a:hlinkClick r:id="rId10" action="ppaction://hlinksldjump"/>
              </a:rPr>
              <a:t>6.7.10.	Plan </a:t>
            </a:r>
            <a:r>
              <a:rPr lang="en-US" dirty="0">
                <a:hlinkClick r:id="rId10" action="ppaction://hlinksldjump"/>
              </a:rPr>
              <a:t>Participation components</a:t>
            </a:r>
            <a:endParaRPr lang="en-US" dirty="0"/>
          </a:p>
          <a:p>
            <a:pPr marL="512763" indent="-512763"/>
            <a:r>
              <a:rPr lang="en-US" dirty="0" smtClean="0">
                <a:hlinkClick r:id="rId11" action="ppaction://hlinksldjump"/>
              </a:rPr>
              <a:t>6.7.11.	Plan </a:t>
            </a:r>
            <a:r>
              <a:rPr lang="en-US" dirty="0">
                <a:hlinkClick r:id="rId11" action="ppaction://hlinksldjump"/>
              </a:rPr>
              <a:t>Assessment components</a:t>
            </a:r>
            <a:endParaRPr lang="en-US" dirty="0"/>
          </a:p>
          <a:p>
            <a:pPr marL="512763" indent="-512763"/>
            <a:r>
              <a:rPr lang="en-US" dirty="0" smtClean="0">
                <a:hlinkClick r:id="rId12" action="ppaction://hlinksldjump"/>
              </a:rPr>
              <a:t>6.7.12.	Plan </a:t>
            </a:r>
            <a:r>
              <a:rPr lang="en-US" dirty="0">
                <a:hlinkClick r:id="rId12" action="ppaction://hlinksldjump"/>
              </a:rPr>
              <a:t>Follow-through </a:t>
            </a:r>
            <a:r>
              <a:rPr lang="en-US" dirty="0" smtClean="0">
                <a:hlinkClick r:id="rId12" action="ppaction://hlinksldjump"/>
              </a:rPr>
              <a:t>components</a:t>
            </a:r>
            <a:endParaRPr lang="en-US" dirty="0" smtClean="0"/>
          </a:p>
          <a:p>
            <a:pPr marL="512763" indent="-512763"/>
            <a:r>
              <a:rPr lang="en-US" i="1" dirty="0" smtClean="0">
                <a:hlinkClick r:id="rId4" action="ppaction://hlinksldjump"/>
              </a:rPr>
              <a:t>Go up to 6. and continue to 6.8</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11" name="TextBox 10">
            <a:hlinkClick r:id="rId13"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13"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14"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763952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6.7.7a. Determine optimal instructional </a:t>
            </a:r>
            <a:r>
              <a:rPr lang="en-US" dirty="0" err="1" smtClean="0"/>
              <a:t>microstrategies</a:t>
            </a:r>
            <a:r>
              <a:rPr lang="en-US" dirty="0" smtClean="0"/>
              <a:t> </a:t>
            </a:r>
            <a:br>
              <a:rPr lang="en-US" dirty="0" smtClean="0"/>
            </a:br>
            <a:r>
              <a:rPr lang="en-US" dirty="0" smtClean="0"/>
              <a:t>(1 of 3)</a:t>
            </a:r>
            <a:endParaRPr lang="en-US" dirty="0"/>
          </a:p>
        </p:txBody>
      </p:sp>
      <p:sp>
        <p:nvSpPr>
          <p:cNvPr id="3" name="Content Placeholder 2"/>
          <p:cNvSpPr>
            <a:spLocks noGrp="1"/>
          </p:cNvSpPr>
          <p:nvPr>
            <p:ph sz="quarter" idx="1"/>
          </p:nvPr>
        </p:nvSpPr>
        <p:spPr/>
        <p:txBody>
          <a:bodyPr>
            <a:normAutofit/>
          </a:bodyPr>
          <a:lstStyle/>
          <a:p>
            <a:r>
              <a:rPr lang="en-US" dirty="0" smtClean="0"/>
              <a:t>6.7.7.1. Determine type of objective</a:t>
            </a:r>
          </a:p>
          <a:p>
            <a:pPr marL="400050" indent="-171450">
              <a:buSzPct val="100000"/>
              <a:buFont typeface="Arial" panose="020B0604020202020204" pitchFamily="34" charset="0"/>
              <a:buChar char="•"/>
            </a:pPr>
            <a:r>
              <a:rPr lang="en-US" dirty="0" smtClean="0"/>
              <a:t>For </a:t>
            </a:r>
            <a:r>
              <a:rPr lang="en-US" i="1" dirty="0" smtClean="0"/>
              <a:t>Verbal information</a:t>
            </a:r>
            <a:r>
              <a:rPr lang="en-US" dirty="0" smtClean="0"/>
              <a:t>, </a:t>
            </a:r>
            <a:r>
              <a:rPr lang="en-US" dirty="0" smtClean="0">
                <a:hlinkClick r:id="rId3" action="ppaction://hlinksldjump"/>
              </a:rPr>
              <a:t>go to 6.7.7b </a:t>
            </a:r>
            <a:r>
              <a:rPr lang="en-US" dirty="0" smtClean="0"/>
              <a:t>and select any of the following:</a:t>
            </a:r>
          </a:p>
          <a:p>
            <a:pPr marL="630238" lvl="2" indent="-173038">
              <a:buSzPct val="100000"/>
              <a:buFont typeface="Wingdings" panose="05000000000000000000" pitchFamily="2" charset="2"/>
              <a:buChar char="§"/>
            </a:pPr>
            <a:r>
              <a:rPr lang="en-US" sz="1100" dirty="0"/>
              <a:t>Remembering</a:t>
            </a:r>
          </a:p>
          <a:p>
            <a:pPr marL="630238" lvl="2" indent="-173038">
              <a:buSzPct val="100000"/>
              <a:buFont typeface="Wingdings" panose="05000000000000000000" pitchFamily="2" charset="2"/>
              <a:buChar char="§"/>
            </a:pPr>
            <a:r>
              <a:rPr lang="en-US" sz="1100" dirty="0"/>
              <a:t>Understanding</a:t>
            </a:r>
          </a:p>
          <a:p>
            <a:pPr marL="401638" indent="-173038">
              <a:buSzPct val="100000"/>
              <a:buFont typeface="Arial" panose="020B0604020202020204" pitchFamily="34" charset="0"/>
              <a:buChar char="•"/>
            </a:pPr>
            <a:r>
              <a:rPr lang="en-US" dirty="0" smtClean="0"/>
              <a:t>For </a:t>
            </a:r>
            <a:r>
              <a:rPr lang="en-US" i="1" dirty="0" smtClean="0"/>
              <a:t>Intellectual Skills</a:t>
            </a:r>
            <a:r>
              <a:rPr lang="en-US" dirty="0" smtClean="0"/>
              <a:t>, </a:t>
            </a:r>
            <a:r>
              <a:rPr lang="en-US" dirty="0" smtClean="0">
                <a:hlinkClick r:id="rId3" action="ppaction://hlinksldjump"/>
              </a:rPr>
              <a:t>go to 6.7.7b</a:t>
            </a:r>
            <a:r>
              <a:rPr lang="en-US" dirty="0" smtClean="0"/>
              <a:t> and select any of the following </a:t>
            </a:r>
          </a:p>
          <a:p>
            <a:pPr marL="630238" lvl="2" indent="-173038">
              <a:buSzPct val="100000"/>
              <a:buFont typeface="Wingdings" panose="05000000000000000000" pitchFamily="2" charset="2"/>
              <a:buChar char="§"/>
            </a:pPr>
            <a:r>
              <a:rPr lang="en-US" sz="1100" dirty="0"/>
              <a:t>Applying</a:t>
            </a:r>
          </a:p>
          <a:p>
            <a:pPr marL="630238" lvl="2" indent="-173038">
              <a:buSzPct val="100000"/>
              <a:buFont typeface="Wingdings" panose="05000000000000000000" pitchFamily="2" charset="2"/>
              <a:buChar char="§"/>
            </a:pPr>
            <a:r>
              <a:rPr lang="en-US" sz="1100" dirty="0"/>
              <a:t>Analyzing</a:t>
            </a:r>
          </a:p>
          <a:p>
            <a:pPr marL="630238" lvl="2" indent="-173038">
              <a:buSzPct val="100000"/>
              <a:buFont typeface="Wingdings" panose="05000000000000000000" pitchFamily="2" charset="2"/>
              <a:buChar char="§"/>
            </a:pPr>
            <a:r>
              <a:rPr lang="en-US" sz="1100" dirty="0"/>
              <a:t>Evaluating</a:t>
            </a:r>
          </a:p>
          <a:p>
            <a:pPr marL="630238" lvl="2" indent="-173038">
              <a:buSzPct val="100000"/>
              <a:buFont typeface="Wingdings" panose="05000000000000000000" pitchFamily="2" charset="2"/>
              <a:buChar char="§"/>
            </a:pPr>
            <a:r>
              <a:rPr lang="en-US" sz="1100" dirty="0"/>
              <a:t>Creating</a:t>
            </a:r>
          </a:p>
          <a:p>
            <a:pPr marL="401638" indent="-173038">
              <a:buSzPct val="100000"/>
              <a:buFont typeface="Arial" panose="020B0604020202020204" pitchFamily="34" charset="0"/>
              <a:buChar char="•"/>
            </a:pPr>
            <a:r>
              <a:rPr lang="en-US" dirty="0"/>
              <a:t>For</a:t>
            </a:r>
            <a:r>
              <a:rPr lang="en-US" dirty="0" smtClean="0"/>
              <a:t> </a:t>
            </a:r>
            <a:r>
              <a:rPr lang="en-US" i="1" dirty="0" smtClean="0"/>
              <a:t>Attitudes</a:t>
            </a:r>
            <a:r>
              <a:rPr lang="en-US" dirty="0" smtClean="0"/>
              <a:t>, </a:t>
            </a:r>
            <a:r>
              <a:rPr lang="en-US" dirty="0" smtClean="0">
                <a:hlinkClick r:id="rId3" action="ppaction://hlinksldjump"/>
              </a:rPr>
              <a:t>go to 6.7.7b </a:t>
            </a:r>
            <a:r>
              <a:rPr lang="en-US" dirty="0" smtClean="0"/>
              <a:t>and select any of the following:</a:t>
            </a:r>
          </a:p>
          <a:p>
            <a:pPr marL="630238" indent="-173038">
              <a:buSzPct val="100000"/>
              <a:buFont typeface="Wingdings" panose="05000000000000000000" pitchFamily="2" charset="2"/>
              <a:buChar char="§"/>
            </a:pPr>
            <a:r>
              <a:rPr lang="en-US" sz="1100" dirty="0"/>
              <a:t>Receiving</a:t>
            </a:r>
          </a:p>
          <a:p>
            <a:pPr marL="630238" indent="-173038">
              <a:buSzPct val="100000"/>
              <a:buFont typeface="Wingdings" panose="05000000000000000000" pitchFamily="2" charset="2"/>
              <a:buChar char="§"/>
            </a:pPr>
            <a:r>
              <a:rPr lang="en-US" sz="1100" dirty="0"/>
              <a:t>Responding</a:t>
            </a:r>
          </a:p>
          <a:p>
            <a:pPr marL="630238" indent="-173038">
              <a:buSzPct val="100000"/>
              <a:buFont typeface="Wingdings" panose="05000000000000000000" pitchFamily="2" charset="2"/>
              <a:buChar char="§"/>
            </a:pPr>
            <a:r>
              <a:rPr lang="en-US" sz="1100" dirty="0"/>
              <a:t>Valuing</a:t>
            </a:r>
          </a:p>
          <a:p>
            <a:pPr marL="630238" indent="-173038">
              <a:buSzPct val="100000"/>
              <a:buFont typeface="Wingdings" panose="05000000000000000000" pitchFamily="2" charset="2"/>
              <a:buChar char="§"/>
            </a:pPr>
            <a:r>
              <a:rPr lang="en-US" sz="1100" dirty="0"/>
              <a:t>Organization</a:t>
            </a:r>
          </a:p>
          <a:p>
            <a:pPr marL="630238" indent="-173038">
              <a:buSzPct val="100000"/>
              <a:buFont typeface="Wingdings" panose="05000000000000000000" pitchFamily="2" charset="2"/>
              <a:buChar char="§"/>
            </a:pPr>
            <a:r>
              <a:rPr lang="en-US" sz="1100" dirty="0"/>
              <a:t>Characterization by Value Set</a:t>
            </a:r>
          </a:p>
        </p:txBody>
      </p:sp>
      <p:sp>
        <p:nvSpPr>
          <p:cNvPr id="4" name="Text Placeholder 3"/>
          <p:cNvSpPr>
            <a:spLocks noGrp="1"/>
          </p:cNvSpPr>
          <p:nvPr>
            <p:ph type="body" sz="quarter" idx="14"/>
          </p:nvPr>
        </p:nvSpPr>
        <p:spPr/>
        <p:txBody>
          <a:bodyPr/>
          <a:lstStyle/>
          <a:p>
            <a:pPr marL="401638" indent="-173038"/>
            <a:r>
              <a:rPr lang="en-US" dirty="0" smtClean="0"/>
              <a:t>	For </a:t>
            </a:r>
            <a:r>
              <a:rPr lang="en-US" i="1" dirty="0" smtClean="0"/>
              <a:t>Psychomotor Skills</a:t>
            </a:r>
            <a:r>
              <a:rPr lang="en-US" dirty="0" smtClean="0"/>
              <a:t>, </a:t>
            </a:r>
            <a:r>
              <a:rPr lang="en-US" dirty="0" smtClean="0">
                <a:hlinkClick r:id="rId3" action="ppaction://hlinksldjump"/>
              </a:rPr>
              <a:t>go to 6.7.7b </a:t>
            </a:r>
            <a:r>
              <a:rPr lang="en-US" dirty="0" smtClean="0"/>
              <a:t>and select any of the following:</a:t>
            </a:r>
          </a:p>
          <a:p>
            <a:pPr marL="630238" lvl="2" indent="-173038">
              <a:buSzPct val="100000"/>
              <a:buFont typeface="Wingdings" panose="05000000000000000000" pitchFamily="2" charset="2"/>
              <a:buChar char="§"/>
            </a:pPr>
            <a:r>
              <a:rPr lang="en-US" sz="1100" dirty="0" smtClean="0"/>
              <a:t>Reflex Movements</a:t>
            </a:r>
          </a:p>
          <a:p>
            <a:pPr marL="630238" lvl="2" indent="-173038">
              <a:buSzPct val="100000"/>
              <a:buFont typeface="Wingdings" panose="05000000000000000000" pitchFamily="2" charset="2"/>
              <a:buChar char="§"/>
            </a:pPr>
            <a:r>
              <a:rPr lang="en-US" sz="1100" dirty="0"/>
              <a:t>Basic Fundamental Movement</a:t>
            </a:r>
          </a:p>
          <a:p>
            <a:pPr marL="630238" lvl="2" indent="-173038">
              <a:buSzPct val="100000"/>
              <a:buFont typeface="Wingdings" panose="05000000000000000000" pitchFamily="2" charset="2"/>
              <a:buChar char="§"/>
            </a:pPr>
            <a:r>
              <a:rPr lang="en-US" sz="1100" dirty="0"/>
              <a:t>Perceptual</a:t>
            </a:r>
          </a:p>
          <a:p>
            <a:pPr marL="630238" lvl="2" indent="-173038">
              <a:buSzPct val="100000"/>
              <a:buFont typeface="Wingdings" panose="05000000000000000000" pitchFamily="2" charset="2"/>
              <a:buChar char="§"/>
            </a:pPr>
            <a:r>
              <a:rPr lang="en-US" sz="1100" dirty="0"/>
              <a:t>Physical Activities</a:t>
            </a:r>
          </a:p>
          <a:p>
            <a:pPr marL="630238" lvl="2" indent="-173038">
              <a:buSzPct val="100000"/>
              <a:buFont typeface="Wingdings" panose="05000000000000000000" pitchFamily="2" charset="2"/>
              <a:buChar char="§"/>
            </a:pPr>
            <a:r>
              <a:rPr lang="en-US" sz="1100" dirty="0"/>
              <a:t>Skilled Movements</a:t>
            </a:r>
          </a:p>
          <a:p>
            <a:pPr marL="630238" lvl="2" indent="-173038">
              <a:buSzPct val="100000"/>
              <a:buFont typeface="Wingdings" panose="05000000000000000000" pitchFamily="2" charset="2"/>
              <a:buChar char="§"/>
            </a:pPr>
            <a:r>
              <a:rPr lang="en-US" sz="1100" dirty="0"/>
              <a:t>Non-discursive </a:t>
            </a:r>
            <a:r>
              <a:rPr lang="en-US" sz="1100" dirty="0" smtClean="0"/>
              <a:t>Communication</a:t>
            </a:r>
            <a:endParaRPr lang="en-US" sz="1100"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122232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6.7.7b. Determine optimal instructional </a:t>
            </a:r>
            <a:r>
              <a:rPr lang="en-US" dirty="0" err="1" smtClean="0"/>
              <a:t>microstrategies</a:t>
            </a:r>
            <a:r>
              <a:rPr lang="en-US" dirty="0" smtClean="0"/>
              <a:t> </a:t>
            </a:r>
            <a:br>
              <a:rPr lang="en-US" dirty="0" smtClean="0"/>
            </a:br>
            <a:r>
              <a:rPr lang="en-US" dirty="0" smtClean="0"/>
              <a:t>(2 of 3)</a:t>
            </a:r>
            <a:endParaRPr lang="en-US" dirty="0"/>
          </a:p>
        </p:txBody>
      </p:sp>
      <p:sp>
        <p:nvSpPr>
          <p:cNvPr id="3" name="Content Placeholder 2"/>
          <p:cNvSpPr>
            <a:spLocks noGrp="1"/>
          </p:cNvSpPr>
          <p:nvPr>
            <p:ph sz="quarter" idx="1"/>
          </p:nvPr>
        </p:nvSpPr>
        <p:spPr/>
        <p:txBody>
          <a:bodyPr>
            <a:normAutofit/>
          </a:bodyPr>
          <a:lstStyle/>
          <a:p>
            <a:r>
              <a:rPr lang="en-US" dirty="0" smtClean="0"/>
              <a:t>6.7.7.2. Determine objective level</a:t>
            </a:r>
          </a:p>
          <a:p>
            <a:pPr marL="400050" indent="-171450">
              <a:buSzPct val="100000"/>
              <a:buFont typeface="Arial" panose="020B0604020202020204" pitchFamily="34" charset="0"/>
              <a:buChar char="•"/>
            </a:pPr>
            <a:r>
              <a:rPr lang="en-US" dirty="0" smtClean="0"/>
              <a:t>For any of the following, </a:t>
            </a:r>
            <a:r>
              <a:rPr lang="en-US" dirty="0" smtClean="0">
                <a:hlinkClick r:id="rId3" action="ppaction://hlinksldjump"/>
              </a:rPr>
              <a:t>go to 6.7.7c </a:t>
            </a:r>
            <a:r>
              <a:rPr lang="en-US" dirty="0" smtClean="0"/>
              <a:t>and select </a:t>
            </a:r>
            <a:r>
              <a:rPr lang="en-US" i="1" dirty="0" smtClean="0"/>
              <a:t>Behaviorist theory</a:t>
            </a:r>
          </a:p>
          <a:p>
            <a:pPr marL="630238" lvl="2" indent="-173038">
              <a:buSzPct val="100000"/>
              <a:buFont typeface="Wingdings" panose="05000000000000000000" pitchFamily="2" charset="2"/>
              <a:buChar char="§"/>
            </a:pPr>
            <a:r>
              <a:rPr lang="en-US" sz="1100" dirty="0" smtClean="0"/>
              <a:t>Remembering</a:t>
            </a:r>
            <a:endParaRPr lang="en-US" sz="1100" dirty="0"/>
          </a:p>
          <a:p>
            <a:pPr marL="630238" lvl="2" indent="-173038">
              <a:buSzPct val="100000"/>
              <a:buFont typeface="Wingdings" panose="05000000000000000000" pitchFamily="2" charset="2"/>
              <a:buChar char="§"/>
            </a:pPr>
            <a:r>
              <a:rPr lang="en-US" sz="1100" dirty="0" smtClean="0"/>
              <a:t>Understanding</a:t>
            </a:r>
          </a:p>
          <a:p>
            <a:pPr marL="630238" lvl="2" indent="-173038">
              <a:buSzPct val="100000"/>
              <a:buFont typeface="Wingdings" panose="05000000000000000000" pitchFamily="2" charset="2"/>
              <a:buChar char="§"/>
            </a:pPr>
            <a:r>
              <a:rPr lang="en-US" sz="1100" dirty="0"/>
              <a:t>Reflex Movements</a:t>
            </a:r>
          </a:p>
          <a:p>
            <a:pPr marL="630238" lvl="2" indent="-173038">
              <a:buSzPct val="100000"/>
              <a:buFont typeface="Wingdings" panose="05000000000000000000" pitchFamily="2" charset="2"/>
              <a:buChar char="§"/>
            </a:pPr>
            <a:r>
              <a:rPr lang="en-US" sz="1100" dirty="0"/>
              <a:t>Basic Fundamental Movement</a:t>
            </a:r>
          </a:p>
          <a:p>
            <a:pPr marL="630238" lvl="2" indent="-173038">
              <a:buSzPct val="100000"/>
              <a:buFont typeface="Wingdings" panose="05000000000000000000" pitchFamily="2" charset="2"/>
              <a:buChar char="§"/>
            </a:pPr>
            <a:r>
              <a:rPr lang="en-US" sz="1100" dirty="0"/>
              <a:t>Perceptual</a:t>
            </a:r>
          </a:p>
          <a:p>
            <a:pPr marL="630238" lvl="2" indent="-173038">
              <a:buSzPct val="100000"/>
              <a:buFont typeface="Wingdings" panose="05000000000000000000" pitchFamily="2" charset="2"/>
              <a:buChar char="§"/>
            </a:pPr>
            <a:r>
              <a:rPr lang="en-US" sz="1100" dirty="0"/>
              <a:t>Physical Activities</a:t>
            </a:r>
          </a:p>
          <a:p>
            <a:pPr marL="630238" lvl="2" indent="-173038">
              <a:buSzPct val="100000"/>
              <a:buFont typeface="Wingdings" panose="05000000000000000000" pitchFamily="2" charset="2"/>
              <a:buChar char="§"/>
            </a:pPr>
            <a:r>
              <a:rPr lang="en-US" sz="1100" dirty="0"/>
              <a:t>Skilled Movements</a:t>
            </a:r>
          </a:p>
          <a:p>
            <a:pPr marL="630238" lvl="2" indent="-173038">
              <a:buSzPct val="100000"/>
              <a:buFont typeface="Wingdings" panose="05000000000000000000" pitchFamily="2" charset="2"/>
              <a:buChar char="§"/>
            </a:pPr>
            <a:r>
              <a:rPr lang="en-US" sz="1100" dirty="0"/>
              <a:t>Non-discursive </a:t>
            </a:r>
            <a:r>
              <a:rPr lang="en-US" sz="1100" dirty="0" smtClean="0"/>
              <a:t>Communication</a:t>
            </a:r>
            <a:endParaRPr lang="en-US" sz="1100" i="1" dirty="0" smtClean="0"/>
          </a:p>
          <a:p>
            <a:pPr marL="400050" indent="-171450">
              <a:buSzPct val="100000"/>
              <a:buFont typeface="Arial" panose="020B0604020202020204" pitchFamily="34" charset="0"/>
              <a:buChar char="•"/>
            </a:pPr>
            <a:r>
              <a:rPr lang="en-US" dirty="0" smtClean="0"/>
              <a:t>For </a:t>
            </a:r>
            <a:r>
              <a:rPr lang="en-US" dirty="0"/>
              <a:t>any of the following, go to </a:t>
            </a:r>
            <a:r>
              <a:rPr lang="en-US" dirty="0" smtClean="0">
                <a:hlinkClick r:id="rId3" action="ppaction://hlinksldjump"/>
              </a:rPr>
              <a:t>6.7.7c</a:t>
            </a:r>
            <a:r>
              <a:rPr lang="en-US" dirty="0" smtClean="0"/>
              <a:t> </a:t>
            </a:r>
            <a:r>
              <a:rPr lang="en-US" dirty="0"/>
              <a:t>and select </a:t>
            </a:r>
            <a:r>
              <a:rPr lang="en-US" i="1" dirty="0" smtClean="0"/>
              <a:t>Cognitivist theory</a:t>
            </a:r>
            <a:endParaRPr lang="en-US" i="1" dirty="0"/>
          </a:p>
          <a:p>
            <a:pPr marL="630238" lvl="2" indent="-173038">
              <a:buSzPct val="100000"/>
              <a:buFont typeface="Wingdings" panose="05000000000000000000" pitchFamily="2" charset="2"/>
              <a:buChar char="§"/>
            </a:pPr>
            <a:r>
              <a:rPr lang="en-US" sz="1100" dirty="0" smtClean="0"/>
              <a:t>Applying</a:t>
            </a:r>
            <a:endParaRPr lang="en-US" sz="1100" dirty="0"/>
          </a:p>
          <a:p>
            <a:pPr marL="630238" lvl="2" indent="-173038">
              <a:buSzPct val="100000"/>
              <a:buFont typeface="Wingdings" panose="05000000000000000000" pitchFamily="2" charset="2"/>
              <a:buChar char="§"/>
            </a:pPr>
            <a:r>
              <a:rPr lang="en-US" sz="1100" dirty="0" smtClean="0"/>
              <a:t>Analyzing</a:t>
            </a:r>
          </a:p>
          <a:p>
            <a:pPr marL="630238" indent="-173038">
              <a:buSzPct val="100000"/>
              <a:buFont typeface="Wingdings" panose="05000000000000000000" pitchFamily="2" charset="2"/>
              <a:buChar char="§"/>
            </a:pPr>
            <a:r>
              <a:rPr lang="en-US" sz="1100" dirty="0"/>
              <a:t>Receiving</a:t>
            </a:r>
          </a:p>
          <a:p>
            <a:pPr marL="630238" indent="-173038">
              <a:buSzPct val="100000"/>
              <a:buFont typeface="Wingdings" panose="05000000000000000000" pitchFamily="2" charset="2"/>
              <a:buChar char="§"/>
            </a:pPr>
            <a:r>
              <a:rPr lang="en-US" sz="1100" dirty="0"/>
              <a:t>Responding</a:t>
            </a:r>
          </a:p>
          <a:p>
            <a:pPr marL="630238" indent="-173038">
              <a:buSzPct val="100000"/>
              <a:buFont typeface="Wingdings" panose="05000000000000000000" pitchFamily="2" charset="2"/>
              <a:buChar char="§"/>
            </a:pPr>
            <a:r>
              <a:rPr lang="en-US" sz="1100" dirty="0"/>
              <a:t>Valuing</a:t>
            </a:r>
          </a:p>
          <a:p>
            <a:pPr marL="630238" indent="-173038">
              <a:buSzPct val="100000"/>
              <a:buFont typeface="Wingdings" panose="05000000000000000000" pitchFamily="2" charset="2"/>
              <a:buChar char="§"/>
            </a:pPr>
            <a:r>
              <a:rPr lang="en-US" sz="1100" dirty="0"/>
              <a:t>Organization</a:t>
            </a:r>
          </a:p>
          <a:p>
            <a:pPr marL="630238" indent="-173038">
              <a:buSzPct val="100000"/>
              <a:buFont typeface="Wingdings" panose="05000000000000000000" pitchFamily="2" charset="2"/>
              <a:buChar char="§"/>
            </a:pPr>
            <a:r>
              <a:rPr lang="en-US" sz="1100" dirty="0"/>
              <a:t>Characterization by Value Set</a:t>
            </a:r>
          </a:p>
          <a:p>
            <a:pPr marL="630238" lvl="2" indent="-173038">
              <a:buSzPct val="100000"/>
              <a:buFont typeface="Wingdings" panose="05000000000000000000" pitchFamily="2" charset="2"/>
              <a:buChar char="§"/>
            </a:pPr>
            <a:endParaRPr lang="en-US" sz="1100" dirty="0" smtClean="0"/>
          </a:p>
        </p:txBody>
      </p:sp>
      <p:sp>
        <p:nvSpPr>
          <p:cNvPr id="4" name="Text Placeholder 3"/>
          <p:cNvSpPr>
            <a:spLocks noGrp="1"/>
          </p:cNvSpPr>
          <p:nvPr>
            <p:ph type="body" sz="quarter" idx="14"/>
          </p:nvPr>
        </p:nvSpPr>
        <p:spPr/>
        <p:txBody>
          <a:bodyPr/>
          <a:lstStyle/>
          <a:p>
            <a:pPr marL="401638" lvl="2" indent="-173038">
              <a:buSzPct val="100000"/>
              <a:buFont typeface="Wingdings" panose="05000000000000000000" pitchFamily="2" charset="2"/>
              <a:buChar char="§"/>
            </a:pPr>
            <a:r>
              <a:rPr lang="en-US" sz="1200" dirty="0" smtClean="0"/>
              <a:t>For </a:t>
            </a:r>
            <a:r>
              <a:rPr lang="en-US" sz="1200" dirty="0"/>
              <a:t>any of the following, go to </a:t>
            </a:r>
            <a:r>
              <a:rPr lang="en-US" sz="1200" dirty="0" smtClean="0">
                <a:hlinkClick r:id="rId3" action="ppaction://hlinksldjump"/>
              </a:rPr>
              <a:t>6.7.7c</a:t>
            </a:r>
            <a:r>
              <a:rPr lang="en-US" sz="1200" dirty="0" smtClean="0"/>
              <a:t> </a:t>
            </a:r>
            <a:r>
              <a:rPr lang="en-US" sz="1200" dirty="0"/>
              <a:t>and select </a:t>
            </a:r>
            <a:r>
              <a:rPr lang="en-US" sz="1200" i="1" dirty="0" smtClean="0"/>
              <a:t>Constructivist theory</a:t>
            </a:r>
            <a:endParaRPr lang="en-US" sz="1200" i="1" dirty="0"/>
          </a:p>
          <a:p>
            <a:pPr marL="630238" lvl="2" indent="-173038">
              <a:buSzPct val="100000"/>
              <a:buFont typeface="Wingdings" panose="05000000000000000000" pitchFamily="2" charset="2"/>
              <a:buChar char="§"/>
            </a:pPr>
            <a:r>
              <a:rPr lang="en-US" sz="1100" dirty="0"/>
              <a:t>Evaluating</a:t>
            </a:r>
          </a:p>
          <a:p>
            <a:pPr marL="630238" lvl="2" indent="-173038">
              <a:buSzPct val="100000"/>
              <a:buFont typeface="Wingdings" panose="05000000000000000000" pitchFamily="2" charset="2"/>
              <a:buChar char="§"/>
            </a:pPr>
            <a:r>
              <a:rPr lang="en-US" sz="1100" dirty="0" smtClean="0"/>
              <a:t>Creating</a:t>
            </a:r>
            <a:endParaRPr lang="en-US" sz="1100"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5"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1" name="TextBox 10">
            <a:hlinkClick r:id="rId6"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284592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6.7.7c. Determine optimal instructional </a:t>
            </a:r>
            <a:r>
              <a:rPr lang="en-US" dirty="0" err="1" smtClean="0"/>
              <a:t>microstrategies</a:t>
            </a:r>
            <a:r>
              <a:rPr lang="en-US" dirty="0" smtClean="0"/>
              <a:t> </a:t>
            </a:r>
            <a:br>
              <a:rPr lang="en-US" dirty="0" smtClean="0"/>
            </a:br>
            <a:r>
              <a:rPr lang="en-US" dirty="0" smtClean="0"/>
              <a:t>(3 of 3)</a:t>
            </a:r>
            <a:endParaRPr lang="en-US" dirty="0"/>
          </a:p>
        </p:txBody>
      </p:sp>
      <p:sp>
        <p:nvSpPr>
          <p:cNvPr id="3" name="Content Placeholder 2"/>
          <p:cNvSpPr>
            <a:spLocks noGrp="1"/>
          </p:cNvSpPr>
          <p:nvPr>
            <p:ph sz="quarter" idx="1"/>
          </p:nvPr>
        </p:nvSpPr>
        <p:spPr/>
        <p:txBody>
          <a:bodyPr>
            <a:normAutofit/>
          </a:bodyPr>
          <a:lstStyle/>
          <a:p>
            <a:pPr marL="512763" indent="-512763">
              <a:tabLst>
                <a:tab pos="630238" algn="l"/>
              </a:tabLst>
            </a:pPr>
            <a:r>
              <a:rPr lang="en-US" dirty="0" smtClean="0"/>
              <a:t>6.7.7.3.		Determine appropriate learning theory</a:t>
            </a:r>
          </a:p>
          <a:p>
            <a:pPr marL="400050" indent="-171450">
              <a:buSzPct val="100000"/>
              <a:buFont typeface="Arial" panose="020B0604020202020204" pitchFamily="34" charset="0"/>
              <a:buChar char="•"/>
            </a:pPr>
            <a:r>
              <a:rPr lang="en-US" i="1" dirty="0" smtClean="0"/>
              <a:t>For Behaviorist theory, </a:t>
            </a:r>
            <a:r>
              <a:rPr lang="en-US" i="1" dirty="0" smtClean="0">
                <a:hlinkClick r:id="rId3" action="ppaction://hlinksldjump"/>
              </a:rPr>
              <a:t>go to 6.7.7.4 </a:t>
            </a:r>
            <a:r>
              <a:rPr lang="en-US" i="1" dirty="0" smtClean="0"/>
              <a:t>and select Behaviorist tactics</a:t>
            </a:r>
          </a:p>
          <a:p>
            <a:pPr marL="400050" indent="-171450">
              <a:buSzPct val="100000"/>
              <a:buFont typeface="Arial" panose="020B0604020202020204" pitchFamily="34" charset="0"/>
              <a:buChar char="•"/>
            </a:pPr>
            <a:r>
              <a:rPr lang="en-US" i="1" dirty="0" smtClean="0"/>
              <a:t>For Cognitivist theory</a:t>
            </a:r>
            <a:r>
              <a:rPr lang="en-US" i="1" dirty="0"/>
              <a:t>, </a:t>
            </a:r>
            <a:r>
              <a:rPr lang="en-US" i="1" dirty="0">
                <a:hlinkClick r:id="rId3" action="ppaction://hlinksldjump"/>
              </a:rPr>
              <a:t>go to </a:t>
            </a:r>
            <a:r>
              <a:rPr lang="en-US" i="1" dirty="0" smtClean="0">
                <a:hlinkClick r:id="rId3" action="ppaction://hlinksldjump"/>
              </a:rPr>
              <a:t>6.7.7.4 </a:t>
            </a:r>
            <a:r>
              <a:rPr lang="en-US" i="1" dirty="0"/>
              <a:t>and select </a:t>
            </a:r>
            <a:r>
              <a:rPr lang="en-US" i="1" dirty="0" smtClean="0"/>
              <a:t>Cognitivist tactics</a:t>
            </a:r>
          </a:p>
          <a:p>
            <a:pPr marL="400050" indent="-171450">
              <a:buSzPct val="100000"/>
              <a:buFont typeface="Arial" panose="020B0604020202020204" pitchFamily="34" charset="0"/>
              <a:buChar char="•"/>
            </a:pPr>
            <a:r>
              <a:rPr lang="en-US" i="1" dirty="0" smtClean="0"/>
              <a:t>For Constructivist theory</a:t>
            </a:r>
            <a:r>
              <a:rPr lang="en-US" i="1" dirty="0"/>
              <a:t>, </a:t>
            </a:r>
            <a:r>
              <a:rPr lang="en-US" i="1" dirty="0">
                <a:hlinkClick r:id="rId3" action="ppaction://hlinksldjump"/>
              </a:rPr>
              <a:t>go to </a:t>
            </a:r>
            <a:r>
              <a:rPr lang="en-US" i="1" dirty="0" smtClean="0">
                <a:hlinkClick r:id="rId3" action="ppaction://hlinksldjump"/>
              </a:rPr>
              <a:t>6.7.7.4 </a:t>
            </a:r>
            <a:r>
              <a:rPr lang="en-US" i="1" dirty="0"/>
              <a:t>and select </a:t>
            </a:r>
            <a:r>
              <a:rPr lang="en-US" i="1" dirty="0" smtClean="0"/>
              <a:t>Constructivist tactics</a:t>
            </a:r>
          </a:p>
          <a:p>
            <a:pPr marL="512763" indent="-512763">
              <a:tabLst>
                <a:tab pos="685800" algn="l"/>
              </a:tabLst>
            </a:pPr>
            <a:r>
              <a:rPr lang="en-US" dirty="0" smtClean="0">
                <a:hlinkClick r:id="rId3" action="ppaction://hlinksldjump"/>
              </a:rPr>
              <a:t>6.7.7.4.		Determine </a:t>
            </a:r>
            <a:r>
              <a:rPr lang="en-US" dirty="0">
                <a:hlinkClick r:id="rId3" action="ppaction://hlinksldjump"/>
              </a:rPr>
              <a:t>appropriate </a:t>
            </a:r>
            <a:r>
              <a:rPr lang="en-US" dirty="0" smtClean="0">
                <a:hlinkClick r:id="rId3" action="ppaction://hlinksldjump"/>
              </a:rPr>
              <a:t>instructional tactics</a:t>
            </a:r>
            <a:endParaRPr lang="en-US" dirty="0"/>
          </a:p>
          <a:p>
            <a:pPr marL="401638" indent="-173038">
              <a:buSzPct val="100000"/>
              <a:buFont typeface="Arial" panose="020B0604020202020204" pitchFamily="34" charset="0"/>
              <a:buChar char="•"/>
            </a:pPr>
            <a:r>
              <a:rPr lang="en-US" i="1" dirty="0"/>
              <a:t>For Behaviorist </a:t>
            </a:r>
            <a:r>
              <a:rPr lang="en-US" i="1" dirty="0" smtClean="0"/>
              <a:t>tactics, </a:t>
            </a:r>
            <a:r>
              <a:rPr lang="en-US" i="1" dirty="0">
                <a:hlinkClick r:id="rId4" action="ppaction://hlinksldjump"/>
              </a:rPr>
              <a:t>go to </a:t>
            </a:r>
            <a:r>
              <a:rPr lang="en-US" i="1" dirty="0" smtClean="0">
                <a:hlinkClick r:id="rId4" action="ppaction://hlinksldjump"/>
              </a:rPr>
              <a:t>6.7.7.5 </a:t>
            </a:r>
            <a:r>
              <a:rPr lang="en-US" i="1" dirty="0"/>
              <a:t>and select </a:t>
            </a:r>
            <a:r>
              <a:rPr lang="en-US" i="1" dirty="0" smtClean="0"/>
              <a:t>Formal or Non-formal</a:t>
            </a:r>
            <a:endParaRPr lang="en-US" i="1" dirty="0"/>
          </a:p>
          <a:p>
            <a:pPr marL="401638" indent="-173038">
              <a:buSzPct val="100000"/>
              <a:buFont typeface="Arial" panose="020B0604020202020204" pitchFamily="34" charset="0"/>
              <a:buChar char="•"/>
            </a:pPr>
            <a:r>
              <a:rPr lang="en-US" i="1" dirty="0"/>
              <a:t>For Cognitivist </a:t>
            </a:r>
            <a:r>
              <a:rPr lang="en-US" i="1" dirty="0" smtClean="0"/>
              <a:t>tactics, </a:t>
            </a:r>
            <a:r>
              <a:rPr lang="en-US" i="1" dirty="0">
                <a:hlinkClick r:id="rId4" action="ppaction://hlinksldjump"/>
              </a:rPr>
              <a:t>go to </a:t>
            </a:r>
            <a:r>
              <a:rPr lang="en-US" i="1" dirty="0" smtClean="0">
                <a:hlinkClick r:id="rId4" action="ppaction://hlinksldjump"/>
              </a:rPr>
              <a:t>6.7.7.5 </a:t>
            </a:r>
            <a:r>
              <a:rPr lang="en-US" i="1" dirty="0"/>
              <a:t>and select Formal or Non-formal</a:t>
            </a:r>
          </a:p>
          <a:p>
            <a:pPr marL="401638" indent="-173038">
              <a:buSzPct val="100000"/>
              <a:buFont typeface="Arial" panose="020B0604020202020204" pitchFamily="34" charset="0"/>
              <a:buChar char="•"/>
            </a:pPr>
            <a:r>
              <a:rPr lang="en-US" i="1" dirty="0" smtClean="0"/>
              <a:t>For </a:t>
            </a:r>
            <a:r>
              <a:rPr lang="en-US" i="1" dirty="0"/>
              <a:t>Constructivist </a:t>
            </a:r>
            <a:r>
              <a:rPr lang="en-US" i="1" dirty="0" smtClean="0"/>
              <a:t>tactics, </a:t>
            </a:r>
            <a:r>
              <a:rPr lang="en-US" i="1" dirty="0">
                <a:hlinkClick r:id="rId4" action="ppaction://hlinksldjump"/>
              </a:rPr>
              <a:t>go to </a:t>
            </a:r>
            <a:r>
              <a:rPr lang="en-US" i="1" dirty="0" smtClean="0">
                <a:hlinkClick r:id="rId4" action="ppaction://hlinksldjump"/>
              </a:rPr>
              <a:t>6.7.7.5 </a:t>
            </a:r>
            <a:r>
              <a:rPr lang="en-US" i="1" dirty="0"/>
              <a:t>and select </a:t>
            </a:r>
            <a:r>
              <a:rPr lang="en-US" i="1" dirty="0" smtClean="0"/>
              <a:t>Informal Autonomous or Informal Directed</a:t>
            </a:r>
            <a:endParaRPr lang="en-US" i="1" dirty="0"/>
          </a:p>
          <a:p>
            <a:pPr marL="512763" indent="-512763">
              <a:tabLst>
                <a:tab pos="685800" algn="l"/>
              </a:tabLst>
            </a:pPr>
            <a:r>
              <a:rPr lang="en-US" dirty="0" smtClean="0">
                <a:hlinkClick r:id="rId4" action="ppaction://hlinksldjump"/>
              </a:rPr>
              <a:t>6.7.7.5.		Determine appropriate learning approach</a:t>
            </a:r>
            <a:endParaRPr lang="en-US" dirty="0" smtClean="0"/>
          </a:p>
          <a:p>
            <a:pPr marL="512763" indent="-512763">
              <a:tabLst>
                <a:tab pos="685800" algn="l"/>
              </a:tabLst>
            </a:pPr>
            <a:r>
              <a:rPr lang="en-US" dirty="0" smtClean="0">
                <a:hlinkClick r:id="rId5" action="ppaction://hlinksldjump"/>
              </a:rPr>
              <a:t>6.7.7.6.		Determine instructional </a:t>
            </a:r>
            <a:r>
              <a:rPr lang="en-US" dirty="0" err="1" smtClean="0">
                <a:hlinkClick r:id="rId5" action="ppaction://hlinksldjump"/>
              </a:rPr>
              <a:t>microstrategy</a:t>
            </a:r>
            <a:endParaRPr lang="en-US" i="1" dirty="0" smtClean="0"/>
          </a:p>
          <a:p>
            <a:pPr marL="512763" indent="-512763"/>
            <a:r>
              <a:rPr lang="en-US" i="1" dirty="0" smtClean="0">
                <a:hlinkClick r:id="rId6" action="ppaction://hlinksldjump"/>
              </a:rPr>
              <a:t>Go </a:t>
            </a:r>
            <a:r>
              <a:rPr lang="en-US" i="1" dirty="0">
                <a:hlinkClick r:id="rId6" action="ppaction://hlinksldjump"/>
              </a:rPr>
              <a:t>to </a:t>
            </a:r>
            <a:r>
              <a:rPr lang="en-US" i="1" dirty="0" smtClean="0">
                <a:hlinkClick r:id="rId6" action="ppaction://hlinksldjump"/>
              </a:rPr>
              <a:t>6.7.8</a:t>
            </a:r>
            <a:endParaRPr lang="en-US" i="1" dirty="0"/>
          </a:p>
        </p:txBody>
      </p:sp>
      <p:sp>
        <p:nvSpPr>
          <p:cNvPr id="15" name="TextBox 14">
            <a:hlinkClick r:id="rId7"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8"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ADL</a:t>
            </a:r>
            <a:endParaRPr lang="en-US" sz="1000" dirty="0">
              <a:latin typeface="Arial" panose="020B0604020202020204" pitchFamily="34" charset="0"/>
              <a:cs typeface="Arial" panose="020B0604020202020204" pitchFamily="34" charset="0"/>
            </a:endParaRPr>
          </a:p>
        </p:txBody>
      </p:sp>
      <p:sp>
        <p:nvSpPr>
          <p:cNvPr id="11" name="TextBox 10">
            <a:hlinkClick r:id="rId9"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9"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10"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388474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6.7.8. Plan </a:t>
            </a:r>
            <a:r>
              <a:rPr lang="en-US" dirty="0" err="1" smtClean="0"/>
              <a:t>preinstructional</a:t>
            </a:r>
            <a:r>
              <a:rPr lang="en-US" dirty="0" smtClean="0"/>
              <a:t> components</a:t>
            </a:r>
            <a:endParaRPr lang="en-US" dirty="0"/>
          </a:p>
        </p:txBody>
      </p:sp>
      <p:sp>
        <p:nvSpPr>
          <p:cNvPr id="3" name="Content Placeholder 2"/>
          <p:cNvSpPr>
            <a:spLocks noGrp="1"/>
          </p:cNvSpPr>
          <p:nvPr>
            <p:ph sz="quarter" idx="1"/>
          </p:nvPr>
        </p:nvSpPr>
        <p:spPr/>
        <p:txBody>
          <a:bodyPr>
            <a:normAutofit/>
          </a:bodyPr>
          <a:lstStyle/>
          <a:p>
            <a:pPr marL="630238" indent="-630238"/>
            <a:r>
              <a:rPr lang="en-US" dirty="0" smtClean="0"/>
              <a:t>6.7.8.1.	Determine type of each objective</a:t>
            </a:r>
          </a:p>
          <a:p>
            <a:pPr marL="630238" indent="-630238"/>
            <a:r>
              <a:rPr lang="en-US" dirty="0" smtClean="0"/>
              <a:t>6.7.8.2.	Verbal Information?</a:t>
            </a:r>
            <a:br>
              <a:rPr lang="en-US" dirty="0" smtClean="0"/>
            </a:br>
            <a:r>
              <a:rPr lang="en-US" i="1" dirty="0" smtClean="0"/>
              <a:t>If yes, go to 6.7.8.3</a:t>
            </a:r>
            <a:br>
              <a:rPr lang="en-US" i="1" dirty="0" smtClean="0"/>
            </a:br>
            <a:r>
              <a:rPr lang="en-US" i="1" dirty="0" smtClean="0"/>
              <a:t>If no, go to 6.7.8.4</a:t>
            </a:r>
          </a:p>
          <a:p>
            <a:pPr marL="630238" indent="-630238"/>
            <a:r>
              <a:rPr lang="en-US" dirty="0" smtClean="0"/>
              <a:t>6.7.8.3.	Inform learner of objectives</a:t>
            </a:r>
          </a:p>
          <a:p>
            <a:pPr marL="630238" indent="-630238"/>
            <a:r>
              <a:rPr lang="en-US" i="1" dirty="0" smtClean="0">
                <a:hlinkClick r:id="rId3" action="ppaction://hlinksldjump"/>
              </a:rPr>
              <a:t>Go to 6.7.9</a:t>
            </a:r>
            <a:endParaRPr lang="en-US" i="1" dirty="0" smtClean="0"/>
          </a:p>
          <a:p>
            <a:pPr marL="630238" indent="-630238"/>
            <a:r>
              <a:rPr lang="en-US" dirty="0" smtClean="0"/>
              <a:t>6.7.8.4.	Intellectual Skills?</a:t>
            </a:r>
            <a:br>
              <a:rPr lang="en-US" dirty="0" smtClean="0"/>
            </a:br>
            <a:r>
              <a:rPr lang="en-US" i="1" dirty="0" smtClean="0"/>
              <a:t>If yes, go to 6.7.8.5</a:t>
            </a:r>
            <a:br>
              <a:rPr lang="en-US" i="1" dirty="0" smtClean="0"/>
            </a:br>
            <a:r>
              <a:rPr lang="en-US" i="1" dirty="0" smtClean="0"/>
              <a:t>If no, go to 6.7.8.8</a:t>
            </a:r>
          </a:p>
          <a:p>
            <a:pPr marL="630238" indent="-630238"/>
            <a:r>
              <a:rPr lang="en-US" dirty="0" smtClean="0"/>
              <a:t>6.7.8.5.	Inform learner of objectives</a:t>
            </a:r>
          </a:p>
          <a:p>
            <a:pPr marL="630238" indent="-630238"/>
            <a:r>
              <a:rPr lang="en-US" dirty="0" smtClean="0"/>
              <a:t>6.7.8.6.	Promote recall of prerequisites</a:t>
            </a:r>
          </a:p>
          <a:p>
            <a:pPr marL="630238" indent="-630238"/>
            <a:r>
              <a:rPr lang="en-US" dirty="0" smtClean="0"/>
              <a:t>6.7.8.7.	Link new content to existing knowledge/skills</a:t>
            </a:r>
          </a:p>
          <a:p>
            <a:pPr marL="630238" indent="-630238"/>
            <a:r>
              <a:rPr lang="en-US" i="1" dirty="0" smtClean="0">
                <a:hlinkClick r:id="rId3" action="ppaction://hlinksldjump"/>
              </a:rPr>
              <a:t>Go to 6.7.9</a:t>
            </a:r>
            <a:endParaRPr lang="en-US" i="1" dirty="0" smtClean="0"/>
          </a:p>
          <a:p>
            <a:pPr marL="630238" indent="-630238"/>
            <a:r>
              <a:rPr lang="en-US" dirty="0" smtClean="0"/>
              <a:t>6.7.8.8.	Attitudes?</a:t>
            </a:r>
            <a:br>
              <a:rPr lang="en-US" dirty="0" smtClean="0"/>
            </a:br>
            <a:r>
              <a:rPr lang="en-US" i="1" dirty="0" smtClean="0"/>
              <a:t>If yes, go to 6.7.8.9</a:t>
            </a:r>
            <a:br>
              <a:rPr lang="en-US" i="1" dirty="0" smtClean="0"/>
            </a:br>
            <a:r>
              <a:rPr lang="en-US" i="1" dirty="0" smtClean="0"/>
              <a:t>If no, go to 6.7.8.13</a:t>
            </a:r>
          </a:p>
          <a:p>
            <a:pPr marL="630238" indent="-630238"/>
            <a:r>
              <a:rPr lang="en-US" dirty="0" smtClean="0"/>
              <a:t>6.7.8.9.	Inform learner of objectives</a:t>
            </a:r>
          </a:p>
          <a:p>
            <a:pPr marL="630238" indent="-630238"/>
            <a:r>
              <a:rPr lang="en-US" i="1" dirty="0" smtClean="0"/>
              <a:t>Start </a:t>
            </a:r>
            <a:r>
              <a:rPr lang="en-US" b="1" i="1" dirty="0" smtClean="0"/>
              <a:t>Apply if consistent with chosen </a:t>
            </a:r>
            <a:r>
              <a:rPr lang="en-US" b="1" i="1" dirty="0" err="1" smtClean="0"/>
              <a:t>microstrategy</a:t>
            </a:r>
            <a:endParaRPr lang="en-US" b="1" i="1" dirty="0" smtClean="0"/>
          </a:p>
          <a:p>
            <a:pPr marL="630238" indent="-630238"/>
            <a:r>
              <a:rPr lang="en-US" dirty="0" smtClean="0"/>
              <a:t>6.7.8.10.	Illustrate benefits and problems (consequences) of a particular attitude</a:t>
            </a:r>
          </a:p>
        </p:txBody>
      </p:sp>
      <p:sp>
        <p:nvSpPr>
          <p:cNvPr id="18" name="Text Placeholder 17"/>
          <p:cNvSpPr>
            <a:spLocks noGrp="1"/>
          </p:cNvSpPr>
          <p:nvPr>
            <p:ph type="body" sz="quarter" idx="14"/>
          </p:nvPr>
        </p:nvSpPr>
        <p:spPr/>
        <p:txBody>
          <a:bodyPr/>
          <a:lstStyle/>
          <a:p>
            <a:pPr marL="685800" indent="-685800"/>
            <a:r>
              <a:rPr lang="en-US" dirty="0" smtClean="0"/>
              <a:t>6.7.8.11.</a:t>
            </a:r>
            <a:r>
              <a:rPr lang="en-US" dirty="0"/>
              <a:t>	Evoke empathy for character in illustration</a:t>
            </a:r>
          </a:p>
          <a:p>
            <a:pPr marL="685800" indent="-685800"/>
            <a:r>
              <a:rPr lang="en-US" dirty="0" smtClean="0"/>
              <a:t>6.7.8.12.</a:t>
            </a:r>
            <a:r>
              <a:rPr lang="en-US" dirty="0"/>
              <a:t>	Provide for reflection or discussion of similar situations or people in their lives</a:t>
            </a:r>
          </a:p>
          <a:p>
            <a:pPr marL="685800" indent="-685800"/>
            <a:r>
              <a:rPr lang="en-US" i="1" dirty="0" smtClean="0">
                <a:hlinkClick r:id="rId3" action="ppaction://hlinksldjump"/>
              </a:rPr>
              <a:t>Go to 6.7.9</a:t>
            </a:r>
            <a:endParaRPr lang="en-US" i="1" dirty="0" smtClean="0"/>
          </a:p>
          <a:p>
            <a:pPr marL="685800" indent="-685800"/>
            <a:r>
              <a:rPr lang="en-US" i="1" dirty="0" smtClean="0"/>
              <a:t>End </a:t>
            </a:r>
            <a:r>
              <a:rPr lang="en-US" b="1" i="1" dirty="0" smtClean="0"/>
              <a:t>Apply if consistent with chosen </a:t>
            </a:r>
            <a:r>
              <a:rPr lang="en-US" b="1" i="1" dirty="0" err="1" smtClean="0"/>
              <a:t>microstrategy</a:t>
            </a:r>
            <a:endParaRPr lang="en-US" b="1" i="1" dirty="0" smtClean="0"/>
          </a:p>
          <a:p>
            <a:pPr marL="685800" indent="-685800"/>
            <a:r>
              <a:rPr lang="en-US" dirty="0" smtClean="0"/>
              <a:t>6.7.8.13.	Psychomotor?</a:t>
            </a:r>
            <a:br>
              <a:rPr lang="en-US" dirty="0" smtClean="0"/>
            </a:br>
            <a:r>
              <a:rPr lang="en-US" i="1" dirty="0" smtClean="0"/>
              <a:t>If yes, go to 6.7.8.14</a:t>
            </a:r>
            <a:endParaRPr lang="en-US" i="1" dirty="0"/>
          </a:p>
          <a:p>
            <a:pPr marL="685800" indent="-685800"/>
            <a:r>
              <a:rPr lang="en-US" dirty="0" smtClean="0"/>
              <a:t>6.7.8.14.	Illustrate skill to be performed and recall of prerequisites (oral description of plan)</a:t>
            </a:r>
          </a:p>
          <a:p>
            <a:pPr marL="685800" indent="-685800"/>
            <a:r>
              <a:rPr lang="en-US" dirty="0" smtClean="0"/>
              <a:t>6.7.8.15.	Provide information on benefits</a:t>
            </a:r>
          </a:p>
          <a:p>
            <a:pPr marL="685800" indent="-685800"/>
            <a:r>
              <a:rPr lang="en-US" i="1" dirty="0" smtClean="0">
                <a:hlinkClick r:id="rId3" action="ppaction://hlinksldjump"/>
              </a:rPr>
              <a:t>Go to 6.7.9</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324681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6.7.9a. Plan content </a:t>
            </a:r>
            <a:r>
              <a:rPr lang="en-US" dirty="0"/>
              <a:t>p</a:t>
            </a:r>
            <a:r>
              <a:rPr lang="en-US" dirty="0" smtClean="0"/>
              <a:t>resentation and learner </a:t>
            </a:r>
            <a:r>
              <a:rPr lang="en-US" dirty="0"/>
              <a:t>g</a:t>
            </a:r>
            <a:r>
              <a:rPr lang="en-US" dirty="0" smtClean="0"/>
              <a:t>uidance components (1 of 2)</a:t>
            </a:r>
            <a:endParaRPr lang="en-US" dirty="0"/>
          </a:p>
        </p:txBody>
      </p:sp>
      <p:sp>
        <p:nvSpPr>
          <p:cNvPr id="3" name="Content Placeholder 2"/>
          <p:cNvSpPr>
            <a:spLocks noGrp="1"/>
          </p:cNvSpPr>
          <p:nvPr>
            <p:ph sz="quarter" idx="1"/>
          </p:nvPr>
        </p:nvSpPr>
        <p:spPr>
          <a:xfrm>
            <a:off x="495300" y="1371600"/>
            <a:ext cx="4152900" cy="4800600"/>
          </a:xfrm>
        </p:spPr>
        <p:txBody>
          <a:bodyPr>
            <a:normAutofit/>
          </a:bodyPr>
          <a:lstStyle/>
          <a:p>
            <a:pPr marL="576263" indent="-576263"/>
            <a:r>
              <a:rPr lang="en-US" dirty="0" smtClean="0"/>
              <a:t>6.7.9.1. </a:t>
            </a:r>
            <a:r>
              <a:rPr lang="en-US" dirty="0"/>
              <a:t>Determine type of each </a:t>
            </a:r>
            <a:r>
              <a:rPr lang="en-US" dirty="0" smtClean="0"/>
              <a:t>objective</a:t>
            </a:r>
            <a:endParaRPr lang="en-US" dirty="0"/>
          </a:p>
          <a:p>
            <a:pPr marL="576263" indent="-576263"/>
            <a:r>
              <a:rPr lang="en-US" dirty="0" smtClean="0"/>
              <a:t>6.7.9.2.</a:t>
            </a:r>
            <a:r>
              <a:rPr lang="en-US" dirty="0"/>
              <a:t>	Verbal Information?</a:t>
            </a:r>
            <a:br>
              <a:rPr lang="en-US" dirty="0"/>
            </a:br>
            <a:r>
              <a:rPr lang="en-US" i="1" dirty="0"/>
              <a:t>If yes, go to </a:t>
            </a:r>
            <a:r>
              <a:rPr lang="en-US" i="1" dirty="0" smtClean="0"/>
              <a:t>6.7.9.3</a:t>
            </a:r>
            <a:r>
              <a:rPr lang="en-US" i="1" dirty="0"/>
              <a:t/>
            </a:r>
            <a:br>
              <a:rPr lang="en-US" i="1" dirty="0"/>
            </a:br>
            <a:r>
              <a:rPr lang="en-US" i="1" dirty="0"/>
              <a:t>If no, go to </a:t>
            </a:r>
            <a:r>
              <a:rPr lang="en-US" i="1" dirty="0" smtClean="0"/>
              <a:t>6.7.9.9</a:t>
            </a:r>
            <a:endParaRPr lang="en-US" i="1" dirty="0"/>
          </a:p>
          <a:p>
            <a:pPr marL="576263" indent="-576263"/>
            <a:r>
              <a:rPr lang="en-US" dirty="0" smtClean="0"/>
              <a:t>6.7.9.3. </a:t>
            </a:r>
            <a:r>
              <a:rPr lang="en-US" dirty="0"/>
              <a:t>Link new information to existing </a:t>
            </a:r>
            <a:r>
              <a:rPr lang="en-US" dirty="0" smtClean="0"/>
              <a:t>knowledge/skills</a:t>
            </a:r>
          </a:p>
          <a:p>
            <a:pPr marL="576263" indent="-576263"/>
            <a:r>
              <a:rPr lang="en-US" i="1" dirty="0"/>
              <a:t>Start </a:t>
            </a:r>
            <a:r>
              <a:rPr lang="en-US" b="1" i="1" dirty="0"/>
              <a:t>Apply if consistent with chosen </a:t>
            </a:r>
            <a:r>
              <a:rPr lang="en-US" b="1" i="1" dirty="0" err="1"/>
              <a:t>microstrategy</a:t>
            </a:r>
            <a:endParaRPr lang="en-US" b="1" i="1" dirty="0"/>
          </a:p>
          <a:p>
            <a:pPr marL="576263" indent="-576263"/>
            <a:r>
              <a:rPr lang="en-US" dirty="0" smtClean="0"/>
              <a:t>6.7.9.4. </a:t>
            </a:r>
            <a:r>
              <a:rPr lang="en-US" dirty="0"/>
              <a:t>Place in close proximity to skills information supports</a:t>
            </a:r>
          </a:p>
          <a:p>
            <a:pPr marL="576263" indent="-576263"/>
            <a:r>
              <a:rPr lang="en-US" dirty="0" smtClean="0"/>
              <a:t>6.7.9.5. </a:t>
            </a:r>
            <a:r>
              <a:rPr lang="en-US" dirty="0"/>
              <a:t>Create or illuminate organizational structure, e.g., sub-set groups, location, order</a:t>
            </a:r>
          </a:p>
          <a:p>
            <a:pPr marL="576263" indent="-576263"/>
            <a:r>
              <a:rPr lang="en-US" dirty="0" smtClean="0"/>
              <a:t>6.7.9.6. </a:t>
            </a:r>
            <a:r>
              <a:rPr lang="en-US" dirty="0"/>
              <a:t>Point out distinguishing characteristics (physical, uses, qualities, etc.)</a:t>
            </a:r>
          </a:p>
          <a:p>
            <a:pPr marL="576263" indent="-576263"/>
            <a:r>
              <a:rPr lang="en-US" dirty="0" smtClean="0"/>
              <a:t>6.7.9.7. </a:t>
            </a:r>
            <a:r>
              <a:rPr lang="en-US" dirty="0"/>
              <a:t>Introduce logically related </a:t>
            </a:r>
            <a:r>
              <a:rPr lang="en-US" dirty="0" smtClean="0"/>
              <a:t>mnemonics</a:t>
            </a:r>
          </a:p>
          <a:p>
            <a:pPr marL="576263" indent="-576263"/>
            <a:r>
              <a:rPr lang="en-US" i="1" dirty="0"/>
              <a:t>End </a:t>
            </a:r>
            <a:r>
              <a:rPr lang="en-US" b="1" i="1" dirty="0"/>
              <a:t>Apply if consistent with chosen </a:t>
            </a:r>
            <a:r>
              <a:rPr lang="en-US" b="1" i="1" dirty="0" err="1"/>
              <a:t>microstrategy</a:t>
            </a:r>
            <a:endParaRPr lang="en-US" b="1" i="1" dirty="0"/>
          </a:p>
          <a:p>
            <a:pPr marL="576263" indent="-576263"/>
            <a:r>
              <a:rPr lang="en-US" dirty="0" smtClean="0"/>
              <a:t>6.7.9.8. </a:t>
            </a:r>
            <a:r>
              <a:rPr lang="en-US" dirty="0"/>
              <a:t>Provide memory aids, e.g., outlines or </a:t>
            </a:r>
            <a:r>
              <a:rPr lang="en-US" dirty="0" smtClean="0"/>
              <a:t>tables</a:t>
            </a:r>
          </a:p>
          <a:p>
            <a:pPr marL="576263" indent="-576263"/>
            <a:r>
              <a:rPr lang="en-US" i="1" dirty="0" smtClean="0">
                <a:hlinkClick r:id="rId3" action="ppaction://hlinksldjump"/>
              </a:rPr>
              <a:t>Go </a:t>
            </a:r>
            <a:r>
              <a:rPr lang="en-US" i="1" dirty="0">
                <a:hlinkClick r:id="rId3" action="ppaction://hlinksldjump"/>
              </a:rPr>
              <a:t>to </a:t>
            </a:r>
            <a:r>
              <a:rPr lang="en-US" i="1" dirty="0" smtClean="0">
                <a:hlinkClick r:id="rId3" action="ppaction://hlinksldjump"/>
              </a:rPr>
              <a:t>6.7.10</a:t>
            </a:r>
            <a:endParaRPr lang="en-US" i="1" dirty="0"/>
          </a:p>
          <a:p>
            <a:pPr marL="576263" indent="-576263"/>
            <a:r>
              <a:rPr lang="en-US" dirty="0" smtClean="0"/>
              <a:t>6.7.9.9.</a:t>
            </a:r>
            <a:r>
              <a:rPr lang="en-US" dirty="0"/>
              <a:t>	Intellectual Skills?</a:t>
            </a:r>
            <a:br>
              <a:rPr lang="en-US" dirty="0"/>
            </a:br>
            <a:r>
              <a:rPr lang="en-US" i="1" dirty="0"/>
              <a:t>If yes, go to </a:t>
            </a:r>
            <a:r>
              <a:rPr lang="en-US" i="1" dirty="0" smtClean="0"/>
              <a:t>6.7.9.10</a:t>
            </a:r>
            <a:r>
              <a:rPr lang="en-US" i="1" dirty="0"/>
              <a:t/>
            </a:r>
            <a:br>
              <a:rPr lang="en-US" i="1" dirty="0"/>
            </a:br>
            <a:r>
              <a:rPr lang="en-US" i="1" dirty="0"/>
              <a:t>If no, go to </a:t>
            </a:r>
            <a:r>
              <a:rPr lang="en-US" i="1" dirty="0" smtClean="0"/>
              <a:t>6.7.9.17</a:t>
            </a:r>
            <a:endParaRPr lang="en-US" i="1" dirty="0"/>
          </a:p>
          <a:p>
            <a:pPr marL="576263" indent="-576263"/>
            <a:r>
              <a:rPr lang="en-US" dirty="0" smtClean="0"/>
              <a:t>6.7.9.10. </a:t>
            </a:r>
            <a:r>
              <a:rPr lang="en-US" dirty="0"/>
              <a:t>Sequence based on hierarchy among </a:t>
            </a:r>
            <a:r>
              <a:rPr lang="en-US" dirty="0" smtClean="0"/>
              <a:t>skills</a:t>
            </a:r>
            <a:endParaRPr lang="en-US" dirty="0"/>
          </a:p>
          <a:p>
            <a:endParaRPr lang="en-US" b="1" i="1" dirty="0"/>
          </a:p>
          <a:p>
            <a:endParaRPr lang="en-US" dirty="0"/>
          </a:p>
          <a:p>
            <a:endParaRPr lang="en-US" dirty="0"/>
          </a:p>
          <a:p>
            <a:endParaRPr lang="en-US" dirty="0"/>
          </a:p>
        </p:txBody>
      </p:sp>
      <p:sp>
        <p:nvSpPr>
          <p:cNvPr id="18" name="Text Placeholder 17"/>
          <p:cNvSpPr>
            <a:spLocks noGrp="1"/>
          </p:cNvSpPr>
          <p:nvPr>
            <p:ph type="body" sz="quarter" idx="14"/>
          </p:nvPr>
        </p:nvSpPr>
        <p:spPr>
          <a:xfrm>
            <a:off x="4724399" y="1371600"/>
            <a:ext cx="4267199" cy="4953000"/>
          </a:xfrm>
        </p:spPr>
        <p:txBody>
          <a:bodyPr>
            <a:normAutofit/>
          </a:bodyPr>
          <a:lstStyle/>
          <a:p>
            <a:pPr marL="576263" indent="-576263"/>
            <a:r>
              <a:rPr lang="en-US" i="1" dirty="0" smtClean="0"/>
              <a:t>Start </a:t>
            </a:r>
            <a:r>
              <a:rPr lang="en-US" b="1" i="1" dirty="0"/>
              <a:t>Apply if consistent with chosen </a:t>
            </a:r>
            <a:r>
              <a:rPr lang="en-US" b="1" i="1" dirty="0" err="1"/>
              <a:t>microstrategy</a:t>
            </a:r>
            <a:endParaRPr lang="en-US" b="1" i="1" dirty="0"/>
          </a:p>
          <a:p>
            <a:pPr marL="685800" indent="-685800"/>
            <a:r>
              <a:rPr lang="en-US" dirty="0" smtClean="0"/>
              <a:t>6.7.9.11. </a:t>
            </a:r>
            <a:r>
              <a:rPr lang="en-US" dirty="0"/>
              <a:t>Disclose distinguishing characteristics of concepts (physical, purpose, qualities, etc.)</a:t>
            </a:r>
          </a:p>
          <a:p>
            <a:pPr marL="685800" indent="-685800"/>
            <a:r>
              <a:rPr lang="en-US" dirty="0" smtClean="0"/>
              <a:t>6.7.9.12. </a:t>
            </a:r>
            <a:r>
              <a:rPr lang="en-US" dirty="0"/>
              <a:t>Point out common errors in classifying</a:t>
            </a:r>
          </a:p>
          <a:p>
            <a:pPr marL="685800" indent="-685800"/>
            <a:r>
              <a:rPr lang="en-US" dirty="0" smtClean="0"/>
              <a:t>6.7.9.13. </a:t>
            </a:r>
            <a:r>
              <a:rPr lang="en-US" dirty="0"/>
              <a:t>Illustrate organizing structures (outlines, headings graphics, job aids, etc.)</a:t>
            </a:r>
          </a:p>
          <a:p>
            <a:pPr marL="685800" indent="-685800"/>
            <a:r>
              <a:rPr lang="en-US" dirty="0" smtClean="0"/>
              <a:t>6.7.9.14.</a:t>
            </a:r>
            <a:r>
              <a:rPr lang="en-US" dirty="0"/>
              <a:t>	Point out common errors in classifying</a:t>
            </a:r>
          </a:p>
          <a:p>
            <a:pPr marL="685800" indent="-685800"/>
            <a:r>
              <a:rPr lang="en-US" dirty="0" smtClean="0"/>
              <a:t>6.7.9.15.</a:t>
            </a:r>
            <a:r>
              <a:rPr lang="en-US" dirty="0"/>
              <a:t>	Provide examples and </a:t>
            </a:r>
            <a:r>
              <a:rPr lang="en-US" dirty="0" smtClean="0"/>
              <a:t>non-examples</a:t>
            </a:r>
          </a:p>
          <a:p>
            <a:pPr marL="685800" indent="-685800"/>
            <a:r>
              <a:rPr lang="en-US" i="1" dirty="0"/>
              <a:t>End </a:t>
            </a:r>
            <a:r>
              <a:rPr lang="en-US" b="1" i="1" dirty="0"/>
              <a:t>Apply if consistent with chosen </a:t>
            </a:r>
            <a:r>
              <a:rPr lang="en-US" b="1" i="1" dirty="0" err="1" smtClean="0"/>
              <a:t>microstrategy</a:t>
            </a:r>
            <a:endParaRPr lang="en-US" b="1" i="1" dirty="0"/>
          </a:p>
          <a:p>
            <a:pPr marL="685800" indent="-685800"/>
            <a:r>
              <a:rPr lang="en-US" i="1" dirty="0" smtClean="0">
                <a:hlinkClick r:id="" action="ppaction://hlinkshowjump?jump=nextslide"/>
              </a:rPr>
              <a:t>Go to 6.7.9.b.</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37200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and Purpose of the Reference Model </a:t>
            </a:r>
            <a:br>
              <a:rPr lang="en-US" dirty="0" smtClean="0"/>
            </a:br>
            <a:r>
              <a:rPr lang="en-US" dirty="0" smtClean="0"/>
              <a:t>(6 of 6)</a:t>
            </a:r>
            <a:endParaRPr lang="en-US" dirty="0"/>
          </a:p>
        </p:txBody>
      </p:sp>
      <p:sp>
        <p:nvSpPr>
          <p:cNvPr id="3" name="Content Placeholder 2"/>
          <p:cNvSpPr>
            <a:spLocks noGrp="1"/>
          </p:cNvSpPr>
          <p:nvPr>
            <p:ph sz="quarter" idx="1"/>
          </p:nvPr>
        </p:nvSpPr>
        <p:spPr/>
        <p:txBody>
          <a:bodyPr/>
          <a:lstStyle/>
          <a:p>
            <a:pPr marL="0" indent="0">
              <a:buNone/>
            </a:pPr>
            <a:r>
              <a:rPr lang="en-US" b="1" dirty="0" smtClean="0"/>
              <a:t>Using the Reference Model</a:t>
            </a:r>
          </a:p>
          <a:p>
            <a:pPr marL="0" indent="0">
              <a:buNone/>
            </a:pPr>
            <a:r>
              <a:rPr lang="en-US" dirty="0" smtClean="0"/>
              <a:t>The </a:t>
            </a:r>
            <a:r>
              <a:rPr lang="en-US" dirty="0" err="1" smtClean="0"/>
              <a:t>MoTIF</a:t>
            </a:r>
            <a:r>
              <a:rPr lang="en-US" dirty="0" smtClean="0"/>
              <a:t> team invites you to modify this PowerPoint application for your own design and production requirements. We would love to hear from you about your changes, how well it has been working for you, etc. If your changes have universal applicability beyond the particulars of your design and production environment, we will consider putting them into the master file (with attribution). Please send your changes, comments, etc. to us at </a:t>
            </a:r>
            <a:r>
              <a:rPr lang="en-US" dirty="0" smtClean="0">
                <a:hlinkClick r:id="rId3"/>
              </a:rPr>
              <a:t>peter.berking.ctr@adlnet.gov</a:t>
            </a:r>
            <a:r>
              <a:rPr lang="en-US" dirty="0" smtClean="0"/>
              <a:t>.</a:t>
            </a:r>
            <a:endParaRPr lang="en-US" dirty="0"/>
          </a:p>
        </p:txBody>
      </p:sp>
      <p:sp>
        <p:nvSpPr>
          <p:cNvPr id="10" name="TextBox 9">
            <a:hlinkClick r:id="" action="ppaction://hlinkshowjump?jump=previousslide"/>
          </p:cNvPr>
          <p:cNvSpPr txBox="1"/>
          <p:nvPr/>
        </p:nvSpPr>
        <p:spPr>
          <a:xfrm>
            <a:off x="1413456" y="6400800"/>
            <a:ext cx="1981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Back to </a:t>
            </a:r>
            <a:r>
              <a:rPr lang="en-US" b="1"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About</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5" action="ppaction://hlinksldjump"/>
          </p:cNvPr>
          <p:cNvSpPr txBox="1"/>
          <p:nvPr/>
        </p:nvSpPr>
        <p:spPr>
          <a:xfrm>
            <a:off x="152400" y="6400800"/>
            <a:ext cx="1295400" cy="369332"/>
          </a:xfrm>
          <a:prstGeom prst="rect">
            <a:avLst/>
          </a:prstGeom>
          <a:noFill/>
        </p:spPr>
        <p:txBody>
          <a:bodyPr wrap="square" rtlCol="0">
            <a:spAutoFit/>
          </a:bodyPr>
          <a:lstStyle/>
          <a:p>
            <a:r>
              <a:rPr lang="en-US" b="1"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Welcome</a:t>
            </a:r>
            <a:endParaRPr lang="en-US" b="1" u="sng" dirty="0">
              <a:solidFill>
                <a:schemeClr val="accent2">
                  <a:lumMod val="50000"/>
                </a:schemeClr>
              </a:solidFill>
              <a:latin typeface="Arial" panose="020B0604020202020204" pitchFamily="34" charset="0"/>
              <a:cs typeface="Arial" panose="020B0604020202020204" pitchFamily="34" charset="0"/>
            </a:endParaRPr>
          </a:p>
        </p:txBody>
      </p:sp>
      <p:sp>
        <p:nvSpPr>
          <p:cNvPr id="13" name="TextBox 12">
            <a:hlinkClick r:id="" action="ppaction://hlinkshowjump?jump=nextslide"/>
          </p:cNvPr>
          <p:cNvSpPr txBox="1"/>
          <p:nvPr/>
        </p:nvSpPr>
        <p:spPr>
          <a:xfrm>
            <a:off x="8255120" y="6400800"/>
            <a:ext cx="736479"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nextslide"/>
              </a:rPr>
              <a:t>Next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 action="ppaction://hlinkshowjump?jump=lastslideviewed"/>
          </p:cNvPr>
          <p:cNvSpPr txBox="1"/>
          <p:nvPr/>
        </p:nvSpPr>
        <p:spPr>
          <a:xfrm>
            <a:off x="52578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5" name="TextBox 14">
            <a:hlinkClick r:id="" action="ppaction://hlinkshowjump?jump=nextslide"/>
          </p:cNvPr>
          <p:cNvSpPr txBox="1"/>
          <p:nvPr/>
        </p:nvSpPr>
        <p:spPr>
          <a:xfrm>
            <a:off x="6944040" y="6400800"/>
            <a:ext cx="113316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previousslide"/>
              </a:rPr>
              <a:t>Previous</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46889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6.7.9b. Plan content </a:t>
            </a:r>
            <a:r>
              <a:rPr lang="en-US" dirty="0"/>
              <a:t>p</a:t>
            </a:r>
            <a:r>
              <a:rPr lang="en-US" dirty="0" smtClean="0"/>
              <a:t>resentation and learner </a:t>
            </a:r>
            <a:r>
              <a:rPr lang="en-US" dirty="0"/>
              <a:t>g</a:t>
            </a:r>
            <a:r>
              <a:rPr lang="en-US" dirty="0" smtClean="0"/>
              <a:t>uidance components (2 of 2)</a:t>
            </a:r>
            <a:endParaRPr lang="en-US" dirty="0"/>
          </a:p>
        </p:txBody>
      </p:sp>
      <p:sp>
        <p:nvSpPr>
          <p:cNvPr id="3" name="Content Placeholder 2"/>
          <p:cNvSpPr>
            <a:spLocks noGrp="1"/>
          </p:cNvSpPr>
          <p:nvPr>
            <p:ph sz="quarter" idx="1"/>
          </p:nvPr>
        </p:nvSpPr>
        <p:spPr>
          <a:xfrm>
            <a:off x="495300" y="1371600"/>
            <a:ext cx="4152900" cy="4800600"/>
          </a:xfrm>
        </p:spPr>
        <p:txBody>
          <a:bodyPr>
            <a:normAutofit/>
          </a:bodyPr>
          <a:lstStyle/>
          <a:p>
            <a:pPr marL="685800" indent="-685800"/>
            <a:r>
              <a:rPr lang="en-US" dirty="0" smtClean="0"/>
              <a:t>6.7.9.16.</a:t>
            </a:r>
            <a:r>
              <a:rPr lang="en-US" dirty="0"/>
              <a:t>	Create ways of organizing new into existing skills</a:t>
            </a:r>
          </a:p>
          <a:p>
            <a:pPr marL="685800" indent="-685800"/>
            <a:r>
              <a:rPr lang="en-US" i="1" dirty="0">
                <a:hlinkClick r:id="rId3" action="ppaction://hlinksldjump"/>
              </a:rPr>
              <a:t>Go to </a:t>
            </a:r>
            <a:r>
              <a:rPr lang="en-US" i="1" dirty="0" smtClean="0">
                <a:hlinkClick r:id="rId3" action="ppaction://hlinksldjump"/>
              </a:rPr>
              <a:t>6.7.10</a:t>
            </a:r>
            <a:endParaRPr lang="en-US" i="1" dirty="0"/>
          </a:p>
          <a:p>
            <a:pPr marL="685800" indent="-685800"/>
            <a:r>
              <a:rPr lang="en-US" dirty="0" smtClean="0"/>
              <a:t>6.7.9.17.</a:t>
            </a:r>
            <a:r>
              <a:rPr lang="en-US" dirty="0"/>
              <a:t>	Attitudes?</a:t>
            </a:r>
            <a:br>
              <a:rPr lang="en-US" dirty="0"/>
            </a:br>
            <a:r>
              <a:rPr lang="en-US" i="1" dirty="0"/>
              <a:t>If yes, go to </a:t>
            </a:r>
            <a:r>
              <a:rPr lang="en-US" i="1" dirty="0" smtClean="0"/>
              <a:t>6.7.9.18</a:t>
            </a:r>
            <a:r>
              <a:rPr lang="en-US" i="1" dirty="0"/>
              <a:t/>
            </a:r>
            <a:br>
              <a:rPr lang="en-US" i="1" dirty="0"/>
            </a:br>
            <a:r>
              <a:rPr lang="en-US" i="1" dirty="0"/>
              <a:t>If no, go to </a:t>
            </a:r>
            <a:r>
              <a:rPr lang="en-US" i="1" dirty="0" smtClean="0"/>
              <a:t>6.7.9.22</a:t>
            </a:r>
            <a:endParaRPr lang="en-US" i="1" dirty="0"/>
          </a:p>
          <a:p>
            <a:pPr marL="685800" indent="-685800"/>
            <a:r>
              <a:rPr lang="en-US" dirty="0" smtClean="0"/>
              <a:t>6.7.9.18.</a:t>
            </a:r>
            <a:r>
              <a:rPr lang="en-US" dirty="0"/>
              <a:t>	Provide respected human model to display the behaviors sought and to describe or show why they are important</a:t>
            </a:r>
          </a:p>
          <a:p>
            <a:pPr marL="685800" indent="-685800"/>
            <a:r>
              <a:rPr lang="en-US" i="1" dirty="0"/>
              <a:t>Start </a:t>
            </a:r>
            <a:r>
              <a:rPr lang="en-US" b="1" i="1" dirty="0"/>
              <a:t>Apply if consistent with chosen </a:t>
            </a:r>
            <a:r>
              <a:rPr lang="en-US" b="1" i="1" dirty="0" err="1"/>
              <a:t>microstrategy</a:t>
            </a:r>
            <a:endParaRPr lang="en-US" b="1" i="1" dirty="0"/>
          </a:p>
          <a:p>
            <a:pPr marL="685800" indent="-685800"/>
            <a:r>
              <a:rPr lang="en-US" dirty="0" smtClean="0"/>
              <a:t>6.7.9.19. </a:t>
            </a:r>
            <a:r>
              <a:rPr lang="en-US" dirty="0"/>
              <a:t>Illustrate model being rewarded for behaving in a certain way</a:t>
            </a:r>
          </a:p>
          <a:p>
            <a:pPr marL="685800" indent="-685800"/>
            <a:r>
              <a:rPr lang="en-US" dirty="0" smtClean="0"/>
              <a:t>6.7.9.20. </a:t>
            </a:r>
            <a:r>
              <a:rPr lang="en-US" dirty="0"/>
              <a:t>Illustrate model having feelings of satisfaction for having behaved in a certain way</a:t>
            </a:r>
          </a:p>
          <a:p>
            <a:pPr marL="685800" indent="-685800"/>
            <a:r>
              <a:rPr lang="en-US" dirty="0" smtClean="0"/>
              <a:t>6.7.9.21. </a:t>
            </a:r>
            <a:r>
              <a:rPr lang="en-US" dirty="0"/>
              <a:t>Illustrate undesirable consequences to model for behaving in alternative, less desirable </a:t>
            </a:r>
            <a:r>
              <a:rPr lang="en-US" dirty="0" smtClean="0"/>
              <a:t>way</a:t>
            </a:r>
          </a:p>
          <a:p>
            <a:pPr marL="685800" indent="-685800"/>
            <a:r>
              <a:rPr lang="en-US" i="1" dirty="0"/>
              <a:t>End </a:t>
            </a:r>
            <a:r>
              <a:rPr lang="en-US" b="1" i="1" dirty="0"/>
              <a:t>Apply if consistent with chosen </a:t>
            </a:r>
            <a:r>
              <a:rPr lang="en-US" b="1" i="1" dirty="0" err="1"/>
              <a:t>microstrategy</a:t>
            </a:r>
            <a:endParaRPr lang="en-US" b="1" i="1" dirty="0"/>
          </a:p>
          <a:p>
            <a:pPr marL="685800" indent="-685800"/>
            <a:r>
              <a:rPr lang="en-US" i="1" dirty="0">
                <a:hlinkClick r:id="rId3" action="ppaction://hlinksldjump"/>
              </a:rPr>
              <a:t>Go to </a:t>
            </a:r>
            <a:r>
              <a:rPr lang="en-US" i="1" dirty="0" smtClean="0">
                <a:hlinkClick r:id="rId3" action="ppaction://hlinksldjump"/>
              </a:rPr>
              <a:t>6.7.10</a:t>
            </a:r>
            <a:endParaRPr lang="en-US" i="1" dirty="0"/>
          </a:p>
          <a:p>
            <a:pPr marL="685800" indent="-685800"/>
            <a:r>
              <a:rPr lang="en-US" dirty="0" smtClean="0"/>
              <a:t>6.7.9.22.</a:t>
            </a:r>
            <a:r>
              <a:rPr lang="en-US" dirty="0"/>
              <a:t>	Psychomotor?</a:t>
            </a:r>
            <a:br>
              <a:rPr lang="en-US" dirty="0"/>
            </a:br>
            <a:r>
              <a:rPr lang="en-US" i="1" dirty="0"/>
              <a:t>If yes, go to </a:t>
            </a:r>
            <a:r>
              <a:rPr lang="en-US" i="1" dirty="0" smtClean="0"/>
              <a:t>6.7.9.23</a:t>
            </a:r>
            <a:endParaRPr lang="en-US" dirty="0"/>
          </a:p>
          <a:p>
            <a:endParaRPr lang="en-US" dirty="0"/>
          </a:p>
          <a:p>
            <a:endParaRPr lang="en-US" b="1" i="1" dirty="0"/>
          </a:p>
          <a:p>
            <a:endParaRPr lang="en-US" dirty="0"/>
          </a:p>
          <a:p>
            <a:endParaRPr lang="en-US" dirty="0"/>
          </a:p>
          <a:p>
            <a:endParaRPr lang="en-US" dirty="0"/>
          </a:p>
        </p:txBody>
      </p:sp>
      <p:sp>
        <p:nvSpPr>
          <p:cNvPr id="18" name="Text Placeholder 17"/>
          <p:cNvSpPr>
            <a:spLocks noGrp="1"/>
          </p:cNvSpPr>
          <p:nvPr>
            <p:ph type="body" sz="quarter" idx="14"/>
          </p:nvPr>
        </p:nvSpPr>
        <p:spPr>
          <a:xfrm>
            <a:off x="4724399" y="1371600"/>
            <a:ext cx="4267199" cy="4953000"/>
          </a:xfrm>
        </p:spPr>
        <p:txBody>
          <a:bodyPr>
            <a:normAutofit/>
          </a:bodyPr>
          <a:lstStyle/>
          <a:p>
            <a:pPr marL="741363" indent="-741363"/>
            <a:r>
              <a:rPr lang="en-US" dirty="0" smtClean="0"/>
              <a:t>6.7.9.23.	Plan </a:t>
            </a:r>
            <a:r>
              <a:rPr lang="en-US" dirty="0"/>
              <a:t>skill organization for presentation</a:t>
            </a:r>
          </a:p>
          <a:p>
            <a:pPr marL="741363" indent="-741363"/>
            <a:r>
              <a:rPr lang="en-US" i="1" dirty="0"/>
              <a:t>Start </a:t>
            </a:r>
            <a:r>
              <a:rPr lang="en-US" b="1" i="1" dirty="0"/>
              <a:t>Apply if consistent with chosen </a:t>
            </a:r>
            <a:r>
              <a:rPr lang="en-US" b="1" i="1" dirty="0" err="1"/>
              <a:t>microstrategy</a:t>
            </a:r>
            <a:endParaRPr lang="en-US" b="1" i="1" dirty="0"/>
          </a:p>
          <a:p>
            <a:pPr marL="741363" indent="-741363"/>
            <a:r>
              <a:rPr lang="en-US" dirty="0" smtClean="0"/>
              <a:t>6.7.9.24.	Tell/and </a:t>
            </a:r>
            <a:r>
              <a:rPr lang="en-US" dirty="0"/>
              <a:t>or illustrate what to do and how to do it</a:t>
            </a:r>
          </a:p>
          <a:p>
            <a:pPr marL="741363" indent="-741363"/>
            <a:r>
              <a:rPr lang="en-US" dirty="0" smtClean="0"/>
              <a:t>6.7.9.25.	Illustrate </a:t>
            </a:r>
            <a:r>
              <a:rPr lang="en-US" dirty="0"/>
              <a:t>physical characteristics and qualities of successful performance</a:t>
            </a:r>
          </a:p>
          <a:p>
            <a:pPr marL="741363" indent="-741363"/>
            <a:r>
              <a:rPr lang="en-US" dirty="0" smtClean="0"/>
              <a:t>6.7.9.26.	Show </a:t>
            </a:r>
            <a:r>
              <a:rPr lang="en-US" dirty="0"/>
              <a:t>master performances for age and ability of </a:t>
            </a:r>
            <a:r>
              <a:rPr lang="en-US" dirty="0" smtClean="0"/>
              <a:t>group</a:t>
            </a:r>
            <a:endParaRPr lang="en-US" i="1" dirty="0" smtClean="0"/>
          </a:p>
          <a:p>
            <a:pPr marL="741363" indent="-741363"/>
            <a:r>
              <a:rPr lang="en-US" i="1" dirty="0" smtClean="0"/>
              <a:t>End </a:t>
            </a:r>
            <a:r>
              <a:rPr lang="en-US" b="1" i="1" dirty="0" smtClean="0"/>
              <a:t>Apply if consistent with chosen </a:t>
            </a:r>
            <a:r>
              <a:rPr lang="en-US" b="1" i="1" dirty="0" err="1" smtClean="0"/>
              <a:t>microstrategy</a:t>
            </a:r>
            <a:endParaRPr lang="en-US" b="1" i="1" dirty="0" smtClean="0"/>
          </a:p>
          <a:p>
            <a:pPr marL="741363" indent="-741363"/>
            <a:r>
              <a:rPr lang="en-US" i="1" dirty="0" smtClean="0">
                <a:hlinkClick r:id="rId3" action="ppaction://hlinksldjump"/>
              </a:rPr>
              <a:t>Go to 6.7.10</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5"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386243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6.7.10a. Plan participation components (1 of 2)</a:t>
            </a:r>
            <a:endParaRPr lang="en-US" dirty="0"/>
          </a:p>
        </p:txBody>
      </p:sp>
      <p:sp>
        <p:nvSpPr>
          <p:cNvPr id="3" name="Content Placeholder 2"/>
          <p:cNvSpPr>
            <a:spLocks noGrp="1"/>
          </p:cNvSpPr>
          <p:nvPr>
            <p:ph sz="quarter" idx="1"/>
          </p:nvPr>
        </p:nvSpPr>
        <p:spPr/>
        <p:txBody>
          <a:bodyPr>
            <a:normAutofit fontScale="92500" lnSpcReduction="10000"/>
          </a:bodyPr>
          <a:lstStyle/>
          <a:p>
            <a:pPr marL="685800" indent="-685800"/>
            <a:r>
              <a:rPr lang="en-US" sz="1300" dirty="0" smtClean="0"/>
              <a:t>6.7.10.1.	Determine type of each objective</a:t>
            </a:r>
            <a:endParaRPr lang="en-US" sz="1300" dirty="0"/>
          </a:p>
          <a:p>
            <a:pPr marL="685800" indent="-685800"/>
            <a:r>
              <a:rPr lang="en-US" sz="1300" dirty="0" smtClean="0"/>
              <a:t>6.7.10.2.	Verbal </a:t>
            </a:r>
            <a:r>
              <a:rPr lang="en-US" sz="1300" dirty="0"/>
              <a:t>Information?</a:t>
            </a:r>
            <a:br>
              <a:rPr lang="en-US" sz="1300" dirty="0"/>
            </a:br>
            <a:r>
              <a:rPr lang="en-US" sz="1300" i="1" dirty="0"/>
              <a:t>If yes, go to </a:t>
            </a:r>
            <a:r>
              <a:rPr lang="en-US" sz="1300" i="1" dirty="0" smtClean="0"/>
              <a:t>6.7.10.3</a:t>
            </a:r>
            <a:r>
              <a:rPr lang="en-US" sz="1300" i="1" dirty="0"/>
              <a:t/>
            </a:r>
            <a:br>
              <a:rPr lang="en-US" sz="1300" i="1" dirty="0"/>
            </a:br>
            <a:r>
              <a:rPr lang="en-US" sz="1300" i="1" dirty="0"/>
              <a:t>If no, go to </a:t>
            </a:r>
            <a:r>
              <a:rPr lang="en-US" sz="1300" i="1" dirty="0" smtClean="0"/>
              <a:t>6.7.10.7</a:t>
            </a:r>
            <a:endParaRPr lang="en-US" sz="1300" i="1" dirty="0"/>
          </a:p>
          <a:p>
            <a:pPr marL="685800" indent="-685800"/>
            <a:r>
              <a:rPr lang="en-US" sz="1300" dirty="0" smtClean="0"/>
              <a:t>6.7.10.3.	Practice generating new examples</a:t>
            </a:r>
          </a:p>
          <a:p>
            <a:pPr marL="685800" indent="-685800"/>
            <a:r>
              <a:rPr lang="en-US" sz="1300" dirty="0" smtClean="0"/>
              <a:t>6.7.10.4.	Strengthen elaboration and cues</a:t>
            </a:r>
          </a:p>
          <a:p>
            <a:pPr marL="685800" indent="-685800"/>
            <a:r>
              <a:rPr lang="en-US" sz="1300" dirty="0" smtClean="0"/>
              <a:t>6.7.10.5.	Use meaningful context and relevant cues</a:t>
            </a:r>
          </a:p>
          <a:p>
            <a:pPr marL="685800" indent="-685800"/>
            <a:r>
              <a:rPr lang="en-US" sz="1300" dirty="0" smtClean="0"/>
              <a:t>6.7.10.6.	Provide feedback for accuracy of answers</a:t>
            </a:r>
          </a:p>
          <a:p>
            <a:pPr marL="685800" indent="-685800"/>
            <a:r>
              <a:rPr lang="en-US" sz="1300" i="1" u="sng" dirty="0" smtClean="0">
                <a:hlinkClick r:id="rId3" action="ppaction://hlinksldjump"/>
              </a:rPr>
              <a:t>Go to 6.7.11</a:t>
            </a:r>
            <a:endParaRPr lang="en-US" sz="1300" i="1" u="sng" dirty="0" smtClean="0"/>
          </a:p>
          <a:p>
            <a:pPr marL="685800" indent="-685800"/>
            <a:r>
              <a:rPr lang="en-US" sz="1300" dirty="0" smtClean="0"/>
              <a:t>6.7.10.7.</a:t>
            </a:r>
            <a:r>
              <a:rPr lang="en-US" sz="1300" dirty="0"/>
              <a:t>	</a:t>
            </a:r>
            <a:r>
              <a:rPr lang="en-US" sz="1300" dirty="0" smtClean="0"/>
              <a:t>Intellectual Skills?</a:t>
            </a:r>
            <a:r>
              <a:rPr lang="en-US" sz="1300" dirty="0"/>
              <a:t/>
            </a:r>
            <a:br>
              <a:rPr lang="en-US" sz="1300" dirty="0"/>
            </a:br>
            <a:r>
              <a:rPr lang="en-US" sz="1300" i="1" dirty="0"/>
              <a:t>If yes, go to </a:t>
            </a:r>
            <a:r>
              <a:rPr lang="en-US" sz="1300" i="1" dirty="0" smtClean="0"/>
              <a:t>6.7.10.8</a:t>
            </a:r>
            <a:r>
              <a:rPr lang="en-US" sz="1300" i="1" dirty="0"/>
              <a:t/>
            </a:r>
            <a:br>
              <a:rPr lang="en-US" sz="1300" i="1" dirty="0"/>
            </a:br>
            <a:r>
              <a:rPr lang="en-US" sz="1300" i="1" dirty="0"/>
              <a:t>If no, go to </a:t>
            </a:r>
            <a:r>
              <a:rPr lang="en-US" sz="1300" i="1" dirty="0" smtClean="0"/>
              <a:t>6.7.10.13</a:t>
            </a:r>
            <a:endParaRPr lang="en-US" sz="1300" i="1" dirty="0"/>
          </a:p>
          <a:p>
            <a:pPr marL="685800" indent="-685800"/>
            <a:r>
              <a:rPr lang="en-US" sz="1300" dirty="0" smtClean="0"/>
              <a:t>6.7.10.8.	Ensure congruence of practice to conditions and behaviors</a:t>
            </a:r>
          </a:p>
          <a:p>
            <a:pPr marL="685800" indent="-685800"/>
            <a:r>
              <a:rPr lang="en-US" sz="1300" i="1" dirty="0" smtClean="0"/>
              <a:t>Start </a:t>
            </a:r>
            <a:r>
              <a:rPr lang="en-US" sz="1300" b="1" i="1" dirty="0" smtClean="0"/>
              <a:t>Apply if consistent with chosen </a:t>
            </a:r>
            <a:r>
              <a:rPr lang="en-US" sz="1300" b="1" i="1" dirty="0" err="1" smtClean="0"/>
              <a:t>microstrategy</a:t>
            </a:r>
            <a:endParaRPr lang="en-US" sz="1300" b="1" i="1" dirty="0" smtClean="0"/>
          </a:p>
          <a:p>
            <a:pPr marL="685800" indent="-685800"/>
            <a:r>
              <a:rPr lang="en-US" sz="1300" dirty="0" smtClean="0"/>
              <a:t>6.7.10.9.	Progress from less to more difficult</a:t>
            </a:r>
          </a:p>
          <a:p>
            <a:pPr marL="685800" indent="-685800"/>
            <a:r>
              <a:rPr lang="en-US" sz="1300" dirty="0" smtClean="0"/>
              <a:t>6.7.10.10.	Use familiar contexts for rehearsal</a:t>
            </a:r>
          </a:p>
          <a:p>
            <a:pPr marL="685800" indent="-685800"/>
            <a:r>
              <a:rPr lang="en-US" sz="1300" dirty="0" smtClean="0"/>
              <a:t>6.7.10.11.	Provide conditions similar to performance context</a:t>
            </a:r>
          </a:p>
          <a:p>
            <a:pPr marL="685800" indent="-685800"/>
            <a:r>
              <a:rPr lang="en-US" sz="1300" dirty="0" smtClean="0"/>
              <a:t>6.7.10.12.	Ensure feedback is balanced with qualities and errors</a:t>
            </a:r>
          </a:p>
          <a:p>
            <a:pPr marL="685800" indent="-685800"/>
            <a:r>
              <a:rPr lang="en-US" sz="1300" i="1" dirty="0" smtClean="0"/>
              <a:t>End </a:t>
            </a:r>
            <a:r>
              <a:rPr lang="en-US" sz="1300" b="1" i="1" dirty="0" smtClean="0"/>
              <a:t>Apply if consistent with chosen </a:t>
            </a:r>
            <a:r>
              <a:rPr lang="en-US" sz="1300" b="1" i="1" dirty="0" err="1" smtClean="0"/>
              <a:t>microstrategy</a:t>
            </a:r>
            <a:endParaRPr lang="en-US" sz="1300" b="1" i="1" dirty="0" smtClean="0"/>
          </a:p>
        </p:txBody>
      </p:sp>
      <p:sp>
        <p:nvSpPr>
          <p:cNvPr id="18" name="Text Placeholder 17"/>
          <p:cNvSpPr>
            <a:spLocks noGrp="1"/>
          </p:cNvSpPr>
          <p:nvPr>
            <p:ph type="body" sz="quarter" idx="14"/>
          </p:nvPr>
        </p:nvSpPr>
        <p:spPr/>
        <p:txBody>
          <a:bodyPr>
            <a:normAutofit/>
          </a:bodyPr>
          <a:lstStyle/>
          <a:p>
            <a:pPr marL="685800" indent="-685800"/>
            <a:r>
              <a:rPr lang="en-US" i="1" dirty="0">
                <a:hlinkClick r:id="rId3" action="ppaction://hlinksldjump"/>
              </a:rPr>
              <a:t>Go to </a:t>
            </a:r>
            <a:r>
              <a:rPr lang="en-US" i="1" dirty="0" smtClean="0">
                <a:hlinkClick r:id="rId3" action="ppaction://hlinksldjump"/>
              </a:rPr>
              <a:t>6.7.11</a:t>
            </a:r>
            <a:endParaRPr lang="en-US" i="1" dirty="0"/>
          </a:p>
          <a:p>
            <a:pPr marL="685800" indent="-685800"/>
            <a:r>
              <a:rPr lang="en-US" dirty="0" smtClean="0"/>
              <a:t>6.7.10.3.</a:t>
            </a:r>
            <a:r>
              <a:rPr lang="en-US" dirty="0"/>
              <a:t>	Attitudes?</a:t>
            </a:r>
            <a:br>
              <a:rPr lang="en-US" dirty="0"/>
            </a:br>
            <a:r>
              <a:rPr lang="en-US" i="1" dirty="0"/>
              <a:t>If yes, go to </a:t>
            </a:r>
            <a:r>
              <a:rPr lang="en-US" i="1" dirty="0" smtClean="0"/>
              <a:t>6.7.10.14</a:t>
            </a:r>
            <a:r>
              <a:rPr lang="en-US" i="1" dirty="0"/>
              <a:t/>
            </a:r>
            <a:br>
              <a:rPr lang="en-US" i="1" dirty="0"/>
            </a:br>
            <a:r>
              <a:rPr lang="en-US" i="1" dirty="0"/>
              <a:t>If no, </a:t>
            </a:r>
            <a:r>
              <a:rPr lang="en-US" i="1" dirty="0">
                <a:hlinkClick r:id="" action="ppaction://hlinkshowjump?jump=nextslide"/>
              </a:rPr>
              <a:t>go to </a:t>
            </a:r>
            <a:r>
              <a:rPr lang="en-US" i="1" dirty="0" smtClean="0">
                <a:hlinkClick r:id="" action="ppaction://hlinkshowjump?jump=nextslide"/>
              </a:rPr>
              <a:t>6.7.10.18</a:t>
            </a:r>
            <a:endParaRPr lang="en-US" i="1" dirty="0"/>
          </a:p>
          <a:p>
            <a:pPr marL="685800" indent="-685800"/>
            <a:r>
              <a:rPr lang="en-US" dirty="0" smtClean="0"/>
              <a:t>6.7.10.14</a:t>
            </a:r>
            <a:r>
              <a:rPr lang="en-US" dirty="0"/>
              <a:t>. Provide opportunities for choosing appropriate behaviors within the context of the information or skills</a:t>
            </a:r>
          </a:p>
          <a:p>
            <a:pPr marL="685800" indent="-685800"/>
            <a:r>
              <a:rPr lang="en-US" i="1" dirty="0"/>
              <a:t>Start </a:t>
            </a:r>
            <a:r>
              <a:rPr lang="en-US" b="1" i="1" dirty="0"/>
              <a:t>Apply if consistent with chosen </a:t>
            </a:r>
            <a:r>
              <a:rPr lang="en-US" b="1" i="1" dirty="0" err="1" smtClean="0"/>
              <a:t>microstrategy</a:t>
            </a:r>
            <a:endParaRPr lang="en-US" b="1" i="1" dirty="0" smtClean="0"/>
          </a:p>
          <a:p>
            <a:pPr marL="741363" indent="-741363"/>
            <a:r>
              <a:rPr lang="en-US" dirty="0" smtClean="0"/>
              <a:t>6.7.10.15.</a:t>
            </a:r>
            <a:r>
              <a:rPr lang="en-US" dirty="0"/>
              <a:t>	Provide roleplaying opportunities for learners to encounter the choices within the appropriate contexts or environments</a:t>
            </a:r>
          </a:p>
          <a:p>
            <a:pPr marL="741363" indent="-741363"/>
            <a:r>
              <a:rPr lang="en-US" dirty="0" smtClean="0"/>
              <a:t>6.7.10.16.</a:t>
            </a:r>
            <a:r>
              <a:rPr lang="en-US" dirty="0"/>
              <a:t>	Provide consistent feedback or rewards, consequences, or rationales</a:t>
            </a:r>
          </a:p>
          <a:p>
            <a:pPr marL="741363" indent="-741363"/>
            <a:r>
              <a:rPr lang="en-US" dirty="0" smtClean="0"/>
              <a:t>6.7.10.17.</a:t>
            </a:r>
            <a:r>
              <a:rPr lang="en-US" dirty="0"/>
              <a:t>	Encourage learners’ verbal testimonials of behaviors linked to rewards or consequences</a:t>
            </a:r>
          </a:p>
          <a:p>
            <a:pPr marL="741363" indent="-741363"/>
            <a:r>
              <a:rPr lang="en-US" i="1" dirty="0"/>
              <a:t>End </a:t>
            </a:r>
            <a:r>
              <a:rPr lang="en-US" b="1" i="1" dirty="0"/>
              <a:t>Apply if consistent with chosen </a:t>
            </a:r>
            <a:r>
              <a:rPr lang="en-US" b="1" i="1" dirty="0" err="1"/>
              <a:t>microstrategy</a:t>
            </a:r>
            <a:endParaRPr lang="en-US" b="1" i="1" dirty="0"/>
          </a:p>
          <a:p>
            <a:pPr marL="741363" indent="-741363"/>
            <a:r>
              <a:rPr lang="en-US" i="1" dirty="0">
                <a:hlinkClick r:id="rId3" action="ppaction://hlinksldjump"/>
              </a:rPr>
              <a:t>Go to </a:t>
            </a:r>
            <a:r>
              <a:rPr lang="en-US" i="1" dirty="0" smtClean="0">
                <a:hlinkClick r:id="rId3" action="ppaction://hlinksldjump"/>
              </a:rPr>
              <a:t>6.7.11</a:t>
            </a:r>
            <a:r>
              <a:rPr lang="en-US" i="1" dirty="0" smtClean="0"/>
              <a:t>.</a:t>
            </a:r>
            <a:endParaRPr lang="en-US" b="1" i="1" dirty="0"/>
          </a:p>
          <a:p>
            <a:pPr marL="741363" indent="-741363"/>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hlinkClick r:id="rId6" action="ppaction://hlinksldjump"/>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7"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935077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6.7.10b. Plan participation components (2 of 2)</a:t>
            </a:r>
            <a:endParaRPr lang="en-US" dirty="0"/>
          </a:p>
        </p:txBody>
      </p:sp>
      <p:sp>
        <p:nvSpPr>
          <p:cNvPr id="3" name="Content Placeholder 2"/>
          <p:cNvSpPr>
            <a:spLocks noGrp="1"/>
          </p:cNvSpPr>
          <p:nvPr>
            <p:ph sz="quarter" idx="1"/>
          </p:nvPr>
        </p:nvSpPr>
        <p:spPr/>
        <p:txBody>
          <a:bodyPr>
            <a:normAutofit/>
          </a:bodyPr>
          <a:lstStyle/>
          <a:p>
            <a:pPr marL="741363" indent="-741363"/>
            <a:r>
              <a:rPr lang="en-US" dirty="0" smtClean="0"/>
              <a:t>6.7.10.18.</a:t>
            </a:r>
            <a:r>
              <a:rPr lang="en-US" dirty="0"/>
              <a:t>	Psychomotor?</a:t>
            </a:r>
            <a:br>
              <a:rPr lang="en-US" dirty="0"/>
            </a:br>
            <a:r>
              <a:rPr lang="en-US" i="1" dirty="0"/>
              <a:t>If yes, go to </a:t>
            </a:r>
            <a:r>
              <a:rPr lang="en-US" i="1" dirty="0" smtClean="0"/>
              <a:t>6.7.10.19</a:t>
            </a:r>
            <a:endParaRPr lang="en-US" i="1" dirty="0"/>
          </a:p>
          <a:p>
            <a:pPr marL="741363" indent="-741363"/>
            <a:r>
              <a:rPr lang="en-US" dirty="0" smtClean="0"/>
              <a:t>6.7.10.19.</a:t>
            </a:r>
            <a:r>
              <a:rPr lang="en-US" dirty="0"/>
              <a:t>	Plan for repetitious rehearsal</a:t>
            </a:r>
          </a:p>
          <a:p>
            <a:pPr marL="741363" indent="-741363"/>
            <a:r>
              <a:rPr lang="en-US" i="1" dirty="0"/>
              <a:t>Start </a:t>
            </a:r>
            <a:r>
              <a:rPr lang="en-US" b="1" i="1" dirty="0"/>
              <a:t>Apply if consistent with chosen </a:t>
            </a:r>
            <a:r>
              <a:rPr lang="en-US" b="1" i="1" dirty="0" err="1"/>
              <a:t>microstrategy</a:t>
            </a:r>
            <a:endParaRPr lang="en-US" b="1" i="1" dirty="0"/>
          </a:p>
          <a:p>
            <a:pPr marL="741363" indent="-741363"/>
            <a:r>
              <a:rPr lang="en-US" dirty="0" smtClean="0"/>
              <a:t>6.7.10.20.</a:t>
            </a:r>
            <a:r>
              <a:rPr lang="en-US" dirty="0"/>
              <a:t>	Include relevant equipment </a:t>
            </a:r>
            <a:r>
              <a:rPr lang="en-US" dirty="0" smtClean="0"/>
              <a:t>and environmental considerations</a:t>
            </a:r>
            <a:endParaRPr lang="en-US" dirty="0"/>
          </a:p>
          <a:p>
            <a:pPr marL="741363" indent="-741363"/>
            <a:r>
              <a:rPr lang="en-US" dirty="0" smtClean="0"/>
              <a:t>6.7.10.21.</a:t>
            </a:r>
            <a:r>
              <a:rPr lang="en-US" dirty="0"/>
              <a:t>	Provide immediate feedback illustrating strengths and areas for improvement</a:t>
            </a:r>
          </a:p>
          <a:p>
            <a:pPr marL="741363" indent="-741363"/>
            <a:r>
              <a:rPr lang="en-US" dirty="0" smtClean="0"/>
              <a:t>6.7.10.22.</a:t>
            </a:r>
            <a:r>
              <a:rPr lang="en-US" dirty="0"/>
              <a:t>	Provide targeted information for performance improvement</a:t>
            </a:r>
          </a:p>
          <a:p>
            <a:pPr marL="741363" indent="-741363"/>
            <a:r>
              <a:rPr lang="en-US" i="1" dirty="0"/>
              <a:t>End </a:t>
            </a:r>
            <a:r>
              <a:rPr lang="en-US" b="1" i="1" dirty="0"/>
              <a:t>Apply if consistent with chosen </a:t>
            </a:r>
            <a:r>
              <a:rPr lang="en-US" b="1" i="1" dirty="0" err="1"/>
              <a:t>microstrategy</a:t>
            </a:r>
            <a:endParaRPr lang="en-US" b="1" i="1" dirty="0"/>
          </a:p>
          <a:p>
            <a:pPr marL="741363" indent="-741363"/>
            <a:r>
              <a:rPr lang="en-US" i="1" dirty="0">
                <a:hlinkClick r:id="rId3" action="ppaction://hlinksldjump"/>
              </a:rPr>
              <a:t>Go to </a:t>
            </a:r>
            <a:r>
              <a:rPr lang="en-US" i="1" dirty="0" smtClean="0">
                <a:hlinkClick r:id="rId3" action="ppaction://hlinksldjump"/>
              </a:rPr>
              <a:t>6.7.11</a:t>
            </a:r>
            <a:endParaRPr lang="en-US" i="1"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807043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6.7.11. Plan assessment components</a:t>
            </a:r>
            <a:endParaRPr lang="en-US" dirty="0"/>
          </a:p>
        </p:txBody>
      </p:sp>
      <p:sp>
        <p:nvSpPr>
          <p:cNvPr id="3" name="Content Placeholder 2"/>
          <p:cNvSpPr>
            <a:spLocks noGrp="1"/>
          </p:cNvSpPr>
          <p:nvPr>
            <p:ph sz="quarter" idx="1"/>
          </p:nvPr>
        </p:nvSpPr>
        <p:spPr/>
        <p:txBody>
          <a:bodyPr>
            <a:normAutofit/>
          </a:bodyPr>
          <a:lstStyle/>
          <a:p>
            <a:pPr marL="685800" indent="-685800"/>
            <a:r>
              <a:rPr lang="en-US" dirty="0" smtClean="0"/>
              <a:t>6.7.11.1.	Determine </a:t>
            </a:r>
            <a:r>
              <a:rPr lang="en-US" dirty="0"/>
              <a:t>type of each </a:t>
            </a:r>
            <a:r>
              <a:rPr lang="en-US" dirty="0" smtClean="0"/>
              <a:t>objective</a:t>
            </a:r>
          </a:p>
          <a:p>
            <a:pPr marL="685800" indent="-685800"/>
            <a:r>
              <a:rPr lang="en-US" dirty="0" smtClean="0"/>
              <a:t>6.7.11.2.</a:t>
            </a:r>
            <a:r>
              <a:rPr lang="en-US" dirty="0"/>
              <a:t>	Verbal Information?</a:t>
            </a:r>
            <a:br>
              <a:rPr lang="en-US" dirty="0"/>
            </a:br>
            <a:r>
              <a:rPr lang="en-US" i="1" dirty="0"/>
              <a:t>If yes, go to </a:t>
            </a:r>
            <a:r>
              <a:rPr lang="en-US" i="1" dirty="0" smtClean="0"/>
              <a:t>6.7.11.3</a:t>
            </a:r>
            <a:r>
              <a:rPr lang="en-US" i="1" dirty="0"/>
              <a:t/>
            </a:r>
            <a:br>
              <a:rPr lang="en-US" i="1" dirty="0"/>
            </a:br>
            <a:r>
              <a:rPr lang="en-US" i="1" dirty="0"/>
              <a:t>If no, go to </a:t>
            </a:r>
            <a:r>
              <a:rPr lang="en-US" i="1" dirty="0" smtClean="0"/>
              <a:t>6.7.11.5</a:t>
            </a:r>
            <a:endParaRPr lang="en-US" dirty="0"/>
          </a:p>
          <a:p>
            <a:pPr marL="685800" indent="-685800"/>
            <a:r>
              <a:rPr lang="en-US" dirty="0" smtClean="0"/>
              <a:t>6.7.11.3.	Ensure </a:t>
            </a:r>
            <a:r>
              <a:rPr lang="en-US" dirty="0"/>
              <a:t>relevance to performance context</a:t>
            </a:r>
          </a:p>
          <a:p>
            <a:pPr marL="685800" indent="-685800"/>
            <a:r>
              <a:rPr lang="en-US" dirty="0" smtClean="0"/>
              <a:t>6.7.11.4.	Sequence </a:t>
            </a:r>
            <a:r>
              <a:rPr lang="en-US" dirty="0"/>
              <a:t>near skills it </a:t>
            </a:r>
            <a:r>
              <a:rPr lang="en-US" dirty="0" smtClean="0"/>
              <a:t>supports</a:t>
            </a:r>
          </a:p>
          <a:p>
            <a:pPr marL="685800" indent="-685800"/>
            <a:r>
              <a:rPr lang="en-US" dirty="0">
                <a:hlinkClick r:id="rId3" action="ppaction://hlinksldjump"/>
              </a:rPr>
              <a:t>Go to</a:t>
            </a:r>
            <a:r>
              <a:rPr lang="en-US" i="1" dirty="0">
                <a:hlinkClick r:id="rId3" action="ppaction://hlinksldjump"/>
              </a:rPr>
              <a:t> </a:t>
            </a:r>
            <a:r>
              <a:rPr lang="en-US" i="1" dirty="0" smtClean="0">
                <a:hlinkClick r:id="rId3" action="ppaction://hlinksldjump"/>
              </a:rPr>
              <a:t>6.7.12</a:t>
            </a:r>
            <a:endParaRPr lang="en-US" i="1" dirty="0" smtClean="0"/>
          </a:p>
          <a:p>
            <a:pPr marL="685800" indent="-685800"/>
            <a:r>
              <a:rPr lang="en-US" dirty="0" smtClean="0"/>
              <a:t>6.7.11.5.</a:t>
            </a:r>
            <a:r>
              <a:rPr lang="en-US" dirty="0"/>
              <a:t>	</a:t>
            </a:r>
            <a:r>
              <a:rPr lang="en-US" dirty="0" smtClean="0"/>
              <a:t>Intellectual skills?</a:t>
            </a:r>
            <a:r>
              <a:rPr lang="en-US" dirty="0"/>
              <a:t/>
            </a:r>
            <a:br>
              <a:rPr lang="en-US" dirty="0"/>
            </a:br>
            <a:r>
              <a:rPr lang="en-US" i="1" dirty="0"/>
              <a:t>If yes, go to </a:t>
            </a:r>
            <a:r>
              <a:rPr lang="en-US" i="1" dirty="0" smtClean="0"/>
              <a:t>6.7.11.3</a:t>
            </a:r>
            <a:r>
              <a:rPr lang="en-US" i="1" dirty="0"/>
              <a:t/>
            </a:r>
            <a:br>
              <a:rPr lang="en-US" i="1" dirty="0"/>
            </a:br>
            <a:r>
              <a:rPr lang="en-US" i="1" dirty="0"/>
              <a:t>If no, go to </a:t>
            </a:r>
            <a:r>
              <a:rPr lang="en-US" i="1" dirty="0" smtClean="0"/>
              <a:t>6.7.11.5</a:t>
            </a:r>
            <a:endParaRPr lang="en-US" dirty="0"/>
          </a:p>
          <a:p>
            <a:pPr marL="685800" indent="-685800"/>
            <a:r>
              <a:rPr lang="en-US" dirty="0" smtClean="0"/>
              <a:t>6.7.11.6.	Ensure </a:t>
            </a:r>
            <a:r>
              <a:rPr lang="en-US" dirty="0"/>
              <a:t>learners’ readiness for testing</a:t>
            </a:r>
          </a:p>
          <a:p>
            <a:pPr marL="685800" indent="-685800"/>
            <a:r>
              <a:rPr lang="en-US" dirty="0" smtClean="0"/>
              <a:t>6.7.11.7.	Accommodate </a:t>
            </a:r>
            <a:r>
              <a:rPr lang="en-US" dirty="0"/>
              <a:t>hierarchical nature of skills</a:t>
            </a:r>
          </a:p>
          <a:p>
            <a:pPr marL="685800" indent="-685800"/>
            <a:r>
              <a:rPr lang="en-US" dirty="0" smtClean="0"/>
              <a:t>6.7.11.8.	Apply </a:t>
            </a:r>
            <a:r>
              <a:rPr lang="en-US" dirty="0"/>
              <a:t>appropriate criteria for learner age, </a:t>
            </a:r>
            <a:r>
              <a:rPr lang="en-US" dirty="0" smtClean="0"/>
              <a:t>ability</a:t>
            </a:r>
          </a:p>
          <a:p>
            <a:pPr marL="685800" indent="-685800"/>
            <a:r>
              <a:rPr lang="en-US" dirty="0">
                <a:hlinkClick r:id="rId3" action="ppaction://hlinksldjump"/>
              </a:rPr>
              <a:t>Go to</a:t>
            </a:r>
            <a:r>
              <a:rPr lang="en-US" i="1" dirty="0">
                <a:hlinkClick r:id="rId3" action="ppaction://hlinksldjump"/>
              </a:rPr>
              <a:t> </a:t>
            </a:r>
            <a:r>
              <a:rPr lang="en-US" i="1" dirty="0" smtClean="0">
                <a:hlinkClick r:id="rId3" action="ppaction://hlinksldjump"/>
              </a:rPr>
              <a:t>6.7.12</a:t>
            </a:r>
            <a:endParaRPr lang="en-US" i="1" dirty="0" smtClean="0"/>
          </a:p>
          <a:p>
            <a:pPr marL="685800" indent="-685800"/>
            <a:r>
              <a:rPr lang="en-US" dirty="0" smtClean="0"/>
              <a:t>6.7.11.9.</a:t>
            </a:r>
            <a:r>
              <a:rPr lang="en-US" dirty="0"/>
              <a:t>	</a:t>
            </a:r>
            <a:r>
              <a:rPr lang="en-US" dirty="0" smtClean="0"/>
              <a:t>Attitudes?</a:t>
            </a:r>
            <a:r>
              <a:rPr lang="en-US" dirty="0"/>
              <a:t/>
            </a:r>
            <a:br>
              <a:rPr lang="en-US" dirty="0"/>
            </a:br>
            <a:r>
              <a:rPr lang="en-US" i="1" dirty="0"/>
              <a:t>If yes, go to </a:t>
            </a:r>
            <a:r>
              <a:rPr lang="en-US" i="1" dirty="0" smtClean="0"/>
              <a:t>6.7.11.10</a:t>
            </a:r>
            <a:r>
              <a:rPr lang="en-US" i="1" dirty="0"/>
              <a:t/>
            </a:r>
            <a:br>
              <a:rPr lang="en-US" i="1" dirty="0"/>
            </a:br>
            <a:r>
              <a:rPr lang="en-US" i="1" dirty="0"/>
              <a:t>If no, go to </a:t>
            </a:r>
            <a:r>
              <a:rPr lang="en-US" i="1" dirty="0" smtClean="0"/>
              <a:t>6.7.11.13</a:t>
            </a:r>
            <a:endParaRPr lang="en-US" dirty="0"/>
          </a:p>
          <a:p>
            <a:pPr marL="685800" indent="-685800"/>
            <a:r>
              <a:rPr lang="en-US" dirty="0" smtClean="0"/>
              <a:t>6.7.11.10.	Create </a:t>
            </a:r>
            <a:r>
              <a:rPr lang="en-US" dirty="0"/>
              <a:t>scenarios where learner tells their choices and </a:t>
            </a:r>
            <a:r>
              <a:rPr lang="en-US" dirty="0" smtClean="0"/>
              <a:t>behaviors</a:t>
            </a:r>
            <a:endParaRPr lang="en-US" dirty="0"/>
          </a:p>
        </p:txBody>
      </p:sp>
      <p:sp>
        <p:nvSpPr>
          <p:cNvPr id="4" name="Text Placeholder 3"/>
          <p:cNvSpPr>
            <a:spLocks noGrp="1"/>
          </p:cNvSpPr>
          <p:nvPr>
            <p:ph type="body" sz="quarter" idx="14"/>
          </p:nvPr>
        </p:nvSpPr>
        <p:spPr/>
        <p:txBody>
          <a:bodyPr/>
          <a:lstStyle/>
          <a:p>
            <a:pPr marL="685800" indent="-685800"/>
            <a:r>
              <a:rPr lang="en-US" dirty="0" smtClean="0"/>
              <a:t>6.7.11.11.</a:t>
            </a:r>
            <a:r>
              <a:rPr lang="en-US" dirty="0"/>
              <a:t>	Test learners/ knowledge of desired ways of behaving, rewards and consequences of doing so</a:t>
            </a:r>
          </a:p>
          <a:p>
            <a:pPr marL="685800" indent="-685800"/>
            <a:r>
              <a:rPr lang="en-US" dirty="0" smtClean="0"/>
              <a:t>6.7.11.12.</a:t>
            </a:r>
            <a:r>
              <a:rPr lang="en-US" dirty="0"/>
              <a:t>	Create situations for learner to choose to behave in the desired way and then do so</a:t>
            </a:r>
          </a:p>
          <a:p>
            <a:pPr marL="685800" indent="-685800"/>
            <a:r>
              <a:rPr lang="en-US" dirty="0">
                <a:hlinkClick r:id="rId3" action="ppaction://hlinksldjump"/>
              </a:rPr>
              <a:t>Go to</a:t>
            </a:r>
            <a:r>
              <a:rPr lang="en-US" i="1" dirty="0">
                <a:hlinkClick r:id="rId3" action="ppaction://hlinksldjump"/>
              </a:rPr>
              <a:t> </a:t>
            </a:r>
            <a:r>
              <a:rPr lang="en-US" i="1" dirty="0" smtClean="0">
                <a:hlinkClick r:id="rId3" action="ppaction://hlinksldjump"/>
              </a:rPr>
              <a:t>6.7.12</a:t>
            </a:r>
            <a:endParaRPr lang="en-US" i="1" dirty="0"/>
          </a:p>
          <a:p>
            <a:pPr marL="685800" indent="-685800"/>
            <a:r>
              <a:rPr lang="en-US" dirty="0" smtClean="0"/>
              <a:t>6.7.11.13.</a:t>
            </a:r>
            <a:r>
              <a:rPr lang="en-US" dirty="0"/>
              <a:t>	Psychomotor?</a:t>
            </a:r>
            <a:br>
              <a:rPr lang="en-US" dirty="0"/>
            </a:br>
            <a:r>
              <a:rPr lang="en-US" i="1" dirty="0"/>
              <a:t>If yes, go to </a:t>
            </a:r>
            <a:r>
              <a:rPr lang="en-US" i="1" dirty="0" smtClean="0"/>
              <a:t>6.7.11.14</a:t>
            </a:r>
            <a:endParaRPr lang="en-US" i="1" dirty="0"/>
          </a:p>
          <a:p>
            <a:pPr marL="685800" indent="-685800"/>
            <a:r>
              <a:rPr lang="en-US" dirty="0" smtClean="0"/>
              <a:t>6.7.11.14.</a:t>
            </a:r>
            <a:r>
              <a:rPr lang="en-US" dirty="0"/>
              <a:t>	Demonstrate skill with intended equipment and in intended environment</a:t>
            </a:r>
          </a:p>
          <a:p>
            <a:pPr marL="685800" indent="-685800"/>
            <a:r>
              <a:rPr lang="en-US" dirty="0">
                <a:hlinkClick r:id="rId3" action="ppaction://hlinksldjump"/>
              </a:rPr>
              <a:t>Go to</a:t>
            </a:r>
            <a:r>
              <a:rPr lang="en-US" i="1" dirty="0">
                <a:hlinkClick r:id="rId3" action="ppaction://hlinksldjump"/>
              </a:rPr>
              <a:t> </a:t>
            </a:r>
            <a:r>
              <a:rPr lang="en-US" i="1" dirty="0" smtClean="0">
                <a:hlinkClick r:id="rId3" action="ppaction://hlinksldjump"/>
              </a:rPr>
              <a:t>6.7.12</a:t>
            </a:r>
            <a:endParaRPr lang="en-US" dirty="0"/>
          </a:p>
          <a:p>
            <a:endParaRPr lang="en-US" dirty="0"/>
          </a:p>
        </p:txBody>
      </p:sp>
      <p:sp>
        <p:nvSpPr>
          <p:cNvPr id="15" name="TextBox 14">
            <a:hlinkClick r:id="rId4" action="ppaction://hlinksldjump"/>
          </p:cNvPr>
          <p:cNvSpPr txBox="1"/>
          <p:nvPr/>
        </p:nvSpPr>
        <p:spPr>
          <a:xfrm>
            <a:off x="914400" y="6400800"/>
            <a:ext cx="16002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21016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6.7.12. Plan follow-through components</a:t>
            </a:r>
            <a:endParaRPr lang="en-US" dirty="0"/>
          </a:p>
        </p:txBody>
      </p:sp>
      <p:sp>
        <p:nvSpPr>
          <p:cNvPr id="3" name="Content Placeholder 2"/>
          <p:cNvSpPr>
            <a:spLocks noGrp="1"/>
          </p:cNvSpPr>
          <p:nvPr>
            <p:ph sz="quarter" idx="1"/>
          </p:nvPr>
        </p:nvSpPr>
        <p:spPr/>
        <p:txBody>
          <a:bodyPr>
            <a:normAutofit lnSpcReduction="10000"/>
          </a:bodyPr>
          <a:lstStyle/>
          <a:p>
            <a:pPr marL="685800" indent="-685800"/>
            <a:r>
              <a:rPr lang="en-US" dirty="0" smtClean="0"/>
              <a:t>6.7.12.1.	Determine </a:t>
            </a:r>
            <a:r>
              <a:rPr lang="en-US" dirty="0"/>
              <a:t>type of each </a:t>
            </a:r>
            <a:r>
              <a:rPr lang="en-US" dirty="0" smtClean="0"/>
              <a:t>objective</a:t>
            </a:r>
          </a:p>
          <a:p>
            <a:pPr marL="685800" indent="-685800"/>
            <a:r>
              <a:rPr lang="en-US" dirty="0" smtClean="0"/>
              <a:t>6.7.12.2.</a:t>
            </a:r>
            <a:r>
              <a:rPr lang="en-US" dirty="0"/>
              <a:t>	Verbal Information?</a:t>
            </a:r>
            <a:br>
              <a:rPr lang="en-US" dirty="0"/>
            </a:br>
            <a:r>
              <a:rPr lang="en-US" i="1" dirty="0"/>
              <a:t>If yes, go to </a:t>
            </a:r>
            <a:r>
              <a:rPr lang="en-US" i="1" dirty="0" smtClean="0"/>
              <a:t>6.7.12.3</a:t>
            </a:r>
            <a:r>
              <a:rPr lang="en-US" i="1" dirty="0"/>
              <a:t/>
            </a:r>
            <a:br>
              <a:rPr lang="en-US" i="1" dirty="0"/>
            </a:br>
            <a:r>
              <a:rPr lang="en-US" i="1" dirty="0"/>
              <a:t>If no, go to </a:t>
            </a:r>
            <a:r>
              <a:rPr lang="en-US" i="1" dirty="0" smtClean="0"/>
              <a:t>6.7.12.5</a:t>
            </a:r>
            <a:endParaRPr lang="en-US" dirty="0"/>
          </a:p>
          <a:p>
            <a:pPr marL="685800" indent="-685800"/>
            <a:r>
              <a:rPr lang="en-US" dirty="0" smtClean="0"/>
              <a:t>6.7.12.3.	Provide </a:t>
            </a:r>
            <a:r>
              <a:rPr lang="en-US" dirty="0"/>
              <a:t>additional elaboration and organization strategies</a:t>
            </a:r>
          </a:p>
          <a:p>
            <a:pPr marL="685800" indent="-685800"/>
            <a:r>
              <a:rPr lang="en-US" dirty="0" smtClean="0"/>
              <a:t>6.7.12.4.	Provide </a:t>
            </a:r>
            <a:r>
              <a:rPr lang="en-US" dirty="0"/>
              <a:t>recall puzzles or </a:t>
            </a:r>
            <a:r>
              <a:rPr lang="en-US" dirty="0" smtClean="0"/>
              <a:t>contests</a:t>
            </a:r>
          </a:p>
          <a:p>
            <a:pPr marL="685800" indent="-685800"/>
            <a:r>
              <a:rPr lang="en-US" i="1" dirty="0" smtClean="0">
                <a:hlinkClick r:id="rId3" action="ppaction://hlinksldjump"/>
              </a:rPr>
              <a:t>Go up to 6. and continue to 6.8</a:t>
            </a:r>
            <a:endParaRPr lang="en-US" i="1" dirty="0" smtClean="0"/>
          </a:p>
          <a:p>
            <a:pPr marL="685800" indent="-685800"/>
            <a:r>
              <a:rPr lang="en-US" dirty="0" smtClean="0"/>
              <a:t>6.7.12.5.</a:t>
            </a:r>
            <a:r>
              <a:rPr lang="en-US" dirty="0"/>
              <a:t>	</a:t>
            </a:r>
            <a:r>
              <a:rPr lang="en-US" dirty="0" smtClean="0"/>
              <a:t>Intellectual skills?</a:t>
            </a:r>
            <a:r>
              <a:rPr lang="en-US" dirty="0"/>
              <a:t/>
            </a:r>
            <a:br>
              <a:rPr lang="en-US" dirty="0"/>
            </a:br>
            <a:r>
              <a:rPr lang="en-US" i="1" dirty="0"/>
              <a:t>If yes, go to </a:t>
            </a:r>
            <a:r>
              <a:rPr lang="en-US" i="1" dirty="0" smtClean="0"/>
              <a:t>6.7.12.6</a:t>
            </a:r>
            <a:r>
              <a:rPr lang="en-US" i="1" dirty="0"/>
              <a:t/>
            </a:r>
            <a:br>
              <a:rPr lang="en-US" i="1" dirty="0"/>
            </a:br>
            <a:r>
              <a:rPr lang="en-US" i="1" dirty="0"/>
              <a:t>If no, go to </a:t>
            </a:r>
            <a:r>
              <a:rPr lang="en-US" i="1" dirty="0" smtClean="0"/>
              <a:t>6.7.12.11</a:t>
            </a:r>
            <a:endParaRPr lang="en-US" dirty="0"/>
          </a:p>
          <a:p>
            <a:pPr marL="685800" indent="-685800"/>
            <a:r>
              <a:rPr lang="en-US" dirty="0" smtClean="0"/>
              <a:t>6.7.12.6.	Promote </a:t>
            </a:r>
            <a:r>
              <a:rPr lang="en-US" dirty="0"/>
              <a:t>transfer (authentic tasks to performance context)</a:t>
            </a:r>
          </a:p>
          <a:p>
            <a:pPr marL="685800" indent="-685800"/>
            <a:r>
              <a:rPr lang="en-US" dirty="0" smtClean="0"/>
              <a:t>6.7.12.7.	Consider </a:t>
            </a:r>
            <a:r>
              <a:rPr lang="en-US" dirty="0"/>
              <a:t>memory requirements</a:t>
            </a:r>
          </a:p>
          <a:p>
            <a:pPr marL="685800" indent="-685800"/>
            <a:r>
              <a:rPr lang="en-US" dirty="0" smtClean="0"/>
              <a:t>6.7.12.8.	Consider </a:t>
            </a:r>
            <a:r>
              <a:rPr lang="en-US" dirty="0"/>
              <a:t>job aid requirements</a:t>
            </a:r>
          </a:p>
          <a:p>
            <a:pPr marL="685800" indent="-685800"/>
            <a:r>
              <a:rPr lang="en-US" dirty="0" smtClean="0"/>
              <a:t>6.7.12.9.	Ensure </a:t>
            </a:r>
            <a:r>
              <a:rPr lang="en-US" dirty="0"/>
              <a:t>job environment receptive</a:t>
            </a:r>
          </a:p>
          <a:p>
            <a:pPr marL="685800" indent="-685800"/>
            <a:r>
              <a:rPr lang="en-US" dirty="0" smtClean="0"/>
              <a:t>6.7.12.10.	Reflect </a:t>
            </a:r>
            <a:r>
              <a:rPr lang="en-US" dirty="0"/>
              <a:t>on learning experience and future </a:t>
            </a:r>
            <a:r>
              <a:rPr lang="en-US" dirty="0" smtClean="0"/>
              <a:t>applications</a:t>
            </a:r>
          </a:p>
          <a:p>
            <a:pPr marL="685800" indent="-685800"/>
            <a:r>
              <a:rPr lang="en-US" i="1" dirty="0">
                <a:hlinkClick r:id="rId3" action="ppaction://hlinksldjump"/>
              </a:rPr>
              <a:t>Go up to 6. and continue to </a:t>
            </a:r>
            <a:r>
              <a:rPr lang="en-US" i="1" dirty="0" smtClean="0">
                <a:hlinkClick r:id="rId3" action="ppaction://hlinksldjump"/>
              </a:rPr>
              <a:t>6.8</a:t>
            </a:r>
            <a:endParaRPr lang="en-US" i="1" dirty="0"/>
          </a:p>
          <a:p>
            <a:pPr marL="685800" indent="-685800"/>
            <a:r>
              <a:rPr lang="en-US" dirty="0" smtClean="0"/>
              <a:t>6.7.12.11.</a:t>
            </a:r>
            <a:r>
              <a:rPr lang="en-US" dirty="0"/>
              <a:t>	</a:t>
            </a:r>
            <a:r>
              <a:rPr lang="en-US" dirty="0" smtClean="0"/>
              <a:t>Attitudes?</a:t>
            </a:r>
            <a:r>
              <a:rPr lang="en-US" dirty="0"/>
              <a:t/>
            </a:r>
            <a:br>
              <a:rPr lang="en-US" dirty="0"/>
            </a:br>
            <a:r>
              <a:rPr lang="en-US" i="1" dirty="0"/>
              <a:t>If yes, go to </a:t>
            </a:r>
            <a:r>
              <a:rPr lang="en-US" i="1" dirty="0" smtClean="0"/>
              <a:t>6.7.12.12</a:t>
            </a:r>
            <a:r>
              <a:rPr lang="en-US" i="1" dirty="0"/>
              <a:t/>
            </a:r>
            <a:br>
              <a:rPr lang="en-US" i="1" dirty="0"/>
            </a:br>
            <a:r>
              <a:rPr lang="en-US" i="1" dirty="0"/>
              <a:t>If no, go to </a:t>
            </a:r>
            <a:r>
              <a:rPr lang="en-US" i="1" dirty="0" smtClean="0"/>
              <a:t>6.7.12.13</a:t>
            </a:r>
            <a:endParaRPr lang="en-US" dirty="0"/>
          </a:p>
        </p:txBody>
      </p:sp>
      <p:sp>
        <p:nvSpPr>
          <p:cNvPr id="6" name="Text Placeholder 5"/>
          <p:cNvSpPr>
            <a:spLocks noGrp="1"/>
          </p:cNvSpPr>
          <p:nvPr>
            <p:ph type="body" sz="quarter" idx="14"/>
          </p:nvPr>
        </p:nvSpPr>
        <p:spPr/>
        <p:txBody>
          <a:bodyPr/>
          <a:lstStyle/>
          <a:p>
            <a:pPr marL="741363" indent="-741363"/>
            <a:r>
              <a:rPr lang="en-US" dirty="0" smtClean="0"/>
              <a:t>6.7.12.12.</a:t>
            </a:r>
            <a:r>
              <a:rPr lang="en-US" dirty="0"/>
              <a:t>	Provide practice contexts similar to those where the attitude should be displayed</a:t>
            </a:r>
          </a:p>
          <a:p>
            <a:pPr marL="741363" indent="-741363"/>
            <a:r>
              <a:rPr lang="en-US" i="1" dirty="0">
                <a:hlinkClick r:id="rId3" action="ppaction://hlinksldjump"/>
              </a:rPr>
              <a:t>Go up to 6. and continue to </a:t>
            </a:r>
            <a:r>
              <a:rPr lang="en-US" i="1" dirty="0" smtClean="0">
                <a:hlinkClick r:id="rId3" action="ppaction://hlinksldjump"/>
              </a:rPr>
              <a:t>6.8</a:t>
            </a:r>
            <a:endParaRPr lang="en-US" i="1" dirty="0"/>
          </a:p>
          <a:p>
            <a:pPr marL="741363" indent="-741363"/>
            <a:r>
              <a:rPr lang="en-US" dirty="0" smtClean="0"/>
              <a:t>6.7.12.13.</a:t>
            </a:r>
            <a:r>
              <a:rPr lang="en-US" dirty="0"/>
              <a:t>	Psychomotor?</a:t>
            </a:r>
            <a:br>
              <a:rPr lang="en-US" dirty="0"/>
            </a:br>
            <a:r>
              <a:rPr lang="en-US" i="1" dirty="0"/>
              <a:t>If yes, go to 6.6.12.14</a:t>
            </a:r>
          </a:p>
          <a:p>
            <a:pPr marL="741363" indent="-741363"/>
            <a:r>
              <a:rPr lang="en-US" dirty="0" smtClean="0"/>
              <a:t>6.7.12.14.</a:t>
            </a:r>
            <a:r>
              <a:rPr lang="en-US" dirty="0"/>
              <a:t>	Ensure performance conditions are incorporated in instruction and rehearsal</a:t>
            </a:r>
          </a:p>
          <a:p>
            <a:pPr marL="741363" indent="-741363"/>
            <a:r>
              <a:rPr lang="en-US" dirty="0" smtClean="0"/>
              <a:t>6.7.12.15.</a:t>
            </a:r>
            <a:r>
              <a:rPr lang="en-US" dirty="0"/>
              <a:t>	Encourage additional rehearsal following instruction</a:t>
            </a:r>
          </a:p>
          <a:p>
            <a:pPr marL="741363" indent="-741363"/>
            <a:r>
              <a:rPr lang="en-US" i="1" dirty="0">
                <a:hlinkClick r:id="rId3" action="ppaction://hlinksldjump"/>
              </a:rPr>
              <a:t>Go up to 6. and continue to </a:t>
            </a:r>
            <a:r>
              <a:rPr lang="en-US" i="1" dirty="0" smtClean="0">
                <a:hlinkClick r:id="rId3" action="ppaction://hlinksldjump"/>
              </a:rPr>
              <a:t>6.8</a:t>
            </a:r>
            <a:endParaRPr lang="en-US" i="1" dirty="0"/>
          </a:p>
          <a:p>
            <a:endParaRPr lang="en-US" dirty="0"/>
          </a:p>
        </p:txBody>
      </p:sp>
      <p:sp>
        <p:nvSpPr>
          <p:cNvPr id="15" name="TextBox 14">
            <a:hlinkClick r:id="rId4"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4"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4"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6"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986085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Develop and select instructional materials</a:t>
            </a:r>
            <a:endParaRPr lang="en-US" dirty="0"/>
          </a:p>
        </p:txBody>
      </p:sp>
      <p:sp>
        <p:nvSpPr>
          <p:cNvPr id="3" name="Content Placeholder 2"/>
          <p:cNvSpPr>
            <a:spLocks noGrp="1"/>
          </p:cNvSpPr>
          <p:nvPr>
            <p:ph sz="quarter" idx="1"/>
          </p:nvPr>
        </p:nvSpPr>
        <p:spPr/>
        <p:txBody>
          <a:bodyPr>
            <a:normAutofit/>
          </a:bodyPr>
          <a:lstStyle/>
          <a:p>
            <a:pPr marL="347663" indent="-347663"/>
            <a:r>
              <a:rPr lang="en-US" dirty="0" smtClean="0">
                <a:hlinkClick r:id="rId3" action="ppaction://hlinksldjump"/>
              </a:rPr>
              <a:t>7.1.	Review </a:t>
            </a:r>
            <a:r>
              <a:rPr lang="en-US" dirty="0">
                <a:hlinkClick r:id="rId3" action="ppaction://hlinksldjump"/>
              </a:rPr>
              <a:t>instructional strategy for each </a:t>
            </a:r>
            <a:r>
              <a:rPr lang="en-US" dirty="0" smtClean="0">
                <a:hlinkClick r:id="rId3" action="ppaction://hlinksldjump"/>
              </a:rPr>
              <a:t>objective</a:t>
            </a:r>
            <a:endParaRPr lang="en-US" dirty="0" smtClean="0"/>
          </a:p>
          <a:p>
            <a:pPr marL="347663" indent="-347663"/>
            <a:r>
              <a:rPr lang="en-US" dirty="0" smtClean="0">
                <a:hlinkClick r:id="rId4" action="ppaction://hlinksldjump"/>
              </a:rPr>
              <a:t>7.2.	Determine </a:t>
            </a:r>
            <a:r>
              <a:rPr lang="en-US" dirty="0">
                <a:hlinkClick r:id="rId4" action="ppaction://hlinksldjump"/>
              </a:rPr>
              <a:t>components of instructional package</a:t>
            </a:r>
            <a:endParaRPr lang="en-US" dirty="0"/>
          </a:p>
          <a:p>
            <a:pPr marL="347663" indent="-347663"/>
            <a:r>
              <a:rPr lang="en-US" dirty="0" smtClean="0">
                <a:hlinkClick r:id="rId5" action="ppaction://hlinksldjump"/>
              </a:rPr>
              <a:t>7.3.	Determine </a:t>
            </a:r>
            <a:r>
              <a:rPr lang="en-US" dirty="0">
                <a:hlinkClick r:id="rId5" action="ppaction://hlinksldjump"/>
              </a:rPr>
              <a:t>what instructional materials are already </a:t>
            </a:r>
            <a:r>
              <a:rPr lang="en-US" dirty="0" smtClean="0">
                <a:hlinkClick r:id="rId5" action="ppaction://hlinksldjump"/>
              </a:rPr>
              <a:t>available</a:t>
            </a:r>
            <a:endParaRPr lang="en-US" dirty="0" smtClean="0"/>
          </a:p>
          <a:p>
            <a:pPr marL="347663" indent="-347663"/>
            <a:r>
              <a:rPr lang="en-US" dirty="0" smtClean="0"/>
              <a:t>7.4.	Appropriate existing instructional materials available?</a:t>
            </a:r>
            <a:r>
              <a:rPr lang="en-US" dirty="0"/>
              <a:t/>
            </a:r>
            <a:br>
              <a:rPr lang="en-US" dirty="0"/>
            </a:br>
            <a:r>
              <a:rPr lang="en-US" i="1" dirty="0" smtClean="0"/>
              <a:t>If </a:t>
            </a:r>
            <a:r>
              <a:rPr lang="en-US" i="1" dirty="0"/>
              <a:t>yes, go to </a:t>
            </a:r>
            <a:r>
              <a:rPr lang="en-US" i="1" dirty="0" smtClean="0"/>
              <a:t>7.5.</a:t>
            </a:r>
            <a:br>
              <a:rPr lang="en-US" i="1" dirty="0" smtClean="0"/>
            </a:br>
            <a:r>
              <a:rPr lang="en-US" i="1" dirty="0" smtClean="0"/>
              <a:t>If </a:t>
            </a:r>
            <a:r>
              <a:rPr lang="en-US" i="1" dirty="0"/>
              <a:t>no, go to </a:t>
            </a:r>
            <a:r>
              <a:rPr lang="en-US" i="1" dirty="0" smtClean="0"/>
              <a:t>7.9</a:t>
            </a:r>
          </a:p>
          <a:p>
            <a:pPr marL="347663" indent="-347663"/>
            <a:r>
              <a:rPr lang="en-US" dirty="0" smtClean="0">
                <a:hlinkClick r:id="rId6" action="ppaction://hlinksldjump"/>
              </a:rPr>
              <a:t>7.5.	Repurpose </a:t>
            </a:r>
            <a:r>
              <a:rPr lang="en-US" dirty="0">
                <a:hlinkClick r:id="rId6" action="ppaction://hlinksldjump"/>
              </a:rPr>
              <a:t>existing </a:t>
            </a:r>
            <a:r>
              <a:rPr lang="en-US" dirty="0" smtClean="0">
                <a:hlinkClick r:id="rId6" action="ppaction://hlinksldjump"/>
              </a:rPr>
              <a:t>materials</a:t>
            </a:r>
            <a:endParaRPr lang="en-US" dirty="0"/>
          </a:p>
          <a:p>
            <a:pPr marL="347663" indent="-347663"/>
            <a:r>
              <a:rPr lang="en-US" dirty="0" smtClean="0"/>
              <a:t>7.6.	Requirement </a:t>
            </a:r>
            <a:r>
              <a:rPr lang="en-US" dirty="0"/>
              <a:t>or desire to convert existing learning materials to mobile learning</a:t>
            </a:r>
            <a:r>
              <a:rPr lang="en-US" dirty="0" smtClean="0"/>
              <a:t>? (ADL)</a:t>
            </a:r>
            <a:br>
              <a:rPr lang="en-US" dirty="0" smtClean="0"/>
            </a:br>
            <a:r>
              <a:rPr lang="en-US" i="1" dirty="0" smtClean="0"/>
              <a:t>If </a:t>
            </a:r>
            <a:r>
              <a:rPr lang="en-US" i="1" dirty="0"/>
              <a:t>yes, go to </a:t>
            </a:r>
            <a:r>
              <a:rPr lang="en-US" i="1" dirty="0" smtClean="0"/>
              <a:t>7.7.</a:t>
            </a:r>
            <a:r>
              <a:rPr lang="en-US" i="1" dirty="0"/>
              <a:t/>
            </a:r>
            <a:br>
              <a:rPr lang="en-US" i="1" dirty="0"/>
            </a:br>
            <a:r>
              <a:rPr lang="en-US" i="1" dirty="0"/>
              <a:t>If no, go to </a:t>
            </a:r>
            <a:r>
              <a:rPr lang="en-US" i="1" dirty="0" smtClean="0"/>
              <a:t>7.8</a:t>
            </a:r>
            <a:endParaRPr lang="en-US" i="1" dirty="0"/>
          </a:p>
          <a:p>
            <a:pPr marL="347663" indent="-347663"/>
            <a:r>
              <a:rPr lang="en-US" dirty="0" smtClean="0">
                <a:hlinkClick r:id="rId7" action="ppaction://hlinksldjump"/>
              </a:rPr>
              <a:t>7.7.	Assess </a:t>
            </a:r>
            <a:r>
              <a:rPr lang="en-US" dirty="0">
                <a:hlinkClick r:id="rId7" action="ppaction://hlinksldjump"/>
              </a:rPr>
              <a:t>and make changes that are needed for </a:t>
            </a:r>
            <a:r>
              <a:rPr lang="en-US" dirty="0" err="1" smtClean="0">
                <a:hlinkClick r:id="rId7" action="ppaction://hlinksldjump"/>
              </a:rPr>
              <a:t>mLearning</a:t>
            </a:r>
            <a:r>
              <a:rPr lang="en-US" dirty="0" smtClean="0"/>
              <a:t> (ADL)</a:t>
            </a:r>
          </a:p>
          <a:p>
            <a:pPr marL="347663" indent="-347663"/>
            <a:r>
              <a:rPr lang="en-US" i="1" dirty="0">
                <a:hlinkClick r:id="rId8" action="ppaction://hlinksldjump"/>
              </a:rPr>
              <a:t>Go to 8.</a:t>
            </a:r>
            <a:endParaRPr lang="en-US" i="1" dirty="0"/>
          </a:p>
          <a:p>
            <a:pPr marL="347663" indent="-347663"/>
            <a:r>
              <a:rPr lang="en-US" dirty="0" smtClean="0"/>
              <a:t>7.8.	Any </a:t>
            </a:r>
            <a:r>
              <a:rPr lang="en-US" dirty="0"/>
              <a:t>portions still need to be </a:t>
            </a:r>
            <a:r>
              <a:rPr lang="en-US" dirty="0" smtClean="0"/>
              <a:t>created?</a:t>
            </a:r>
            <a:br>
              <a:rPr lang="en-US" dirty="0" smtClean="0"/>
            </a:br>
            <a:r>
              <a:rPr lang="en-US" i="1" dirty="0" smtClean="0"/>
              <a:t>If </a:t>
            </a:r>
            <a:r>
              <a:rPr lang="en-US" i="1" dirty="0"/>
              <a:t>yes, go to </a:t>
            </a:r>
            <a:r>
              <a:rPr lang="en-US" i="1" dirty="0" smtClean="0"/>
              <a:t>7.9.</a:t>
            </a:r>
            <a:r>
              <a:rPr lang="en-US" i="1" dirty="0"/>
              <a:t/>
            </a:r>
            <a:br>
              <a:rPr lang="en-US" i="1" dirty="0"/>
            </a:br>
            <a:r>
              <a:rPr lang="en-US" i="1" dirty="0"/>
              <a:t>If no, </a:t>
            </a:r>
            <a:r>
              <a:rPr lang="en-US" i="1" dirty="0">
                <a:hlinkClick r:id="rId8" action="ppaction://hlinksldjump"/>
              </a:rPr>
              <a:t>go to </a:t>
            </a:r>
            <a:r>
              <a:rPr lang="en-US" i="1" dirty="0" smtClean="0">
                <a:hlinkClick r:id="rId8" action="ppaction://hlinksldjump"/>
              </a:rPr>
              <a:t>8.</a:t>
            </a:r>
            <a:endParaRPr lang="en-US" i="1" dirty="0" smtClean="0"/>
          </a:p>
          <a:p>
            <a:pPr marL="347663" indent="-347663"/>
            <a:r>
              <a:rPr lang="en-US" dirty="0" smtClean="0">
                <a:hlinkClick r:id="rId9" action="ppaction://hlinksldjump"/>
              </a:rPr>
              <a:t>7.9.	Determ</a:t>
            </a:r>
            <a:r>
              <a:rPr lang="en-US" dirty="0">
                <a:hlinkClick r:id="rId10" action="ppaction://hlinksldjump"/>
              </a:rPr>
              <a:t>ine amount of instructor facilitation</a:t>
            </a:r>
            <a:endParaRPr lang="en-US" dirty="0"/>
          </a:p>
          <a:p>
            <a:pPr marL="401638" indent="-401638"/>
            <a:r>
              <a:rPr lang="en-US" dirty="0" smtClean="0">
                <a:hlinkClick r:id="rId6" action="ppaction://hlinksldjump"/>
              </a:rPr>
              <a:t>7.10.</a:t>
            </a:r>
            <a:r>
              <a:rPr lang="en-US" dirty="0">
                <a:hlinkClick r:id="rId6" action="ppaction://hlinksldjump"/>
              </a:rPr>
              <a:t>	Determine production and implementation </a:t>
            </a:r>
            <a:r>
              <a:rPr lang="en-US" dirty="0" smtClean="0">
                <a:hlinkClick r:id="rId6" action="ppaction://hlinksldjump"/>
              </a:rPr>
              <a:t>constraints</a:t>
            </a:r>
            <a:endParaRPr lang="en-US" dirty="0"/>
          </a:p>
        </p:txBody>
      </p:sp>
      <p:sp>
        <p:nvSpPr>
          <p:cNvPr id="18" name="Text Placeholder 17"/>
          <p:cNvSpPr>
            <a:spLocks noGrp="1"/>
          </p:cNvSpPr>
          <p:nvPr>
            <p:ph type="body" sz="quarter" idx="14"/>
          </p:nvPr>
        </p:nvSpPr>
        <p:spPr/>
        <p:txBody>
          <a:bodyPr>
            <a:normAutofit/>
          </a:bodyPr>
          <a:lstStyle/>
          <a:p>
            <a:pPr marL="401638" indent="-401638"/>
            <a:r>
              <a:rPr lang="en-US" dirty="0" smtClean="0">
                <a:hlinkClick r:id="rId11" action="ppaction://hlinksldjump"/>
              </a:rPr>
              <a:t>7.11.</a:t>
            </a:r>
            <a:r>
              <a:rPr lang="en-US" dirty="0">
                <a:hlinkClick r:id="rId11" action="ppaction://hlinksldjump"/>
              </a:rPr>
              <a:t>	Create prototype/rough draft instructional materials</a:t>
            </a:r>
            <a:endParaRPr lang="en-US" dirty="0"/>
          </a:p>
          <a:p>
            <a:pPr marL="401638" indent="-401638"/>
            <a:r>
              <a:rPr lang="en-US" dirty="0" smtClean="0"/>
              <a:t>7.12. 	Review </a:t>
            </a:r>
            <a:r>
              <a:rPr lang="en-US" dirty="0"/>
              <a:t>for clarity, flow and revise </a:t>
            </a:r>
            <a:r>
              <a:rPr lang="en-US" dirty="0" smtClean="0"/>
              <a:t>accordingly</a:t>
            </a:r>
          </a:p>
          <a:p>
            <a:pPr marL="401638" indent="-401638"/>
            <a:r>
              <a:rPr lang="en-US" dirty="0" smtClean="0"/>
              <a:t>7.13.	Create </a:t>
            </a:r>
            <a:r>
              <a:rPr lang="en-US" dirty="0"/>
              <a:t>assessments</a:t>
            </a:r>
          </a:p>
          <a:p>
            <a:pPr marL="401638" indent="-401638"/>
            <a:r>
              <a:rPr lang="en-US" dirty="0" smtClean="0"/>
              <a:t>7.14.	Create </a:t>
            </a:r>
            <a:r>
              <a:rPr lang="en-US" dirty="0"/>
              <a:t>course management </a:t>
            </a:r>
            <a:r>
              <a:rPr lang="en-US" dirty="0" smtClean="0"/>
              <a:t>information</a:t>
            </a:r>
          </a:p>
          <a:p>
            <a:pPr marL="401638" indent="-401638"/>
            <a:r>
              <a:rPr lang="en-US" dirty="0" smtClean="0">
                <a:hlinkClick r:id="rId12" action="ppaction://hlinksldjump"/>
              </a:rPr>
              <a:t>7.15.</a:t>
            </a:r>
            <a:r>
              <a:rPr lang="en-US" dirty="0">
                <a:hlinkClick r:id="rId12" action="ppaction://hlinksldjump"/>
              </a:rPr>
              <a:t>	Create </a:t>
            </a:r>
            <a:r>
              <a:rPr lang="en-US" dirty="0" smtClean="0">
                <a:hlinkClick r:id="rId12" action="ppaction://hlinksldjump"/>
              </a:rPr>
              <a:t>instructional materials</a:t>
            </a:r>
            <a:endParaRPr lang="en-US" dirty="0" smtClean="0"/>
          </a:p>
          <a:p>
            <a:pPr marL="401638" indent="-401638"/>
            <a:r>
              <a:rPr lang="en-US" i="1" dirty="0" smtClean="0">
                <a:hlinkClick r:id="rId8" action="ppaction://hlinksldjump"/>
              </a:rPr>
              <a:t>Go to 8.</a:t>
            </a:r>
            <a:endParaRPr lang="en-US" i="1" dirty="0"/>
          </a:p>
        </p:txBody>
      </p:sp>
      <p:sp>
        <p:nvSpPr>
          <p:cNvPr id="15" name="TextBox 14">
            <a:hlinkClick r:id="rId13"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3"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3"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 except where indicated</a:t>
            </a:r>
            <a:endParaRPr lang="en-US" sz="1000" dirty="0">
              <a:latin typeface="Arial" panose="020B0604020202020204" pitchFamily="34" charset="0"/>
              <a:cs typeface="Arial" panose="020B0604020202020204" pitchFamily="34" charset="0"/>
            </a:endParaRPr>
          </a:p>
        </p:txBody>
      </p:sp>
      <p:sp>
        <p:nvSpPr>
          <p:cNvPr id="13" name="TextBox 12">
            <a:hlinkClick r:id="rId14"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hlinkClick r:id="rId15"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303725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 </a:t>
            </a:r>
            <a:r>
              <a:rPr lang="en-US" dirty="0"/>
              <a:t>Determine what instructional materials are already available</a:t>
            </a:r>
          </a:p>
        </p:txBody>
      </p:sp>
      <p:sp>
        <p:nvSpPr>
          <p:cNvPr id="3" name="Content Placeholder 2"/>
          <p:cNvSpPr>
            <a:spLocks noGrp="1"/>
          </p:cNvSpPr>
          <p:nvPr>
            <p:ph sz="quarter" idx="1"/>
          </p:nvPr>
        </p:nvSpPr>
        <p:spPr/>
        <p:txBody>
          <a:bodyPr>
            <a:normAutofit/>
          </a:bodyPr>
          <a:lstStyle/>
          <a:p>
            <a:r>
              <a:rPr lang="en-US" dirty="0" smtClean="0">
                <a:hlinkClick r:id="rId3" action="ppaction://hlinksldjump"/>
              </a:rPr>
              <a:t>7.3.1.	Evaluate </a:t>
            </a:r>
            <a:r>
              <a:rPr lang="en-US" dirty="0">
                <a:hlinkClick r:id="rId3" action="ppaction://hlinksldjump"/>
              </a:rPr>
              <a:t>per goal-centered criteria</a:t>
            </a:r>
            <a:endParaRPr lang="en-US" dirty="0"/>
          </a:p>
          <a:p>
            <a:r>
              <a:rPr lang="en-US" dirty="0" smtClean="0">
                <a:hlinkClick r:id="rId4" action="ppaction://hlinksldjump"/>
              </a:rPr>
              <a:t>7.3.2.	Evaluate </a:t>
            </a:r>
            <a:r>
              <a:rPr lang="en-US" dirty="0">
                <a:hlinkClick r:id="rId4" action="ppaction://hlinksldjump"/>
              </a:rPr>
              <a:t>per learner-centered criteria</a:t>
            </a:r>
            <a:endParaRPr lang="en-US" dirty="0"/>
          </a:p>
          <a:p>
            <a:r>
              <a:rPr lang="en-US" dirty="0" smtClean="0">
                <a:hlinkClick r:id="rId5" action="ppaction://hlinksldjump"/>
              </a:rPr>
              <a:t>7.3.3.	Evaluate </a:t>
            </a:r>
            <a:r>
              <a:rPr lang="en-US" dirty="0">
                <a:hlinkClick r:id="rId5" action="ppaction://hlinksldjump"/>
              </a:rPr>
              <a:t>per learning-centered criteria</a:t>
            </a:r>
            <a:endParaRPr lang="en-US" dirty="0"/>
          </a:p>
          <a:p>
            <a:r>
              <a:rPr lang="en-US" dirty="0" smtClean="0">
                <a:hlinkClick r:id="rId6" action="ppaction://hlinksldjump"/>
              </a:rPr>
              <a:t>7.3.4.	Evaluate </a:t>
            </a:r>
            <a:r>
              <a:rPr lang="en-US" dirty="0">
                <a:hlinkClick r:id="rId6" action="ppaction://hlinksldjump"/>
              </a:rPr>
              <a:t>per context-centered criteria</a:t>
            </a:r>
            <a:endParaRPr lang="en-US" dirty="0"/>
          </a:p>
          <a:p>
            <a:r>
              <a:rPr lang="en-US" dirty="0" smtClean="0">
                <a:hlinkClick r:id="rId7" action="ppaction://hlinksldjump"/>
              </a:rPr>
              <a:t>7.3.5.	Evaluate </a:t>
            </a:r>
            <a:r>
              <a:rPr lang="en-US" dirty="0">
                <a:hlinkClick r:id="rId7" action="ppaction://hlinksldjump"/>
              </a:rPr>
              <a:t>per technical criteria</a:t>
            </a:r>
            <a:endParaRPr lang="en-US" dirty="0"/>
          </a:p>
          <a:p>
            <a:r>
              <a:rPr lang="en-US" i="1" dirty="0" smtClean="0">
                <a:hlinkClick r:id="rId8" action="ppaction://hlinksldjump"/>
              </a:rPr>
              <a:t>Go up to 7. and continue to 7.4</a:t>
            </a:r>
            <a:endParaRPr lang="en-US" i="1" dirty="0"/>
          </a:p>
        </p:txBody>
      </p:sp>
      <p:sp>
        <p:nvSpPr>
          <p:cNvPr id="15" name="TextBox 14">
            <a:hlinkClick r:id="rId8"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8"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8"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3" name="TextBox 12">
            <a:hlinkClick r:id="rId9"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a:hlinkClick r:id="rId10"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51359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7.7. Assess and make changes that are needed for </a:t>
            </a:r>
            <a:r>
              <a:rPr lang="en-US" dirty="0" err="1" smtClean="0"/>
              <a:t>mLearning</a:t>
            </a:r>
            <a:endParaRPr lang="en-US" dirty="0"/>
          </a:p>
        </p:txBody>
      </p:sp>
      <p:sp>
        <p:nvSpPr>
          <p:cNvPr id="3" name="Content Placeholder 2"/>
          <p:cNvSpPr>
            <a:spLocks noGrp="1"/>
          </p:cNvSpPr>
          <p:nvPr>
            <p:ph sz="quarter" idx="1"/>
          </p:nvPr>
        </p:nvSpPr>
        <p:spPr/>
        <p:txBody>
          <a:bodyPr>
            <a:normAutofit lnSpcReduction="10000"/>
          </a:bodyPr>
          <a:lstStyle/>
          <a:p>
            <a:r>
              <a:rPr lang="en-US" i="1" dirty="0" smtClean="0"/>
              <a:t>Start </a:t>
            </a:r>
            <a:r>
              <a:rPr lang="en-US" b="1" i="1" dirty="0" smtClean="0"/>
              <a:t>Carefully consider the use cases and context for the </a:t>
            </a:r>
            <a:r>
              <a:rPr lang="en-US" b="1" i="1" dirty="0" err="1" smtClean="0"/>
              <a:t>mLearning</a:t>
            </a:r>
            <a:r>
              <a:rPr lang="en-US" b="1" i="1" dirty="0" smtClean="0"/>
              <a:t> </a:t>
            </a:r>
          </a:p>
          <a:p>
            <a:r>
              <a:rPr lang="en-US" dirty="0" smtClean="0">
                <a:hlinkClick r:id="rId3" action="ppaction://hlinksldjump"/>
              </a:rPr>
              <a:t>7.7.1. Revisit analysis </a:t>
            </a:r>
            <a:r>
              <a:rPr lang="en-US" dirty="0">
                <a:hlinkClick r:id="rId3" action="ppaction://hlinksldjump"/>
              </a:rPr>
              <a:t>per </a:t>
            </a:r>
            <a:r>
              <a:rPr lang="en-US" i="1" dirty="0">
                <a:hlinkClick r:id="rId3" action="ppaction://hlinksldjump"/>
              </a:rPr>
              <a:t>3. Analyze Learners and </a:t>
            </a:r>
            <a:r>
              <a:rPr lang="en-US" i="1" dirty="0" smtClean="0">
                <a:hlinkClick r:id="rId3" action="ppaction://hlinksldjump"/>
              </a:rPr>
              <a:t>Context</a:t>
            </a:r>
            <a:r>
              <a:rPr lang="en-US" i="1" dirty="0" smtClean="0"/>
              <a:t> (ADL)</a:t>
            </a:r>
          </a:p>
          <a:p>
            <a:r>
              <a:rPr lang="en-US" dirty="0" smtClean="0">
                <a:hlinkClick r:id="rId4" action="ppaction://hlinksldjump"/>
              </a:rPr>
              <a:t>7.7.2. Revisit analysis </a:t>
            </a:r>
            <a:r>
              <a:rPr lang="en-US" dirty="0">
                <a:hlinkClick r:id="rId4" action="ppaction://hlinksldjump"/>
              </a:rPr>
              <a:t>per </a:t>
            </a:r>
            <a:r>
              <a:rPr lang="en-US" i="1" dirty="0">
                <a:hlinkClick r:id="rId4" action="ppaction://hlinksldjump"/>
              </a:rPr>
              <a:t>6.2 Determine whether </a:t>
            </a:r>
            <a:r>
              <a:rPr lang="en-US" i="1" dirty="0" err="1">
                <a:hlinkClick r:id="rId4" action="ppaction://hlinksldjump"/>
              </a:rPr>
              <a:t>mLearning</a:t>
            </a:r>
            <a:r>
              <a:rPr lang="en-US" i="1" dirty="0">
                <a:hlinkClick r:id="rId4" action="ppaction://hlinksldjump"/>
              </a:rPr>
              <a:t> to be </a:t>
            </a:r>
            <a:r>
              <a:rPr lang="en-US" i="1" dirty="0" smtClean="0">
                <a:hlinkClick r:id="rId4" action="ppaction://hlinksldjump"/>
              </a:rPr>
              <a:t>used </a:t>
            </a:r>
            <a:r>
              <a:rPr lang="en-US" i="1" dirty="0"/>
              <a:t>(ADL)</a:t>
            </a:r>
          </a:p>
          <a:p>
            <a:r>
              <a:rPr lang="en-US" i="1" dirty="0" smtClean="0"/>
              <a:t>End </a:t>
            </a:r>
            <a:r>
              <a:rPr lang="en-US" b="1" i="1" dirty="0" smtClean="0"/>
              <a:t>Carefully </a:t>
            </a:r>
            <a:r>
              <a:rPr lang="en-US" b="1" i="1" dirty="0"/>
              <a:t>consider the use cases and context for the </a:t>
            </a:r>
            <a:r>
              <a:rPr lang="en-US" b="1" i="1" dirty="0" err="1" smtClean="0"/>
              <a:t>mLearning</a:t>
            </a:r>
            <a:endParaRPr lang="en-US" b="1" dirty="0"/>
          </a:p>
          <a:p>
            <a:r>
              <a:rPr lang="en-US" dirty="0" smtClean="0"/>
              <a:t>7.7.3.	Suitable for </a:t>
            </a:r>
            <a:r>
              <a:rPr lang="en-US" dirty="0" err="1" smtClean="0"/>
              <a:t>mLearning</a:t>
            </a:r>
            <a:r>
              <a:rPr lang="en-US" dirty="0" smtClean="0"/>
              <a:t>?</a:t>
            </a:r>
            <a:br>
              <a:rPr lang="en-US" dirty="0" smtClean="0"/>
            </a:br>
            <a:r>
              <a:rPr lang="en-US" i="1" dirty="0" smtClean="0"/>
              <a:t>If </a:t>
            </a:r>
            <a:r>
              <a:rPr lang="en-US" i="1" dirty="0"/>
              <a:t>yes, go to </a:t>
            </a:r>
            <a:r>
              <a:rPr lang="en-US" i="1" dirty="0" smtClean="0"/>
              <a:t>7.7.5</a:t>
            </a:r>
            <a:r>
              <a:rPr lang="en-US" i="1" dirty="0"/>
              <a:t/>
            </a:r>
            <a:br>
              <a:rPr lang="en-US" i="1" dirty="0"/>
            </a:br>
            <a:r>
              <a:rPr lang="en-US" i="1" dirty="0" smtClean="0"/>
              <a:t>If </a:t>
            </a:r>
            <a:r>
              <a:rPr lang="en-US" i="1" dirty="0"/>
              <a:t>no, go to </a:t>
            </a:r>
            <a:r>
              <a:rPr lang="en-US" i="1" dirty="0" smtClean="0"/>
              <a:t>7.7.4</a:t>
            </a:r>
          </a:p>
          <a:p>
            <a:r>
              <a:rPr lang="en-US" dirty="0" smtClean="0"/>
              <a:t>7.7.4. </a:t>
            </a:r>
            <a:r>
              <a:rPr lang="en-US" dirty="0"/>
              <a:t>Consider ways to supplement or complement existing content with </a:t>
            </a:r>
            <a:r>
              <a:rPr lang="en-US" dirty="0" err="1"/>
              <a:t>mLearning</a:t>
            </a:r>
            <a:r>
              <a:rPr lang="en-US" dirty="0"/>
              <a:t> rather than port or adapt existing </a:t>
            </a:r>
            <a:r>
              <a:rPr lang="en-US" dirty="0" smtClean="0"/>
              <a:t>content</a:t>
            </a:r>
          </a:p>
          <a:p>
            <a:r>
              <a:rPr lang="en-US" dirty="0" smtClean="0">
                <a:hlinkClick r:id="rId5" action="ppaction://hlinksldjump"/>
              </a:rPr>
              <a:t>7.7.5. </a:t>
            </a:r>
            <a:r>
              <a:rPr lang="en-US" dirty="0">
                <a:hlinkClick r:id="rId5" action="ppaction://hlinksldjump"/>
              </a:rPr>
              <a:t>Determine the level to which you will adapt or redesign existing content</a:t>
            </a:r>
            <a:endParaRPr lang="en-US" dirty="0"/>
          </a:p>
          <a:p>
            <a:r>
              <a:rPr lang="en-US" dirty="0" smtClean="0"/>
              <a:t>7.7.6. </a:t>
            </a:r>
            <a:r>
              <a:rPr lang="en-US" dirty="0"/>
              <a:t>Is existing content for ILT or </a:t>
            </a:r>
            <a:r>
              <a:rPr lang="en-US" dirty="0" smtClean="0"/>
              <a:t>eLearning?</a:t>
            </a:r>
            <a:br>
              <a:rPr lang="en-US" dirty="0" smtClean="0"/>
            </a:br>
            <a:r>
              <a:rPr lang="en-US" i="1" dirty="0" smtClean="0"/>
              <a:t>If ILT, go to 7.7.7</a:t>
            </a:r>
            <a:br>
              <a:rPr lang="en-US" i="1" dirty="0" smtClean="0"/>
            </a:br>
            <a:r>
              <a:rPr lang="en-US" i="1" dirty="0" smtClean="0"/>
              <a:t>If eLearning, go to 7.7.8</a:t>
            </a:r>
          </a:p>
          <a:p>
            <a:r>
              <a:rPr lang="en-US" dirty="0" smtClean="0"/>
              <a:t>7.7.7. </a:t>
            </a:r>
            <a:r>
              <a:rPr lang="en-US" dirty="0"/>
              <a:t>Completely rethink and redesign the content for </a:t>
            </a:r>
            <a:r>
              <a:rPr lang="en-US" dirty="0" err="1"/>
              <a:t>mLearning</a:t>
            </a:r>
            <a:endParaRPr lang="en-US" dirty="0"/>
          </a:p>
          <a:p>
            <a:r>
              <a:rPr lang="en-US" dirty="0" smtClean="0"/>
              <a:t>7.7.8. </a:t>
            </a:r>
            <a:r>
              <a:rPr lang="en-US" dirty="0"/>
              <a:t>Are there existing videos or audio?</a:t>
            </a:r>
            <a:br>
              <a:rPr lang="en-US" dirty="0"/>
            </a:br>
            <a:r>
              <a:rPr lang="en-US" i="1" dirty="0"/>
              <a:t>If yes, go to 7.7.9</a:t>
            </a:r>
            <a:br>
              <a:rPr lang="en-US" i="1" dirty="0"/>
            </a:br>
            <a:r>
              <a:rPr lang="en-US" i="1" dirty="0"/>
              <a:t>If no, go to </a:t>
            </a:r>
            <a:r>
              <a:rPr lang="en-US" i="1" dirty="0" smtClean="0"/>
              <a:t>7.7.10</a:t>
            </a:r>
            <a:endParaRPr lang="en-US" i="1" dirty="0"/>
          </a:p>
          <a:p>
            <a:endParaRPr lang="en-US" dirty="0" smtClean="0"/>
          </a:p>
        </p:txBody>
      </p:sp>
      <p:sp>
        <p:nvSpPr>
          <p:cNvPr id="18" name="Text Placeholder 17"/>
          <p:cNvSpPr>
            <a:spLocks noGrp="1"/>
          </p:cNvSpPr>
          <p:nvPr>
            <p:ph type="body" sz="quarter" idx="14"/>
          </p:nvPr>
        </p:nvSpPr>
        <p:spPr/>
        <p:txBody>
          <a:bodyPr>
            <a:normAutofit fontScale="92500"/>
          </a:bodyPr>
          <a:lstStyle/>
          <a:p>
            <a:r>
              <a:rPr lang="en-US" dirty="0" smtClean="0"/>
              <a:t>7.7.9. </a:t>
            </a:r>
            <a:r>
              <a:rPr lang="en-US" dirty="0">
                <a:hlinkClick r:id="rId6" action="ppaction://hlinksldjump"/>
              </a:rPr>
              <a:t>Carefully consider appropriateness of video/audio for mobile </a:t>
            </a:r>
            <a:r>
              <a:rPr lang="en-US" dirty="0" smtClean="0">
                <a:hlinkClick r:id="rId6" action="ppaction://hlinksldjump"/>
              </a:rPr>
              <a:t>use</a:t>
            </a:r>
            <a:r>
              <a:rPr lang="en-US" dirty="0" smtClean="0"/>
              <a:t> (Gilbert, 2015)</a:t>
            </a:r>
            <a:endParaRPr lang="en-US" dirty="0"/>
          </a:p>
          <a:p>
            <a:r>
              <a:rPr lang="en-US" dirty="0" smtClean="0"/>
              <a:t>7.7.10. </a:t>
            </a:r>
            <a:r>
              <a:rPr lang="en-US" dirty="0"/>
              <a:t>Does existing content use </a:t>
            </a:r>
            <a:r>
              <a:rPr lang="en-US" dirty="0" smtClean="0"/>
              <a:t>Flash?</a:t>
            </a:r>
            <a:br>
              <a:rPr lang="en-US" dirty="0" smtClean="0"/>
            </a:br>
            <a:r>
              <a:rPr lang="en-US" i="1" dirty="0" smtClean="0"/>
              <a:t>If </a:t>
            </a:r>
            <a:r>
              <a:rPr lang="en-US" i="1" dirty="0"/>
              <a:t>yes, go to </a:t>
            </a:r>
            <a:r>
              <a:rPr lang="en-US" i="1" dirty="0" smtClean="0"/>
              <a:t>7.7.11</a:t>
            </a:r>
            <a:r>
              <a:rPr lang="en-US" i="1" dirty="0"/>
              <a:t/>
            </a:r>
            <a:br>
              <a:rPr lang="en-US" i="1" dirty="0"/>
            </a:br>
            <a:r>
              <a:rPr lang="en-US" i="1" dirty="0"/>
              <a:t>If no, go to </a:t>
            </a:r>
            <a:r>
              <a:rPr lang="en-US" i="1" dirty="0" smtClean="0"/>
              <a:t>7.7.12</a:t>
            </a:r>
          </a:p>
          <a:p>
            <a:r>
              <a:rPr lang="en-US" dirty="0" smtClean="0"/>
              <a:t>7.7.11. </a:t>
            </a:r>
            <a:r>
              <a:rPr lang="en-US" dirty="0"/>
              <a:t>Depending on resources &amp; time, </a:t>
            </a:r>
            <a:r>
              <a:rPr lang="en-US" dirty="0" smtClean="0"/>
              <a:t>consider creating </a:t>
            </a:r>
            <a:r>
              <a:rPr lang="en-US" dirty="0"/>
              <a:t>a screen </a:t>
            </a:r>
            <a:r>
              <a:rPr lang="en-US" dirty="0" smtClean="0"/>
              <a:t>recording, taking </a:t>
            </a:r>
            <a:r>
              <a:rPr lang="en-US" dirty="0"/>
              <a:t>a series of </a:t>
            </a:r>
            <a:r>
              <a:rPr lang="en-US" dirty="0" smtClean="0"/>
              <a:t>screenshots, or converting </a:t>
            </a:r>
            <a:r>
              <a:rPr lang="en-US" dirty="0"/>
              <a:t>to HTML5 (may involve rebuilding content</a:t>
            </a:r>
            <a:r>
              <a:rPr lang="en-US" dirty="0" smtClean="0"/>
              <a:t>)</a:t>
            </a:r>
          </a:p>
          <a:p>
            <a:r>
              <a:rPr lang="en-US" dirty="0" smtClean="0"/>
              <a:t>7.7.12. </a:t>
            </a:r>
            <a:r>
              <a:rPr lang="en-US" dirty="0"/>
              <a:t>Divide content into smaller cognitive chunks for short interval consumption</a:t>
            </a:r>
          </a:p>
          <a:p>
            <a:r>
              <a:rPr lang="en-US" dirty="0" smtClean="0"/>
              <a:t>7.7.13. </a:t>
            </a:r>
            <a:r>
              <a:rPr lang="en-US" dirty="0"/>
              <a:t>Redesign the content for portrait orientation whenever possible</a:t>
            </a:r>
          </a:p>
          <a:p>
            <a:r>
              <a:rPr lang="en-US" dirty="0" smtClean="0"/>
              <a:t>7.7.14. </a:t>
            </a:r>
            <a:r>
              <a:rPr lang="en-US" dirty="0"/>
              <a:t>Adapt and/or simplify textual content for </a:t>
            </a:r>
            <a:r>
              <a:rPr lang="en-US" dirty="0" err="1" smtClean="0"/>
              <a:t>mLearning</a:t>
            </a:r>
            <a:endParaRPr lang="en-US" dirty="0" smtClean="0"/>
          </a:p>
          <a:p>
            <a:r>
              <a:rPr lang="en-US" dirty="0" smtClean="0"/>
              <a:t>7.7.15. </a:t>
            </a:r>
            <a:r>
              <a:rPr lang="en-US" dirty="0"/>
              <a:t>Redesign and optimize existing graphics for small screen</a:t>
            </a:r>
          </a:p>
          <a:p>
            <a:r>
              <a:rPr lang="en-US" dirty="0" smtClean="0"/>
              <a:t>7.7.16. </a:t>
            </a:r>
            <a:r>
              <a:rPr lang="en-US" dirty="0"/>
              <a:t>Minimize the number of user interactions needed</a:t>
            </a:r>
          </a:p>
          <a:p>
            <a:r>
              <a:rPr lang="en-US" dirty="0" smtClean="0"/>
              <a:t>7.7.17. </a:t>
            </a:r>
            <a:r>
              <a:rPr lang="en-US" dirty="0"/>
              <a:t>Minimize or remove the need for data entry</a:t>
            </a:r>
          </a:p>
          <a:p>
            <a:r>
              <a:rPr lang="en-US" dirty="0" smtClean="0"/>
              <a:t>7.7.18. </a:t>
            </a:r>
            <a:r>
              <a:rPr lang="en-US" dirty="0"/>
              <a:t>Redesign or adapt navigation and user interface for easy/simple mobile </a:t>
            </a:r>
            <a:r>
              <a:rPr lang="en-US" dirty="0" smtClean="0"/>
              <a:t>use</a:t>
            </a:r>
          </a:p>
          <a:p>
            <a:r>
              <a:rPr lang="en-US" dirty="0" smtClean="0"/>
              <a:t>7.7.19. </a:t>
            </a:r>
            <a:r>
              <a:rPr lang="en-US" dirty="0"/>
              <a:t>Consider ways in which you can utilize the mobile device features/characteristics in the </a:t>
            </a:r>
            <a:r>
              <a:rPr lang="en-US" dirty="0" err="1"/>
              <a:t>mLearning</a:t>
            </a:r>
            <a:endParaRPr lang="en-US" dirty="0"/>
          </a:p>
          <a:p>
            <a:r>
              <a:rPr lang="en-US" dirty="0" smtClean="0"/>
              <a:t>7.7.20. </a:t>
            </a:r>
            <a:r>
              <a:rPr lang="en-US" dirty="0"/>
              <a:t>Consider adding a social networking component</a:t>
            </a:r>
          </a:p>
          <a:p>
            <a:r>
              <a:rPr lang="en-US" i="1" dirty="0" smtClean="0">
                <a:hlinkClick r:id="rId7" action="ppaction://hlinksldjump"/>
              </a:rPr>
              <a:t>Go up to 7. and continue to 7.8.</a:t>
            </a:r>
            <a:endParaRPr lang="en-US" i="1" dirty="0"/>
          </a:p>
          <a:p>
            <a:endParaRPr lang="en-US" i="1" dirty="0"/>
          </a:p>
          <a:p>
            <a:endParaRPr lang="en-US" i="1" dirty="0"/>
          </a:p>
          <a:p>
            <a:endParaRPr lang="en-US" dirty="0"/>
          </a:p>
        </p:txBody>
      </p:sp>
      <p:sp>
        <p:nvSpPr>
          <p:cNvPr id="15" name="TextBox 14">
            <a:hlinkClick r:id="rId7"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7"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7"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Clothier (2014b) except where indicated</a:t>
            </a:r>
            <a:endParaRPr lang="en-US" sz="1000" dirty="0">
              <a:latin typeface="Arial" panose="020B0604020202020204" pitchFamily="34" charset="0"/>
              <a:cs typeface="Arial" panose="020B0604020202020204" pitchFamily="34" charset="0"/>
            </a:endParaRPr>
          </a:p>
        </p:txBody>
      </p:sp>
      <p:sp>
        <p:nvSpPr>
          <p:cNvPr id="11" name="TextBox 10">
            <a:hlinkClick r:id="rId8"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hlinkClick r:id="rId9"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8756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 Design and conduct formative evaluation (1 of 2)</a:t>
            </a:r>
            <a:endParaRPr lang="en-US" dirty="0"/>
          </a:p>
        </p:txBody>
      </p:sp>
      <p:sp>
        <p:nvSpPr>
          <p:cNvPr id="3" name="Content Placeholder 2"/>
          <p:cNvSpPr>
            <a:spLocks noGrp="1"/>
          </p:cNvSpPr>
          <p:nvPr>
            <p:ph sz="quarter" idx="1"/>
          </p:nvPr>
        </p:nvSpPr>
        <p:spPr/>
        <p:txBody>
          <a:bodyPr>
            <a:noAutofit/>
          </a:bodyPr>
          <a:lstStyle/>
          <a:p>
            <a:r>
              <a:rPr lang="en-US" dirty="0" smtClean="0">
                <a:hlinkClick r:id="rId3" action="ppaction://hlinksldjump"/>
              </a:rPr>
              <a:t>8.1.	One-to-one </a:t>
            </a:r>
            <a:r>
              <a:rPr lang="en-US" dirty="0">
                <a:hlinkClick r:id="rId3" action="ppaction://hlinksldjump"/>
              </a:rPr>
              <a:t>evaluation </a:t>
            </a:r>
            <a:r>
              <a:rPr lang="en-US" dirty="0" smtClean="0">
                <a:hlinkClick r:id="rId3" action="ppaction://hlinksldjump"/>
              </a:rPr>
              <a:t>appropriate/feasible?</a:t>
            </a:r>
            <a:r>
              <a:rPr lang="en-US" dirty="0" smtClean="0"/>
              <a:t/>
            </a:r>
            <a:br>
              <a:rPr lang="en-US" dirty="0" smtClean="0"/>
            </a:br>
            <a:r>
              <a:rPr lang="en-US" i="1" dirty="0" smtClean="0"/>
              <a:t>If </a:t>
            </a:r>
            <a:r>
              <a:rPr lang="en-US" i="1" dirty="0"/>
              <a:t>yes, go to </a:t>
            </a:r>
            <a:r>
              <a:rPr lang="en-US" i="1" dirty="0" smtClean="0"/>
              <a:t>8.2</a:t>
            </a:r>
            <a:br>
              <a:rPr lang="en-US" i="1" dirty="0" smtClean="0"/>
            </a:br>
            <a:r>
              <a:rPr lang="en-US" i="1" dirty="0" smtClean="0"/>
              <a:t>If </a:t>
            </a:r>
            <a:r>
              <a:rPr lang="en-US" i="1" dirty="0"/>
              <a:t>no, go to </a:t>
            </a:r>
            <a:r>
              <a:rPr lang="en-US" i="1" dirty="0" smtClean="0"/>
              <a:t>8.7</a:t>
            </a:r>
          </a:p>
          <a:p>
            <a:r>
              <a:rPr lang="en-US" i="1" dirty="0" smtClean="0"/>
              <a:t>Start </a:t>
            </a:r>
            <a:r>
              <a:rPr lang="en-US" b="1" i="1" dirty="0" smtClean="0"/>
              <a:t>One-to-One Evaluation</a:t>
            </a:r>
            <a:endParaRPr lang="en-US" b="1" dirty="0"/>
          </a:p>
          <a:p>
            <a:r>
              <a:rPr lang="en-US" dirty="0" smtClean="0"/>
              <a:t>8.2.	Establish criteria</a:t>
            </a:r>
          </a:p>
          <a:p>
            <a:r>
              <a:rPr lang="en-US" dirty="0" smtClean="0"/>
              <a:t>8.3.	Select </a:t>
            </a:r>
            <a:r>
              <a:rPr lang="en-US" dirty="0"/>
              <a:t>users</a:t>
            </a:r>
          </a:p>
          <a:p>
            <a:r>
              <a:rPr lang="en-US" dirty="0" smtClean="0">
                <a:hlinkClick r:id="rId4" action="ppaction://hlinksldjump"/>
              </a:rPr>
              <a:t>8.4.	Determine </a:t>
            </a:r>
            <a:r>
              <a:rPr lang="en-US" dirty="0">
                <a:hlinkClick r:id="rId4" action="ppaction://hlinksldjump"/>
              </a:rPr>
              <a:t>data to </a:t>
            </a:r>
            <a:r>
              <a:rPr lang="en-US" dirty="0" smtClean="0">
                <a:hlinkClick r:id="rId4" action="ppaction://hlinksldjump"/>
              </a:rPr>
              <a:t>be </a:t>
            </a:r>
            <a:r>
              <a:rPr lang="en-US" dirty="0">
                <a:hlinkClick r:id="rId4" action="ppaction://hlinksldjump"/>
              </a:rPr>
              <a:t>collected</a:t>
            </a:r>
            <a:endParaRPr lang="en-US" dirty="0"/>
          </a:p>
          <a:p>
            <a:r>
              <a:rPr lang="en-US" dirty="0" smtClean="0">
                <a:hlinkClick r:id="rId5" action="ppaction://hlinksldjump"/>
              </a:rPr>
              <a:t>8.5.	Conduct </a:t>
            </a:r>
            <a:r>
              <a:rPr lang="en-US" dirty="0">
                <a:hlinkClick r:id="rId5" action="ppaction://hlinksldjump"/>
              </a:rPr>
              <a:t>evaluation</a:t>
            </a:r>
            <a:endParaRPr lang="en-US" dirty="0"/>
          </a:p>
          <a:p>
            <a:r>
              <a:rPr lang="en-US" dirty="0" smtClean="0"/>
              <a:t>8.6.	Interpret data</a:t>
            </a:r>
          </a:p>
          <a:p>
            <a:r>
              <a:rPr lang="en-US" i="1" dirty="0" smtClean="0"/>
              <a:t>End </a:t>
            </a:r>
            <a:r>
              <a:rPr lang="en-US" b="1" i="1" dirty="0" smtClean="0"/>
              <a:t>One-to-One </a:t>
            </a:r>
            <a:r>
              <a:rPr lang="en-US" b="1" i="1" dirty="0"/>
              <a:t>Evaluation</a:t>
            </a:r>
            <a:endParaRPr lang="en-US" b="1" dirty="0"/>
          </a:p>
          <a:p>
            <a:r>
              <a:rPr lang="en-US" dirty="0" smtClean="0">
                <a:hlinkClick r:id="rId6" action="ppaction://hlinksldjump"/>
              </a:rPr>
              <a:t>8.7.</a:t>
            </a:r>
            <a:r>
              <a:rPr lang="en-US" dirty="0">
                <a:hlinkClick r:id="rId6" action="ppaction://hlinksldjump"/>
              </a:rPr>
              <a:t>	Small group evaluation appropriate/feasible?</a:t>
            </a:r>
            <a:r>
              <a:rPr lang="en-US" dirty="0"/>
              <a:t/>
            </a:r>
            <a:br>
              <a:rPr lang="en-US" dirty="0"/>
            </a:br>
            <a:r>
              <a:rPr lang="en-US" i="1" dirty="0"/>
              <a:t>If yes, go to 8.8</a:t>
            </a:r>
            <a:br>
              <a:rPr lang="en-US" i="1" dirty="0"/>
            </a:br>
            <a:r>
              <a:rPr lang="en-US" i="1" dirty="0"/>
              <a:t>If no, </a:t>
            </a:r>
            <a:r>
              <a:rPr lang="en-US" i="1" dirty="0">
                <a:hlinkClick r:id="rId7" action="ppaction://hlinksldjump"/>
              </a:rPr>
              <a:t>go to 8.13</a:t>
            </a:r>
            <a:endParaRPr lang="en-US" dirty="0"/>
          </a:p>
          <a:p>
            <a:r>
              <a:rPr lang="en-US" i="1" dirty="0"/>
              <a:t>Start </a:t>
            </a:r>
            <a:r>
              <a:rPr lang="en-US" b="1" i="1" dirty="0"/>
              <a:t>Small Group Evaluation</a:t>
            </a:r>
            <a:endParaRPr lang="en-US" b="1" dirty="0"/>
          </a:p>
          <a:p>
            <a:r>
              <a:rPr lang="en-US" dirty="0" smtClean="0"/>
              <a:t>8.8.</a:t>
            </a:r>
            <a:r>
              <a:rPr lang="en-US" dirty="0"/>
              <a:t>	Establish criteria</a:t>
            </a:r>
          </a:p>
          <a:p>
            <a:r>
              <a:rPr lang="en-US" dirty="0" smtClean="0"/>
              <a:t>8.9.</a:t>
            </a:r>
            <a:r>
              <a:rPr lang="en-US" dirty="0"/>
              <a:t>	Select </a:t>
            </a:r>
            <a:r>
              <a:rPr lang="en-US" dirty="0" smtClean="0"/>
              <a:t>users</a:t>
            </a:r>
            <a:endParaRPr lang="en-US" dirty="0"/>
          </a:p>
        </p:txBody>
      </p:sp>
      <p:sp>
        <p:nvSpPr>
          <p:cNvPr id="18" name="Text Placeholder 17"/>
          <p:cNvSpPr>
            <a:spLocks noGrp="1"/>
          </p:cNvSpPr>
          <p:nvPr>
            <p:ph type="body" sz="quarter" idx="14"/>
          </p:nvPr>
        </p:nvSpPr>
        <p:spPr/>
        <p:txBody>
          <a:bodyPr>
            <a:normAutofit/>
          </a:bodyPr>
          <a:lstStyle/>
          <a:p>
            <a:r>
              <a:rPr lang="en-US" dirty="0" smtClean="0">
                <a:hlinkClick r:id="rId8" action="ppaction://hlinksldjump"/>
              </a:rPr>
              <a:t>8.10.</a:t>
            </a:r>
            <a:r>
              <a:rPr lang="en-US" dirty="0">
                <a:hlinkClick r:id="rId8" action="ppaction://hlinksldjump"/>
              </a:rPr>
              <a:t>	Determine data to be collected</a:t>
            </a:r>
            <a:endParaRPr lang="en-US" dirty="0"/>
          </a:p>
          <a:p>
            <a:r>
              <a:rPr lang="en-US" dirty="0" smtClean="0">
                <a:hlinkClick r:id="rId9" action="ppaction://hlinksldjump"/>
              </a:rPr>
              <a:t>8.11.</a:t>
            </a:r>
            <a:r>
              <a:rPr lang="en-US" dirty="0">
                <a:hlinkClick r:id="rId9" action="ppaction://hlinksldjump"/>
              </a:rPr>
              <a:t>	Conduct  evaluation</a:t>
            </a:r>
            <a:endParaRPr lang="en-US" dirty="0"/>
          </a:p>
          <a:p>
            <a:r>
              <a:rPr lang="en-US" dirty="0" smtClean="0"/>
              <a:t>8.12.</a:t>
            </a:r>
            <a:r>
              <a:rPr lang="en-US" dirty="0"/>
              <a:t>	Interpret data</a:t>
            </a:r>
          </a:p>
          <a:p>
            <a:r>
              <a:rPr lang="en-US" i="1" dirty="0"/>
              <a:t>End </a:t>
            </a:r>
            <a:r>
              <a:rPr lang="en-US" b="1" i="1" dirty="0"/>
              <a:t>Small Group </a:t>
            </a:r>
            <a:r>
              <a:rPr lang="en-US" b="1" i="1" dirty="0" smtClean="0"/>
              <a:t>Evaluation</a:t>
            </a:r>
          </a:p>
          <a:p>
            <a:r>
              <a:rPr lang="en-US" i="1" dirty="0" smtClean="0">
                <a:hlinkClick r:id="rId7" action="ppaction://hlinksldjump"/>
              </a:rPr>
              <a:t>Go </a:t>
            </a:r>
            <a:r>
              <a:rPr lang="en-US" i="1" dirty="0">
                <a:hlinkClick r:id="rId7" action="ppaction://hlinksldjump"/>
              </a:rPr>
              <a:t>to 8.13</a:t>
            </a:r>
            <a:endParaRPr lang="en-US" dirty="0"/>
          </a:p>
          <a:p>
            <a:pPr marL="347663" indent="-347663"/>
            <a:endParaRPr lang="en-US" dirty="0"/>
          </a:p>
        </p:txBody>
      </p:sp>
      <p:sp>
        <p:nvSpPr>
          <p:cNvPr id="15" name="TextBox 14">
            <a:hlinkClick r:id="rId10"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0"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0"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1" name="TextBox 10">
            <a:hlinkClick r:id="rId11"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12"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336773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 Design and conduct formative evaluation (2 of 2)</a:t>
            </a:r>
            <a:endParaRPr lang="en-US" dirty="0"/>
          </a:p>
        </p:txBody>
      </p:sp>
      <p:sp>
        <p:nvSpPr>
          <p:cNvPr id="3" name="Content Placeholder 2"/>
          <p:cNvSpPr>
            <a:spLocks noGrp="1"/>
          </p:cNvSpPr>
          <p:nvPr>
            <p:ph sz="quarter" idx="1"/>
          </p:nvPr>
        </p:nvSpPr>
        <p:spPr/>
        <p:txBody>
          <a:bodyPr>
            <a:noAutofit/>
          </a:bodyPr>
          <a:lstStyle/>
          <a:p>
            <a:r>
              <a:rPr lang="en-US" dirty="0" smtClean="0">
                <a:hlinkClick r:id="rId3" action="ppaction://hlinksldjump"/>
              </a:rPr>
              <a:t>8.13.</a:t>
            </a:r>
            <a:r>
              <a:rPr lang="en-US" dirty="0">
                <a:hlinkClick r:id="rId3" action="ppaction://hlinksldjump"/>
              </a:rPr>
              <a:t>	Field evaluation appropriate/feasible?</a:t>
            </a:r>
            <a:r>
              <a:rPr lang="en-US" dirty="0"/>
              <a:t/>
            </a:r>
            <a:br>
              <a:rPr lang="en-US" dirty="0"/>
            </a:br>
            <a:r>
              <a:rPr lang="en-US" i="1" dirty="0"/>
              <a:t>If yes, go to 8.14</a:t>
            </a:r>
            <a:br>
              <a:rPr lang="en-US" i="1" dirty="0"/>
            </a:br>
            <a:r>
              <a:rPr lang="en-US" i="1" dirty="0"/>
              <a:t>If no, go to 8.19</a:t>
            </a:r>
            <a:endParaRPr lang="en-US" dirty="0"/>
          </a:p>
          <a:p>
            <a:r>
              <a:rPr lang="en-US" i="1" dirty="0"/>
              <a:t>Start </a:t>
            </a:r>
            <a:r>
              <a:rPr lang="en-US" b="1" i="1" dirty="0"/>
              <a:t>Field Evaluation</a:t>
            </a:r>
            <a:endParaRPr lang="en-US" b="1" dirty="0"/>
          </a:p>
          <a:p>
            <a:r>
              <a:rPr lang="en-US" dirty="0" smtClean="0"/>
              <a:t>8.14.</a:t>
            </a:r>
            <a:r>
              <a:rPr lang="en-US" dirty="0"/>
              <a:t>	Establish criteria</a:t>
            </a:r>
          </a:p>
          <a:p>
            <a:r>
              <a:rPr lang="en-US" dirty="0" smtClean="0"/>
              <a:t>8.15.</a:t>
            </a:r>
            <a:r>
              <a:rPr lang="en-US" dirty="0"/>
              <a:t>	Select users</a:t>
            </a:r>
          </a:p>
          <a:p>
            <a:r>
              <a:rPr lang="en-US" dirty="0" smtClean="0">
                <a:hlinkClick r:id="rId4" action="ppaction://hlinksldjump"/>
              </a:rPr>
              <a:t>8.16.</a:t>
            </a:r>
            <a:r>
              <a:rPr lang="en-US" dirty="0">
                <a:hlinkClick r:id="rId4" action="ppaction://hlinksldjump"/>
              </a:rPr>
              <a:t>	Determine data to be collected</a:t>
            </a:r>
            <a:endParaRPr lang="en-US" dirty="0"/>
          </a:p>
          <a:p>
            <a:r>
              <a:rPr lang="en-US" dirty="0" smtClean="0">
                <a:hlinkClick r:id="rId5" action="ppaction://hlinksldjump"/>
              </a:rPr>
              <a:t>8.17.</a:t>
            </a:r>
            <a:r>
              <a:rPr lang="en-US" dirty="0">
                <a:hlinkClick r:id="rId5" action="ppaction://hlinksldjump"/>
              </a:rPr>
              <a:t>	Conduct evaluation</a:t>
            </a:r>
            <a:endParaRPr lang="en-US" dirty="0"/>
          </a:p>
          <a:p>
            <a:r>
              <a:rPr lang="en-US" dirty="0" smtClean="0"/>
              <a:t>8.18.</a:t>
            </a:r>
            <a:r>
              <a:rPr lang="en-US" dirty="0"/>
              <a:t>	Interpret data</a:t>
            </a:r>
          </a:p>
          <a:p>
            <a:r>
              <a:rPr lang="en-US" i="1" dirty="0"/>
              <a:t>End </a:t>
            </a:r>
            <a:r>
              <a:rPr lang="en-US" b="1" i="1" dirty="0"/>
              <a:t>Field Evaluation</a:t>
            </a:r>
          </a:p>
          <a:p>
            <a:r>
              <a:rPr lang="en-US" dirty="0" smtClean="0">
                <a:hlinkClick r:id="rId6" action="ppaction://hlinksldjump"/>
              </a:rPr>
              <a:t>8.19.</a:t>
            </a:r>
            <a:r>
              <a:rPr lang="en-US" dirty="0">
                <a:hlinkClick r:id="rId6" action="ppaction://hlinksldjump"/>
              </a:rPr>
              <a:t>	Evaluation of skills in the performance context appropriate/feasible</a:t>
            </a:r>
            <a:r>
              <a:rPr lang="en-US" dirty="0">
                <a:hlinkClick r:id="rId7" action="ppaction://hlinksldjump"/>
              </a:rPr>
              <a:t>?</a:t>
            </a:r>
            <a:r>
              <a:rPr lang="en-US" dirty="0"/>
              <a:t/>
            </a:r>
            <a:br>
              <a:rPr lang="en-US" dirty="0"/>
            </a:br>
            <a:r>
              <a:rPr lang="en-US" i="1" dirty="0"/>
              <a:t>If yes, go to 8.20</a:t>
            </a:r>
            <a:br>
              <a:rPr lang="en-US" i="1" dirty="0"/>
            </a:br>
            <a:r>
              <a:rPr lang="en-US" i="1" dirty="0"/>
              <a:t>If no, go to 8.25</a:t>
            </a:r>
            <a:endParaRPr lang="en-US" dirty="0"/>
          </a:p>
          <a:p>
            <a:r>
              <a:rPr lang="en-US" i="1" dirty="0"/>
              <a:t>Start </a:t>
            </a:r>
            <a:r>
              <a:rPr lang="en-US" b="1" i="1" dirty="0"/>
              <a:t>Performance Context Evaluation</a:t>
            </a:r>
            <a:endParaRPr lang="en-US" b="1" dirty="0"/>
          </a:p>
          <a:p>
            <a:r>
              <a:rPr lang="en-US" dirty="0" smtClean="0"/>
              <a:t>8.20.</a:t>
            </a:r>
            <a:r>
              <a:rPr lang="en-US" dirty="0"/>
              <a:t>	Establish criteria</a:t>
            </a:r>
          </a:p>
          <a:p>
            <a:r>
              <a:rPr lang="en-US" dirty="0" smtClean="0"/>
              <a:t>8.21.</a:t>
            </a:r>
            <a:r>
              <a:rPr lang="en-US" dirty="0"/>
              <a:t>	Select users</a:t>
            </a:r>
          </a:p>
          <a:p>
            <a:endParaRPr lang="en-US" i="1" dirty="0" smtClean="0"/>
          </a:p>
        </p:txBody>
      </p:sp>
      <p:sp>
        <p:nvSpPr>
          <p:cNvPr id="18" name="Text Placeholder 17"/>
          <p:cNvSpPr>
            <a:spLocks noGrp="1"/>
          </p:cNvSpPr>
          <p:nvPr>
            <p:ph type="body" sz="quarter" idx="14"/>
          </p:nvPr>
        </p:nvSpPr>
        <p:spPr/>
        <p:txBody>
          <a:bodyPr>
            <a:normAutofit/>
          </a:bodyPr>
          <a:lstStyle/>
          <a:p>
            <a:r>
              <a:rPr lang="en-US" dirty="0" smtClean="0">
                <a:hlinkClick r:id="rId6" action="ppaction://hlinksldjump"/>
              </a:rPr>
              <a:t>8.22.</a:t>
            </a:r>
            <a:r>
              <a:rPr lang="en-US" dirty="0">
                <a:hlinkClick r:id="rId6" action="ppaction://hlinksldjump"/>
              </a:rPr>
              <a:t>	Determine data to be collected</a:t>
            </a:r>
            <a:endParaRPr lang="en-US" dirty="0"/>
          </a:p>
          <a:p>
            <a:r>
              <a:rPr lang="en-US" dirty="0" smtClean="0">
                <a:hlinkClick r:id="rId8" action="ppaction://hlinksldjump"/>
              </a:rPr>
              <a:t>8.23.</a:t>
            </a:r>
            <a:r>
              <a:rPr lang="en-US" dirty="0">
                <a:hlinkClick r:id="rId8" action="ppaction://hlinksldjump"/>
              </a:rPr>
              <a:t>	Conduct evaluation</a:t>
            </a:r>
            <a:endParaRPr lang="en-US" dirty="0"/>
          </a:p>
          <a:p>
            <a:r>
              <a:rPr lang="en-US" dirty="0" smtClean="0"/>
              <a:t>8.24.</a:t>
            </a:r>
            <a:r>
              <a:rPr lang="en-US" dirty="0"/>
              <a:t>	Interpret data</a:t>
            </a:r>
          </a:p>
          <a:p>
            <a:r>
              <a:rPr lang="en-US" i="1" dirty="0"/>
              <a:t>End </a:t>
            </a:r>
            <a:r>
              <a:rPr lang="en-US" b="1" i="1" dirty="0" smtClean="0"/>
              <a:t>Performance Context Evaluation</a:t>
            </a:r>
          </a:p>
          <a:p>
            <a:r>
              <a:rPr lang="en-US" dirty="0" smtClean="0">
                <a:hlinkClick r:id="rId9" action="ppaction://hlinksldjump"/>
              </a:rPr>
              <a:t>8.25.</a:t>
            </a:r>
            <a:r>
              <a:rPr lang="en-US" dirty="0">
                <a:hlinkClick r:id="rId9" action="ppaction://hlinksldjump"/>
              </a:rPr>
              <a:t>	</a:t>
            </a:r>
            <a:r>
              <a:rPr lang="en-US" dirty="0" smtClean="0">
                <a:hlinkClick r:id="rId9" action="ppaction://hlinksldjump"/>
              </a:rPr>
              <a:t>Create Formative Evaluation Report</a:t>
            </a:r>
            <a:endParaRPr lang="en-US" dirty="0"/>
          </a:p>
          <a:p>
            <a:r>
              <a:rPr lang="en-US" i="1" dirty="0" smtClean="0">
                <a:hlinkClick r:id="rId10" action="ppaction://hlinksldjump"/>
              </a:rPr>
              <a:t>Go </a:t>
            </a:r>
            <a:r>
              <a:rPr lang="en-US" i="1" dirty="0">
                <a:hlinkClick r:id="rId10" action="ppaction://hlinksldjump"/>
              </a:rPr>
              <a:t>to 9</a:t>
            </a:r>
            <a:r>
              <a:rPr lang="en-US" i="1" dirty="0" smtClean="0">
                <a:hlinkClick r:id="rId10" action="ppaction://hlinksldjump"/>
              </a:rPr>
              <a:t>.</a:t>
            </a:r>
            <a:endParaRPr lang="en-US" dirty="0"/>
          </a:p>
        </p:txBody>
      </p:sp>
      <p:sp>
        <p:nvSpPr>
          <p:cNvPr id="15" name="TextBox 14">
            <a:hlinkClick r:id="rId11" action="ppaction://hlinksldjump"/>
          </p:cNvPr>
          <p:cNvSpPr txBox="1"/>
          <p:nvPr/>
        </p:nvSpPr>
        <p:spPr>
          <a:xfrm>
            <a:off x="914400" y="6400800"/>
            <a:ext cx="1676400"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rId11" action="ppaction://hlinksldjump"/>
              </a:rPr>
              <a:t>P</a:t>
            </a:r>
            <a:r>
              <a:rPr lang="en-US" u="sng" dirty="0" smtClean="0">
                <a:solidFill>
                  <a:schemeClr val="accent2">
                    <a:lumMod val="50000"/>
                  </a:schemeClr>
                </a:solidFill>
                <a:latin typeface="Arial" panose="020B0604020202020204" pitchFamily="34" charset="0"/>
                <a:cs typeface="Arial" panose="020B0604020202020204" pitchFamily="34" charset="0"/>
                <a:hlinkClick r:id="rId11" action="ppaction://hlinksldjump"/>
              </a:rPr>
              <a:t>arent outline</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hlinkClick r:id="" action="ppaction://hlinkshowjump?jump=lastslideviewed"/>
          </p:cNvPr>
          <p:cNvSpPr txBox="1"/>
          <p:nvPr/>
        </p:nvSpPr>
        <p:spPr>
          <a:xfrm>
            <a:off x="4191000" y="6400800"/>
            <a:ext cx="1392382" cy="369332"/>
          </a:xfrm>
          <a:prstGeom prst="rect">
            <a:avLst/>
          </a:prstGeom>
          <a:noFill/>
        </p:spPr>
        <p:txBody>
          <a:bodyPr wrap="square" rtlCol="0">
            <a:spAutoFit/>
          </a:bodyPr>
          <a:lstStyle/>
          <a:p>
            <a:r>
              <a:rPr lang="en-US" u="sng" dirty="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L</a:t>
            </a:r>
            <a:r>
              <a:rPr lang="en-US" u="sng" dirty="0" smtClean="0">
                <a:solidFill>
                  <a:schemeClr val="accent2">
                    <a:lumMod val="50000"/>
                  </a:schemeClr>
                </a:solidFill>
                <a:latin typeface="Arial" panose="020B0604020202020204" pitchFamily="34" charset="0"/>
                <a:cs typeface="Arial" panose="020B0604020202020204" pitchFamily="34" charset="0"/>
                <a:hlinkClick r:id="" action="ppaction://hlinkshowjump?jump=lastslideviewed"/>
              </a:rPr>
              <a:t>ast viewed</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914733"/>
            <a:ext cx="8305800" cy="246221"/>
          </a:xfrm>
          <a:prstGeom prst="rect">
            <a:avLst/>
          </a:prstGeom>
          <a:noFill/>
        </p:spPr>
        <p:txBody>
          <a:bodyPr wrap="square" rtlCol="0" anchor="ctr">
            <a:spAutoFit/>
          </a:bodyPr>
          <a:lstStyle/>
          <a:p>
            <a:r>
              <a:rPr lang="en-US" sz="1000" dirty="0" smtClean="0">
                <a:latin typeface="Arial" panose="020B0604020202020204" pitchFamily="34" charset="0"/>
                <a:cs typeface="Arial" panose="020B0604020202020204" pitchFamily="34" charset="0"/>
              </a:rPr>
              <a:t>Dick, Carey, &amp; Carey (2014)</a:t>
            </a:r>
            <a:endParaRPr lang="en-US" sz="1000" dirty="0">
              <a:latin typeface="Arial" panose="020B0604020202020204" pitchFamily="34" charset="0"/>
              <a:cs typeface="Arial" panose="020B0604020202020204" pitchFamily="34" charset="0"/>
            </a:endParaRPr>
          </a:p>
        </p:txBody>
      </p:sp>
      <p:sp>
        <p:nvSpPr>
          <p:cNvPr id="11" name="TextBox 10">
            <a:hlinkClick r:id="rId12" action="ppaction://hlinksldjump"/>
          </p:cNvPr>
          <p:cNvSpPr txBox="1"/>
          <p:nvPr/>
        </p:nvSpPr>
        <p:spPr>
          <a:xfrm>
            <a:off x="2590800" y="6400800"/>
            <a:ext cx="16002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Chart version</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
        <p:nvSpPr>
          <p:cNvPr id="9" name="TextBox 8">
            <a:hlinkClick r:id="rId13" action="ppaction://hlinksldjump"/>
          </p:cNvPr>
          <p:cNvSpPr txBox="1"/>
          <p:nvPr/>
        </p:nvSpPr>
        <p:spPr>
          <a:xfrm>
            <a:off x="152400" y="6400800"/>
            <a:ext cx="685800" cy="369332"/>
          </a:xfrm>
          <a:prstGeom prst="rect">
            <a:avLst/>
          </a:prstGeom>
          <a:noFill/>
        </p:spPr>
        <p:txBody>
          <a:bodyPr wrap="square" rtlCol="0">
            <a:spAutoFit/>
          </a:bodyPr>
          <a:lstStyle/>
          <a:p>
            <a:r>
              <a:rPr lang="en-US" u="sng" dirty="0" smtClean="0">
                <a:solidFill>
                  <a:schemeClr val="accent2">
                    <a:lumMod val="50000"/>
                  </a:schemeClr>
                </a:solidFill>
                <a:latin typeface="Arial" panose="020B0604020202020204" pitchFamily="34" charset="0"/>
                <a:cs typeface="Arial" panose="020B0604020202020204" pitchFamily="34" charset="0"/>
              </a:rPr>
              <a:t>Start</a:t>
            </a:r>
            <a:endParaRPr lang="en-US"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92088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B3C16"/>
      </a:hlink>
      <a:folHlink>
        <a:srgbClr val="E3986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rgbClr val="B9CDE5"/>
        </a:solid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8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10742</TotalTime>
  <Words>22776</Words>
  <Application>Microsoft Office PowerPoint</Application>
  <PresentationFormat>On-screen Show (4:3)</PresentationFormat>
  <Paragraphs>5011</Paragraphs>
  <Slides>248</Slides>
  <Notes>237</Notes>
  <HiddenSlides>0</HiddenSlides>
  <MMClips>0</MMClips>
  <ScaleCrop>false</ScaleCrop>
  <HeadingPairs>
    <vt:vector size="4" baseType="variant">
      <vt:variant>
        <vt:lpstr>Theme</vt:lpstr>
      </vt:variant>
      <vt:variant>
        <vt:i4>1</vt:i4>
      </vt:variant>
      <vt:variant>
        <vt:lpstr>Slide Titles</vt:lpstr>
      </vt:variant>
      <vt:variant>
        <vt:i4>248</vt:i4>
      </vt:variant>
    </vt:vector>
  </HeadingPairs>
  <TitlesOfParts>
    <vt:vector size="249" baseType="lpstr">
      <vt:lpstr>Median</vt:lpstr>
      <vt:lpstr>Slide 1</vt:lpstr>
      <vt:lpstr>mLearning Design  Reference Model</vt:lpstr>
      <vt:lpstr>About</vt:lpstr>
      <vt:lpstr>Background and Purpose of the Reference Model  (1 of 6)</vt:lpstr>
      <vt:lpstr>Background and Purpose of the Reference Model  (2 of 6)</vt:lpstr>
      <vt:lpstr>Background and Purpose of the Reference Model  (3 of 6)</vt:lpstr>
      <vt:lpstr>Background and Purpose of the Reference Model (4 of 6)</vt:lpstr>
      <vt:lpstr>Background and Purpose of the Reference Model  (5 of 6)</vt:lpstr>
      <vt:lpstr>Background and Purpose of the Reference Model  (6 of 6)</vt:lpstr>
      <vt:lpstr>Components of the Reference Model</vt:lpstr>
      <vt:lpstr>Sources of the Reference Model (1 of 4)</vt:lpstr>
      <vt:lpstr>Sources of the Reference Model (2 of 4)</vt:lpstr>
      <vt:lpstr>Sources of the Reference Model (3 of 4)</vt:lpstr>
      <vt:lpstr>Sources of the Reference Model (4 of 4)</vt:lpstr>
      <vt:lpstr>Start</vt:lpstr>
      <vt:lpstr>Instructions for Use (1 of 2)</vt:lpstr>
      <vt:lpstr>Instructions for Use (2 of 2)</vt:lpstr>
      <vt:lpstr>Key to Flowchart Objects</vt:lpstr>
      <vt:lpstr>Interface Icons</vt:lpstr>
      <vt:lpstr>chart view slides</vt:lpstr>
      <vt:lpstr>Top-level mLearning design process</vt:lpstr>
      <vt:lpstr>1. Identify instructional [or PS] goal(s)</vt:lpstr>
      <vt:lpstr>1.9 Conduct Job Task Analysis</vt:lpstr>
      <vt:lpstr>1.16 Conduct PS appropriateness analysis</vt:lpstr>
      <vt:lpstr>PS1a. Conduct PS analysis (1 of 3)</vt:lpstr>
      <vt:lpstr>PS1b. Conduct PS analysis (2 of 3)</vt:lpstr>
      <vt:lpstr>PS1c. Conduct PS analysis (3 of 3)</vt:lpstr>
      <vt:lpstr>PS1.28a. Determine need for training to support use of PS tools (1 of 2)</vt:lpstr>
      <vt:lpstr>PS1.28b. Determine need for training to support use of PS tools (2 of 2)</vt:lpstr>
      <vt:lpstr>PS2a. Design and develop identified PS components (1 of 2)</vt:lpstr>
      <vt:lpstr>PS2b. Design and develop identified PS components (2 of 2)</vt:lpstr>
      <vt:lpstr>PS2.21  Design and develop mobile PS solution</vt:lpstr>
      <vt:lpstr>2. Conduct instructional analysis</vt:lpstr>
      <vt:lpstr>3. Analyze learners and context</vt:lpstr>
      <vt:lpstr>3.3 Identify specific characteristics of target population</vt:lpstr>
      <vt:lpstr>3.4 Identify performance context</vt:lpstr>
      <vt:lpstr>3.5 Identify learning context</vt:lpstr>
      <vt:lpstr>4. Write performance objectives</vt:lpstr>
      <vt:lpstr>5. Develop assessment instruments</vt:lpstr>
      <vt:lpstr>5.7 Construct objective test</vt:lpstr>
      <vt:lpstr>5.8 Construct observation or rating scale instrument</vt:lpstr>
      <vt:lpstr>6. Develop instructional strategy</vt:lpstr>
      <vt:lpstr>6.2 Determine whether mLearning to be used</vt:lpstr>
      <vt:lpstr>6.5 Consider unique characteristics of mobile devices </vt:lpstr>
      <vt:lpstr>6.7. Plan the instructional strategy</vt:lpstr>
      <vt:lpstr>6.7.7 Determine optimal instructional microstrategies</vt:lpstr>
      <vt:lpstr>6.7.8 Plan preinstructional components</vt:lpstr>
      <vt:lpstr>6.7.9 Plan content presentation &amp; learner guidance components</vt:lpstr>
      <vt:lpstr>6.7.10 Plan participation components</vt:lpstr>
      <vt:lpstr>6.7.11 Plan assessment components</vt:lpstr>
      <vt:lpstr>6.7.12 Plan follow-through components</vt:lpstr>
      <vt:lpstr>7. Develop and select instructional materials</vt:lpstr>
      <vt:lpstr>7.3 Determine what instructional materials are already available</vt:lpstr>
      <vt:lpstr>7.7 Assess and make changes that are needed for mLearning</vt:lpstr>
      <vt:lpstr>8. Design and conduct formative evaluation</vt:lpstr>
      <vt:lpstr>9. Revise instructional [or PS] materials</vt:lpstr>
      <vt:lpstr>10. Design and conduct summative evaluation</vt:lpstr>
      <vt:lpstr>Outline view slides</vt:lpstr>
      <vt:lpstr>Top-level mLearning design process</vt:lpstr>
      <vt:lpstr>1a. Identify instructional [or PS] goal(s) (1 of 2)</vt:lpstr>
      <vt:lpstr>1b. Identify instructional [or PS] goal(s) (2 of 2)</vt:lpstr>
      <vt:lpstr>1.9. Conduct Job Task Analysis (OPTIONAL)</vt:lpstr>
      <vt:lpstr>1.16. Conduct PS appropriateness analysis</vt:lpstr>
      <vt:lpstr>PS1a. Conduct PS analysis (1 of 3)</vt:lpstr>
      <vt:lpstr>PS1b. Conduct PS analysis (2 of 3)</vt:lpstr>
      <vt:lpstr>PS1c. Conduct PS analysis (3 of 3)</vt:lpstr>
      <vt:lpstr>PS1.28a. Determine need for training to support use of PS tools (1 of 2)</vt:lpstr>
      <vt:lpstr>PS1.28b. Determine need for training to support use of PS tools (2 of 2)</vt:lpstr>
      <vt:lpstr>PS2a. Design and develop identified PS components  (1 of 2)</vt:lpstr>
      <vt:lpstr>PS2b. Design and develop identified PS components  (2 of 2)</vt:lpstr>
      <vt:lpstr>PS2.21  Design and develop mobile PS solution</vt:lpstr>
      <vt:lpstr>2. Conduct instructional analysis</vt:lpstr>
      <vt:lpstr>3. Analyze learners and contexts</vt:lpstr>
      <vt:lpstr>3.3. Identify specific characteristics of target population</vt:lpstr>
      <vt:lpstr>3.4. Identify performance context</vt:lpstr>
      <vt:lpstr>3.5. Identify learning context</vt:lpstr>
      <vt:lpstr>4. Write performance objectives</vt:lpstr>
      <vt:lpstr>5. Develop assessment instruments</vt:lpstr>
      <vt:lpstr>5.7. Construct objective test</vt:lpstr>
      <vt:lpstr>5.8. Construct observation or rating scale instrument</vt:lpstr>
      <vt:lpstr>6. Develop instructional strategy</vt:lpstr>
      <vt:lpstr>6.2. Determine whether mLearning to be used</vt:lpstr>
      <vt:lpstr>6.5. Consider unique characteristics of mobile devices</vt:lpstr>
      <vt:lpstr>6.7. Plan the instructional strategy</vt:lpstr>
      <vt:lpstr>6.7.7a. Determine optimal instructional microstrategies  (1 of 3)</vt:lpstr>
      <vt:lpstr>6.7.7b. Determine optimal instructional microstrategies  (2 of 3)</vt:lpstr>
      <vt:lpstr>6.7.7c. Determine optimal instructional microstrategies  (3 of 3)</vt:lpstr>
      <vt:lpstr>6.7.8. Plan preinstructional components</vt:lpstr>
      <vt:lpstr>6.7.9a. Plan content presentation and learner guidance components (1 of 2)</vt:lpstr>
      <vt:lpstr>6.7.9b. Plan content presentation and learner guidance components (2 of 2)</vt:lpstr>
      <vt:lpstr>6.7.10a. Plan participation components (1 of 2)</vt:lpstr>
      <vt:lpstr>6.7.10b. Plan participation components (2 of 2)</vt:lpstr>
      <vt:lpstr>6.7.11. Plan assessment components</vt:lpstr>
      <vt:lpstr>6.7.12. Plan follow-through components</vt:lpstr>
      <vt:lpstr>7. Develop and select instructional materials</vt:lpstr>
      <vt:lpstr>7.3. Determine what instructional materials are already available</vt:lpstr>
      <vt:lpstr>7.7. Assess and make changes that are needed for mLearning</vt:lpstr>
      <vt:lpstr>8a. Design and conduct formative evaluation (1 of 2)</vt:lpstr>
      <vt:lpstr>8b. Design and conduct formative evaluation (2 of 2)</vt:lpstr>
      <vt:lpstr>9. Revise instructional [or PS] materials</vt:lpstr>
      <vt:lpstr>10. Design and conduct summative evaluation</vt:lpstr>
      <vt:lpstr>Information slides</vt:lpstr>
      <vt:lpstr>1.6. Design and implement non-learning (i.e., HPT) solution(s)</vt:lpstr>
      <vt:lpstr>1.7. Constructivist learning environment solution seems appropriate?</vt:lpstr>
      <vt:lpstr>1.8. Carry implications of decision forwards to 5.1, 4.2, 2.5</vt:lpstr>
      <vt:lpstr>1.9.2.  Develop job task inventory</vt:lpstr>
      <vt:lpstr>1.9.4.  SMEs and job incumbents screen task inventory</vt:lpstr>
      <vt:lpstr>1.9.5. Develop survey based on task inventory</vt:lpstr>
      <vt:lpstr>1.9.7. Survey job incumbents</vt:lpstr>
      <vt:lpstr>1.9.8. Summarize results</vt:lpstr>
      <vt:lpstr>1.9.13. Describe standards for successful performance</vt:lpstr>
      <vt:lpstr>1.10. Identify goals for initiating the design of instruction [or PS]</vt:lpstr>
      <vt:lpstr>1.11. Meets goal clarity criteria?</vt:lpstr>
      <vt:lpstr>1.14. Sufficient resources to develop instruction [or PS]?</vt:lpstr>
      <vt:lpstr>1.15. Create Goals Statement document</vt:lpstr>
      <vt:lpstr>1.16.3. Assess level of proficiency of audience thus relative need for PS</vt:lpstr>
      <vt:lpstr>1.16.4. Consider analysis questions</vt:lpstr>
      <vt:lpstr>1.18 Determine combination of instructional vs PS components</vt:lpstr>
      <vt:lpstr>PS1.3.  Do performers need to act on what they learned? (APPLY)</vt:lpstr>
      <vt:lpstr>PS1.4. Do performers need to learn how to do this to solve problems? (SOLVE)</vt:lpstr>
      <vt:lpstr>PS1.5. Do performers need to learn a new way of doing something? (CHANGE)</vt:lpstr>
      <vt:lpstr>PS1.9/10/11. Rapid Task Analysis</vt:lpstr>
      <vt:lpstr>PS1.16. Create flow diagrams</vt:lpstr>
      <vt:lpstr>PS1.21a. Identify need for support before performance (Planners) (1 of 2)</vt:lpstr>
      <vt:lpstr>PS1.21b. Identify need for support before performance (Planners) (2 of 2)</vt:lpstr>
      <vt:lpstr>PS1.22a. Identify need for support during performance (Sidekicks) (1 of 2)</vt:lpstr>
      <vt:lpstr>PS1.22b. Identify need for support during performance (Sidekicks) (2 of 2)</vt:lpstr>
      <vt:lpstr>PS1.23a. Identify need for support after performance (Quick-checks) (1 of 2)</vt:lpstr>
      <vt:lpstr>PS1.23b. Identify need for support after performance (Quick-checks) (2 of 2)</vt:lpstr>
      <vt:lpstr>PS1.25a. Consider Planner-specific design recommendations (1 of 2)</vt:lpstr>
      <vt:lpstr>PS1.25b. Consider Planner-specific design recommendations (2 of 2)</vt:lpstr>
      <vt:lpstr>PS1.26a. Consider Sidekick-specific design recommendations (1 of 2)</vt:lpstr>
      <vt:lpstr>PS1.26b. Consider Sidekick-specific design recommendations (2 of 2)</vt:lpstr>
      <vt:lpstr>PS1.27. Consider Quick check-specific design recommendations</vt:lpstr>
      <vt:lpstr>PS2.21.3. Plan for solution predicated on initial download on wireless network then offline use</vt:lpstr>
      <vt:lpstr>PS2.21.4. Account for mobile user behavior groups</vt:lpstr>
      <vt:lpstr>PS2.21.12.  Consider ability of device to collect and publish media/data on the spot, from the field</vt:lpstr>
      <vt:lpstr>PS2.21.14 Instrument PS and its environment with performance metrics </vt:lpstr>
      <vt:lpstr>2.12. Create cluster analysis</vt:lpstr>
      <vt:lpstr>2.16. Review and refine analysis chart</vt:lpstr>
      <vt:lpstr>3.2. Identify categories of relevant characteristics of target population</vt:lpstr>
      <vt:lpstr>3.3.2a. Identify mobile-related categories of relevant characteristics of target population (1 of 2) continue</vt:lpstr>
      <vt:lpstr>3.3.2b. Identify mobile-related categories of relevant characteristics of target population (2 of 2) </vt:lpstr>
      <vt:lpstr>3.3.4. Favor mobile solution for instructional macrostrategy in 6.2</vt:lpstr>
      <vt:lpstr>3.4.1. Identify non-mobile-related performance contexts</vt:lpstr>
      <vt:lpstr>3.5.1. Identify predetermined non-mobile-related learning contexts</vt:lpstr>
      <vt:lpstr>3.7. Create Analysis Report</vt:lpstr>
      <vt:lpstr>4.3. Write CLE process outcome objectives</vt:lpstr>
      <vt:lpstr>4.4. Write CLE learning outcome objectives</vt:lpstr>
      <vt:lpstr>4.6. Write terminal objective to reflect context of learning environment</vt:lpstr>
      <vt:lpstr>4.7. Write objectives for each step in goal analysis</vt:lpstr>
      <vt:lpstr>4.9. Write objectives for all subordinate skills</vt:lpstr>
      <vt:lpstr>4.11. Write objectives for all entry behaviors</vt:lpstr>
      <vt:lpstr>ADD1. Agile Design and Development process appropriate?</vt:lpstr>
      <vt:lpstr>ADD2a. Apply Agile Design and Development processes to steps (1 of 2)</vt:lpstr>
      <vt:lpstr>ADD2b. Apply Agile Design and Development processes to steps (2 of 2)</vt:lpstr>
      <vt:lpstr>5.2. Identify number and type of tests</vt:lpstr>
      <vt:lpstr>5.3. Determine existing tests, products, live performances that will be used</vt:lpstr>
      <vt:lpstr>5.4. For each test, identify type of skill for each objective</vt:lpstr>
      <vt:lpstr>5.7.4.  Assess item against quality criteria</vt:lpstr>
      <vt:lpstr>6.2.2. Consider need to reduce perceived (psychological) barriers to learning</vt:lpstr>
      <vt:lpstr>6.2.4. Consider need for learner access to learning from anywhere at anytime</vt:lpstr>
      <vt:lpstr>6.2.5. Consider need for learners to fit learning into their otherwise idle moments</vt:lpstr>
      <vt:lpstr>6.2.6. Consider need for immediacy of communication</vt:lpstr>
      <vt:lpstr>6.2.8. If BYOD is required, consider barriers to keeping and handling enterprise info on user devices</vt:lpstr>
      <vt:lpstr>6.2.13. Consider need for learners to receive reminders and chasers, and to manage their time</vt:lpstr>
      <vt:lpstr>6.2.14. Consider need for abstract (representations) and concrete (situated) knowledge to be integrated</vt:lpstr>
      <vt:lpstr>6.2.15. Consider need for field learning exercises</vt:lpstr>
      <vt:lpstr>6.4a. Consider applying theoretical mobile learning framework(s) for process and product (1 of 4) continue</vt:lpstr>
      <vt:lpstr>6.4b. Consider applying theoretical mobile learning framework(s) for process and product (2 of 4) continue</vt:lpstr>
      <vt:lpstr>6.4c. Consider applying theoretical mobile learning framework(s) for process and product (3 of 4) continue</vt:lpstr>
      <vt:lpstr>6.5.1a. Consider technical characteristics (1 of 3) continue</vt:lpstr>
      <vt:lpstr>6.5.1b. Consider technical characteristics (2 of 3) continue</vt:lpstr>
      <vt:lpstr>6.5.1c. Consider technical characteristics (3 of 3)</vt:lpstr>
      <vt:lpstr>6.5.2a. Consider device features and characteristics (1 of 2)</vt:lpstr>
      <vt:lpstr>6.5.2b. Consider device features and characteristics (2 of 2)</vt:lpstr>
      <vt:lpstr>6.5.3a. Consider device usage patterns (1 of 3) continue</vt:lpstr>
      <vt:lpstr>6.5.3b. Consider device usage patterns (2 of 3) continue</vt:lpstr>
      <vt:lpstr>6.5.3c. Consider device usage patterns (3 of 3)</vt:lpstr>
      <vt:lpstr>6.6a. Consider instructional design principles for mobile learning (1 of 8) continue</vt:lpstr>
      <vt:lpstr>6.6b. Consider instructional design principles for mobile learning (2 of 8) continue</vt:lpstr>
      <vt:lpstr>6.6c. Consider instructional design principles for mobile learning (3 of 8) continue</vt:lpstr>
      <vt:lpstr>6.6d. Consider instructional design principles for mobile learning (4 of 8) continue</vt:lpstr>
      <vt:lpstr>6.6e. Consider instructional design principles for mobile learning (5 of 8) continue</vt:lpstr>
      <vt:lpstr>6.6f. Consider instructional design principles for mobile learning (6 of 8) continue</vt:lpstr>
      <vt:lpstr>6.6g. Consider instructional design principles for mobile learning (7 of 8) continue</vt:lpstr>
      <vt:lpstr>6.6h. Consider instructional design principles for mobile learning (8 of 8)</vt:lpstr>
      <vt:lpstr>6.7.2a. Consider 4C-ID model for guiding instructional strategy (1 of 3) continue</vt:lpstr>
      <vt:lpstr>6.7.2b. Consider 4C-ID model for guiding instructional strategy (2 of 3)</vt:lpstr>
      <vt:lpstr>6.7.2c. Consider 4C-ID model for guiding instructional strategy (3 of 3)</vt:lpstr>
      <vt:lpstr>6.7.4a. Consider using CLE if not already determined  (1 of 2)</vt:lpstr>
      <vt:lpstr>6.7.4b. Consider using CLE if not already determined  (2 of 2)</vt:lpstr>
      <vt:lpstr>6.7.6a. Plan for CLE (1 of 3) continue</vt:lpstr>
      <vt:lpstr>6.7.6b. Plan for CLE (2 of 3)</vt:lpstr>
      <vt:lpstr>6.7.6c. Plan for CLE (3 of 3)</vt:lpstr>
      <vt:lpstr>6.7.7.4a. Determine appropriate instructional tactics (1 of 2)</vt:lpstr>
      <vt:lpstr>6.7.7.4b. Determine appropriate instructional tactics (2 of 2)</vt:lpstr>
      <vt:lpstr>6.7.7.5a. Determine appropriate learning approach (1 of 3) continue</vt:lpstr>
      <vt:lpstr>6.7.7.5b. Determine appropriate learning approach (2 of 3) continue</vt:lpstr>
      <vt:lpstr>6.7.7.5c. Determine appropriate learning approach (3 of 3)</vt:lpstr>
      <vt:lpstr>6.7.7.6a. Determine instructional microstrategy (1 of 8) continue</vt:lpstr>
      <vt:lpstr>6.7.7.6b. Determine instructional microstrategy (2 of 8) continue</vt:lpstr>
      <vt:lpstr>6.7.7.6c. Determine instructional microstrategy (3 of 8) continue</vt:lpstr>
      <vt:lpstr>6.7.7.6d. Determine instructional microstrategy (4 of 8) continue</vt:lpstr>
      <vt:lpstr>6.7.7.6e. Determine instructional microstrategy (5 of 8) continue</vt:lpstr>
      <vt:lpstr>6.7.7.6f. Determine instructional microstrategy (6 of 8) continue</vt:lpstr>
      <vt:lpstr>6.7.7.6g. Determine instructional microstrategy (7 of 8) continue</vt:lpstr>
      <vt:lpstr>6.7.7.6h. Determine instructional microstrategy (8 of 8)</vt:lpstr>
      <vt:lpstr>6.8. Sequence and cluster content</vt:lpstr>
      <vt:lpstr>6.10. Select media to deliver learning components</vt:lpstr>
      <vt:lpstr>6.12. Consolidate media selections</vt:lpstr>
      <vt:lpstr>6.13. Create Instructional Strategies document</vt:lpstr>
      <vt:lpstr>7.1. Review instructional strategy for each objective</vt:lpstr>
      <vt:lpstr>7.2. Determine components of instructional package</vt:lpstr>
      <vt:lpstr>7.3.1. Evaluate per goal-centered criteria</vt:lpstr>
      <vt:lpstr>7.3.2. Evaluate per learner-centered criteria</vt:lpstr>
      <vt:lpstr>7.3.3. Evaluate per learning-centered criteria</vt:lpstr>
      <vt:lpstr>7.3.4.. Evaluate per context-centered criteria</vt:lpstr>
      <vt:lpstr>7.3.5.. Evaluate per technical criteria</vt:lpstr>
      <vt:lpstr>7.5. Repurpose existing materials</vt:lpstr>
      <vt:lpstr>7.7.5. Determine the level to which you will adapt or redesign existing content</vt:lpstr>
      <vt:lpstr>7.7.9a. Carefully consider appropriateness of video/audio for mobile use continue</vt:lpstr>
      <vt:lpstr>7.7.9b. Carefully consider appropriateness of video/audio for mobile use</vt:lpstr>
      <vt:lpstr>7.9. Determine amount of instructor facilitation</vt:lpstr>
      <vt:lpstr>7.10. Determine production and implementation constraints</vt:lpstr>
      <vt:lpstr>7.11a. Create prototype/ rough draft instructional materials (1 of 11) continue</vt:lpstr>
      <vt:lpstr>7.11b. Create prototype/ rough draft instructional materials (2 of 11) continue</vt:lpstr>
      <vt:lpstr>7.11b. Create prototype/ rough draft instructional materials (3 of 11) continue</vt:lpstr>
      <vt:lpstr>7.11c. Create prototype/ rough draft instructional materials (4 of 11) continue</vt:lpstr>
      <vt:lpstr>7.11d. Create prototype/ rough draft instructional materials (5 of 11) continue</vt:lpstr>
      <vt:lpstr>7.11d. Create prototype/ rough draft instructional materials (6 of 11) continue</vt:lpstr>
      <vt:lpstr>7.11e. Create prototype/ rough draft instructional materials (7 of 11) continue</vt:lpstr>
      <vt:lpstr>7.11f. Create prototype/ rough draft instructional materials (8 of 11) continue</vt:lpstr>
      <vt:lpstr>7.11g. Create prototype/ rough draft instructional materials (9 of 11) continue</vt:lpstr>
      <vt:lpstr>7.11g. Create prototype/ rough draft instructional materials (10 of 11) continue</vt:lpstr>
      <vt:lpstr>7.11h. Create prototype/ rough draft instructional materials (11 of 11)</vt:lpstr>
      <vt:lpstr>7.15. Create instructional materials</vt:lpstr>
      <vt:lpstr>8.1. One-to-one evaluation appropriate/feasible?</vt:lpstr>
      <vt:lpstr>8.4/10/16/22. Determine data to be collected</vt:lpstr>
      <vt:lpstr>8.5/11/17/23. Conduct evaluation</vt:lpstr>
      <vt:lpstr>8.7. Small group evaluation appropriate/feasible?</vt:lpstr>
      <vt:lpstr>8.13. Field evaluation appropriate/feasible?</vt:lpstr>
      <vt:lpstr>8.19. Evaluation of skills in the performance context appropriate/feasible?</vt:lpstr>
      <vt:lpstr>8.25. Create Formative Evaluation Report</vt:lpstr>
      <vt:lpstr>9.5. Develop materials revision analysis table</vt:lpstr>
      <vt:lpstr>10.2. Evaluate PS elements in terms of impact on performance and organization</vt:lpstr>
      <vt:lpstr>10.13. Evaluate instruction for effectiveness with target group in intended setting</vt:lpstr>
      <vt:lpstr>10.14. Create Summative Evaluation Report</vt:lpstr>
    </vt:vector>
  </TitlesOfParts>
  <Company>Serco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Berking, Peter</dc:creator>
  <cp:lastModifiedBy>Peter Berking</cp:lastModifiedBy>
  <cp:revision>1408</cp:revision>
  <cp:lastPrinted>2015-05-12T20:55:54Z</cp:lastPrinted>
  <dcterms:created xsi:type="dcterms:W3CDTF">2014-12-19T21:15:58Z</dcterms:created>
  <dcterms:modified xsi:type="dcterms:W3CDTF">2016-03-28T17:06:09Z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725a2da3-3009-47f4-81e3-facca0915fd4</vt:lpwstr>
  </property>
  <property fmtid="{D5CDD505-2E9C-101B-9397-08002B2CF9AE}" pid="3" name="SercoClassification">
    <vt:lpwstr>Not a Serco document (No visible marking)</vt:lpwstr>
  </property>
</Properties>
</file>