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78" y="11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F7E2F-B9CB-4153-8CEE-654EBAF2557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E8B5-DB23-4BDC-A214-DBCB5C9A4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6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F7E2F-B9CB-4153-8CEE-654EBAF2557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E8B5-DB23-4BDC-A214-DBCB5C9A4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3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F7E2F-B9CB-4153-8CEE-654EBAF2557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E8B5-DB23-4BDC-A214-DBCB5C9A4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0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F7E2F-B9CB-4153-8CEE-654EBAF2557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E8B5-DB23-4BDC-A214-DBCB5C9A4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09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F7E2F-B9CB-4153-8CEE-654EBAF2557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E8B5-DB23-4BDC-A214-DBCB5C9A4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6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F7E2F-B9CB-4153-8CEE-654EBAF2557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E8B5-DB23-4BDC-A214-DBCB5C9A4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6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F7E2F-B9CB-4153-8CEE-654EBAF2557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E8B5-DB23-4BDC-A214-DBCB5C9A4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25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F7E2F-B9CB-4153-8CEE-654EBAF2557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E8B5-DB23-4BDC-A214-DBCB5C9A4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76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F7E2F-B9CB-4153-8CEE-654EBAF2557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E8B5-DB23-4BDC-A214-DBCB5C9A4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77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F7E2F-B9CB-4153-8CEE-654EBAF2557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E8B5-DB23-4BDC-A214-DBCB5C9A4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40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F7E2F-B9CB-4153-8CEE-654EBAF2557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E8B5-DB23-4BDC-A214-DBCB5C9A4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0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F7E2F-B9CB-4153-8CEE-654EBAF2557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2E8B5-DB23-4BDC-A214-DBCB5C9A4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1292311"/>
            <a:ext cx="10058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884216" y="1292312"/>
            <a:ext cx="0" cy="63657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0" y="4356335"/>
            <a:ext cx="10058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-1" y="1335299"/>
            <a:ext cx="488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u="sng" dirty="0" smtClean="0"/>
              <a:t>“Bumper </a:t>
            </a:r>
            <a:r>
              <a:rPr lang="en-US" sz="1800" b="1" u="sng" dirty="0"/>
              <a:t>Sticker” </a:t>
            </a:r>
            <a:r>
              <a:rPr lang="en-US" sz="1800" b="1" u="sng" dirty="0" smtClean="0"/>
              <a:t>(Delete this Heading)</a:t>
            </a:r>
            <a:endParaRPr lang="en-US" sz="1800" b="1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4884216" y="1335300"/>
            <a:ext cx="5174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u="sng" dirty="0"/>
              <a:t>Problem Statement and Unique Ability to Address </a:t>
            </a:r>
            <a:r>
              <a:rPr lang="en-US" sz="1800" b="1" u="sng" dirty="0" smtClean="0"/>
              <a:t>It</a:t>
            </a:r>
          </a:p>
          <a:p>
            <a:pPr algn="ctr"/>
            <a:r>
              <a:rPr lang="en-US" sz="1800" b="1" u="sng" dirty="0"/>
              <a:t> (Change </a:t>
            </a:r>
            <a:r>
              <a:rPr lang="en-US" sz="1800" b="1" u="sng" dirty="0" smtClean="0"/>
              <a:t>Heading to </a:t>
            </a:r>
            <a:r>
              <a:rPr lang="en-US" sz="1800" b="1" u="sng" dirty="0"/>
              <a:t>Meaningful Title)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2" y="4414407"/>
            <a:ext cx="488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u="sng" dirty="0"/>
              <a:t>Technical </a:t>
            </a:r>
            <a:r>
              <a:rPr lang="en-US" sz="1800" b="1" u="sng" dirty="0" smtClean="0"/>
              <a:t>Approach (Change to Meaningful Title)</a:t>
            </a:r>
            <a:endParaRPr lang="en-US" sz="1800" b="1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4884215" y="4414407"/>
            <a:ext cx="5174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u="sng" dirty="0"/>
              <a:t>Price and Schedule </a:t>
            </a:r>
            <a:r>
              <a:rPr lang="en-US" sz="1800" b="1" u="sng" dirty="0" smtClean="0"/>
              <a:t>(May Change/Delete Title)</a:t>
            </a:r>
            <a:endParaRPr lang="en-US" sz="1800" b="1" u="sng" dirty="0"/>
          </a:p>
        </p:txBody>
      </p:sp>
      <p:sp>
        <p:nvSpPr>
          <p:cNvPr id="21" name="TextBox 20"/>
          <p:cNvSpPr txBox="1"/>
          <p:nvPr/>
        </p:nvSpPr>
        <p:spPr>
          <a:xfrm>
            <a:off x="1429289" y="82032"/>
            <a:ext cx="690984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Document Marking</a:t>
            </a:r>
          </a:p>
          <a:p>
            <a:pPr algn="ctr"/>
            <a:endParaRPr lang="en-US" sz="7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Quad </a:t>
            </a:r>
            <a:r>
              <a:rPr lang="en-US" sz="2400" b="1" dirty="0">
                <a:solidFill>
                  <a:srgbClr val="FF0000"/>
                </a:solidFill>
              </a:rPr>
              <a:t>Chart </a:t>
            </a:r>
            <a:r>
              <a:rPr lang="en-US" sz="2400" b="1" dirty="0" smtClean="0">
                <a:solidFill>
                  <a:srgbClr val="FF0000"/>
                </a:solidFill>
              </a:rPr>
              <a:t>Title</a:t>
            </a:r>
            <a:endParaRPr lang="en-US" sz="2400" b="1" dirty="0">
              <a:solidFill>
                <a:srgbClr val="FF0000"/>
              </a:solidFill>
            </a:endParaRPr>
          </a:p>
          <a:p>
            <a:pPr algn="ctr"/>
            <a:endParaRPr lang="en-US" sz="500" b="1" dirty="0"/>
          </a:p>
          <a:p>
            <a:pPr algn="ctr"/>
            <a:r>
              <a:rPr lang="en-US" sz="1200" dirty="0"/>
              <a:t>BAA Number: </a:t>
            </a:r>
            <a:r>
              <a:rPr lang="en-US" sz="1200" dirty="0">
                <a:solidFill>
                  <a:srgbClr val="FF0000"/>
                </a:solidFill>
              </a:rPr>
              <a:t>BAA Announcement </a:t>
            </a:r>
            <a:r>
              <a:rPr lang="en-US" sz="1200" dirty="0" smtClean="0">
                <a:solidFill>
                  <a:srgbClr val="FF0000"/>
                </a:solidFill>
              </a:rPr>
              <a:t>Number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59399" y="102085"/>
            <a:ext cx="3593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FF0000"/>
                </a:solidFill>
              </a:rPr>
              <a:t>Submitter </a:t>
            </a:r>
            <a:r>
              <a:rPr lang="en-US" sz="1200" dirty="0">
                <a:solidFill>
                  <a:srgbClr val="FF0000"/>
                </a:solidFill>
              </a:rPr>
              <a:t>Company </a:t>
            </a:r>
            <a:r>
              <a:rPr lang="en-US" sz="1200" dirty="0" smtClean="0">
                <a:solidFill>
                  <a:srgbClr val="FF0000"/>
                </a:solidFill>
              </a:rPr>
              <a:t>Name and POC</a:t>
            </a:r>
          </a:p>
          <a:p>
            <a:pPr algn="r"/>
            <a:r>
              <a:rPr lang="en-US" sz="1200" dirty="0" smtClean="0">
                <a:solidFill>
                  <a:srgbClr val="FF0000"/>
                </a:solidFill>
              </a:rPr>
              <a:t>Subcontractors, if applicable </a:t>
            </a:r>
          </a:p>
          <a:p>
            <a:pPr algn="r"/>
            <a:r>
              <a:rPr lang="en-US" sz="1200" dirty="0" smtClean="0">
                <a:solidFill>
                  <a:srgbClr val="FF0000"/>
                </a:solidFill>
              </a:rPr>
              <a:t>CAGE Code</a:t>
            </a:r>
            <a:endParaRPr lang="en-US" sz="1200" dirty="0">
              <a:solidFill>
                <a:srgbClr val="FF0000"/>
              </a:solidFill>
            </a:endParaRPr>
          </a:p>
          <a:p>
            <a:pPr algn="r"/>
            <a:r>
              <a:rPr lang="en-US" sz="1200" dirty="0">
                <a:solidFill>
                  <a:srgbClr val="FF0000"/>
                </a:solidFill>
              </a:rPr>
              <a:t>Date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1" y="1735366"/>
            <a:ext cx="4884217" cy="1294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80"/>
              </a:spcAft>
            </a:pPr>
            <a:r>
              <a:rPr lang="en-US" sz="132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top left quadrant of the Quad Chart should include a concise “bumper sticker” </a:t>
            </a:r>
            <a:r>
              <a:rPr lang="en-US" sz="132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(roughly 10 words) that conveys </a:t>
            </a:r>
            <a:r>
              <a:rPr lang="en-US" sz="132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project’s concept to a general population</a:t>
            </a:r>
            <a:r>
              <a:rPr lang="en-US" sz="132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32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80"/>
              </a:spcAft>
            </a:pPr>
            <a:r>
              <a:rPr lang="en-US" sz="132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quadrant should </a:t>
            </a:r>
            <a:r>
              <a:rPr lang="en-US" sz="132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 include a graphical depiction, photograph, or artist’s concept of the proposed effort.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84216" y="2006017"/>
            <a:ext cx="5174184" cy="2047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80"/>
              </a:spcAft>
            </a:pPr>
            <a:r>
              <a:rPr lang="en-US" sz="132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top right quadrant contains a one-sentence problem statement (i.e., the gap or target of opportunity this project addresses). </a:t>
            </a:r>
          </a:p>
          <a:p>
            <a:pPr algn="just">
              <a:lnSpc>
                <a:spcPct val="107000"/>
              </a:lnSpc>
              <a:spcAft>
                <a:spcPts val="880"/>
              </a:spcAft>
            </a:pPr>
            <a:r>
              <a:rPr lang="en-US" sz="132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it describes why this proposed project is uniquely able to address the problem; for example, list considerations such as unique technical innovations planned, intended use of interoperability specifications, pre-existing customer relationships, related ongoing efforts, special teaming partners, or unique past performance.</a:t>
            </a:r>
          </a:p>
          <a:p>
            <a:pPr marL="280988" indent="-149225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32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Bulleted lists are acceptable.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-4" y="4779976"/>
            <a:ext cx="488421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80"/>
              </a:spcAft>
            </a:pPr>
            <a:r>
              <a:rPr lang="en-US" sz="132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bottom left quadrant contains the proposed technical approach. Specifically, describe the key research and development activities in this project. </a:t>
            </a:r>
          </a:p>
          <a:p>
            <a:pPr marL="280988" indent="-149225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32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Bulleted lists are acceptable.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84214" y="4779976"/>
            <a:ext cx="5174183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32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bottom right quadrant contains a table with the ROM and POP. The ROM should estimate the price by performance period. The triangles represent high-level deliverables or milestones; list these below or within the table, as space allows. This example table formatting below may be modified to meet project needs. Include supplementary text if/as needed.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923686"/>
              </p:ext>
            </p:extLst>
          </p:nvPr>
        </p:nvGraphicFramePr>
        <p:xfrm>
          <a:off x="4966222" y="6117197"/>
          <a:ext cx="4988482" cy="7841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59909"/>
                <a:gridCol w="415212"/>
                <a:gridCol w="415212"/>
                <a:gridCol w="415212"/>
                <a:gridCol w="415212"/>
                <a:gridCol w="415212"/>
                <a:gridCol w="415212"/>
                <a:gridCol w="637301"/>
              </a:tblGrid>
              <a:tr h="19604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Time by Month &gt;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30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36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ROM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>
                    <a:solidFill>
                      <a:schemeClr val="tx1"/>
                    </a:solidFill>
                  </a:tcPr>
                </a:tc>
              </a:tr>
              <a:tr h="19604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Base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sym typeface="Wingdings 2" panose="05020102010507070707" pitchFamily="18" charset="2"/>
                        </a:rPr>
                        <a:t>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604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Phase </a:t>
                      </a:r>
                      <a:r>
                        <a:rPr lang="en-US" sz="1200" dirty="0" smtClean="0">
                          <a:effectLst/>
                        </a:rPr>
                        <a:t>1 Build (Option 1)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sym typeface="Wingdings 2" panose="05020102010507070707" pitchFamily="18" charset="2"/>
                        </a:rPr>
                        <a:t>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604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Phase </a:t>
                      </a:r>
                      <a:r>
                        <a:rPr lang="en-US" sz="1200" dirty="0" smtClean="0">
                          <a:effectLst/>
                        </a:rPr>
                        <a:t>2 Testing (Option 2)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sym typeface="Wingdings 2" panose="05020102010507070707" pitchFamily="18" charset="2"/>
                        </a:rPr>
                        <a:t>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sym typeface="Wingdings 2" panose="05020102010507070707" pitchFamily="18" charset="2"/>
                        </a:rPr>
                        <a:t>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$Z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4884216" y="6947138"/>
            <a:ext cx="5174184" cy="730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2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Milestones/Deliverables: </a:t>
            </a:r>
          </a:p>
          <a:p>
            <a:pPr marL="280988" indent="-149225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32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</a:t>
            </a:r>
            <a:r>
              <a:rPr lang="en-US" sz="132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Research study protocol, software architecture diagram</a:t>
            </a:r>
          </a:p>
          <a:p>
            <a:pPr marL="280988" indent="-149225" algn="just">
              <a:lnSpc>
                <a:spcPct val="107000"/>
              </a:lnSpc>
              <a:spcAft>
                <a:spcPts val="880"/>
              </a:spcAft>
              <a:buFont typeface="Symbol" panose="05050102010706020507" pitchFamily="18" charset="2"/>
              <a:buChar char=""/>
            </a:pPr>
            <a:r>
              <a:rPr lang="en-US" sz="132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Phase 1 and 2</a:t>
            </a:r>
            <a:r>
              <a:rPr lang="en-US" sz="132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Completed study report, final software code via </a:t>
            </a:r>
            <a:r>
              <a:rPr lang="en-US" sz="132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Git</a:t>
            </a:r>
            <a:r>
              <a:rPr lang="en-US" sz="132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00" y="3006580"/>
            <a:ext cx="4316413" cy="1255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75368" y="313682"/>
            <a:ext cx="1775980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40" b="1" dirty="0"/>
              <a:t>Logo</a:t>
            </a:r>
          </a:p>
          <a:p>
            <a:pPr algn="ctr"/>
            <a:r>
              <a:rPr lang="en-US" sz="1540" b="1" dirty="0"/>
              <a:t>(Optional)</a:t>
            </a:r>
          </a:p>
        </p:txBody>
      </p:sp>
    </p:spTree>
    <p:extLst>
      <p:ext uri="{BB962C8B-B14F-4D97-AF65-F5344CB8AC3E}">
        <p14:creationId xmlns:p14="http://schemas.microsoft.com/office/powerpoint/2010/main" val="1218223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347</Words>
  <Application>Microsoft Office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Wingdings 2</vt:lpstr>
      <vt:lpstr>Office Theme</vt:lpstr>
      <vt:lpstr>PowerPoint Presentation</vt:lpstr>
    </vt:vector>
  </TitlesOfParts>
  <Company>ADL Initiative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Regan, Damon</dc:creator>
  <cp:lastModifiedBy>Regan, Damon</cp:lastModifiedBy>
  <cp:revision>8</cp:revision>
  <dcterms:created xsi:type="dcterms:W3CDTF">2016-07-15T18:49:41Z</dcterms:created>
  <dcterms:modified xsi:type="dcterms:W3CDTF">2016-07-15T20:28:06Z</dcterms:modified>
</cp:coreProperties>
</file>